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9" r:id="rId3"/>
    <p:sldId id="270" r:id="rId4"/>
    <p:sldId id="258" r:id="rId5"/>
    <p:sldId id="265" r:id="rId6"/>
    <p:sldId id="267" r:id="rId7"/>
    <p:sldId id="272" r:id="rId8"/>
    <p:sldId id="264" r:id="rId9"/>
    <p:sldId id="266" r:id="rId10"/>
    <p:sldId id="268" r:id="rId11"/>
    <p:sldId id="27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2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95614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7847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130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677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368127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030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079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9037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3791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3487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721467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4/10/19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3032137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1-2</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20783674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800" b="1" u="sng" dirty="0" smtClean="0"/>
              <a:t>Chapter 2: Applications</a:t>
            </a:r>
            <a:endParaRPr lang="en-US" sz="4800" b="1" u="sng" dirty="0"/>
          </a:p>
        </p:txBody>
      </p:sp>
      <p:sp>
        <p:nvSpPr>
          <p:cNvPr id="3" name="Content Placeholder 2"/>
          <p:cNvSpPr>
            <a:spLocks noGrp="1"/>
          </p:cNvSpPr>
          <p:nvPr>
            <p:ph idx="1"/>
          </p:nvPr>
        </p:nvSpPr>
        <p:spPr>
          <a:xfrm>
            <a:off x="457200" y="1337485"/>
            <a:ext cx="8229600" cy="2055940"/>
          </a:xfrm>
        </p:spPr>
        <p:txBody>
          <a:bodyPr>
            <a:noAutofit/>
          </a:bodyPr>
          <a:lstStyle/>
          <a:p>
            <a:pPr>
              <a:spcBef>
                <a:spcPts val="1800"/>
              </a:spcBef>
            </a:pPr>
            <a:r>
              <a:rPr lang="en-US" b="1" dirty="0" smtClean="0"/>
              <a:t>Youthful </a:t>
            </a:r>
            <a:r>
              <a:rPr lang="en-US" b="1" dirty="0"/>
              <a:t>vigor in the faith can quickly dissolve into abject ungodliness. Let us </a:t>
            </a:r>
            <a:r>
              <a:rPr lang="en-US" b="1" dirty="0" smtClean="0"/>
              <a:t>always </a:t>
            </a:r>
            <a:r>
              <a:rPr lang="en-US" b="1" dirty="0"/>
              <a:t>remember that God is the “guide of our youth.”</a:t>
            </a:r>
          </a:p>
          <a:p>
            <a:pPr>
              <a:spcBef>
                <a:spcPts val="1800"/>
              </a:spcBef>
            </a:pPr>
            <a:r>
              <a:rPr lang="en-US" b="1" dirty="0" smtClean="0"/>
              <a:t>God </a:t>
            </a:r>
            <a:r>
              <a:rPr lang="en-US" b="1" dirty="0"/>
              <a:t>is to be blessed and honored even </a:t>
            </a:r>
            <a:r>
              <a:rPr lang="en-US" b="1" dirty="0" smtClean="0"/>
              <a:t>in judgment</a:t>
            </a:r>
            <a:r>
              <a:rPr lang="en-US" b="1" dirty="0"/>
              <a:t>. He is faithful even when </a:t>
            </a:r>
            <a:r>
              <a:rPr lang="en-US" b="1" dirty="0" smtClean="0"/>
              <a:t>people </a:t>
            </a:r>
            <a:r>
              <a:rPr lang="en-US" b="1" dirty="0"/>
              <a:t>are faithless (2Tim. 2:13).</a:t>
            </a:r>
          </a:p>
          <a:p>
            <a:pPr>
              <a:spcBef>
                <a:spcPts val="1800"/>
              </a:spcBef>
            </a:pPr>
            <a:r>
              <a:rPr lang="en-US" b="1" dirty="0" smtClean="0"/>
              <a:t>The </a:t>
            </a:r>
            <a:r>
              <a:rPr lang="en-US" b="1" dirty="0"/>
              <a:t>conscience may quickly be seared and the spiritual senses dulled (1Tim. 4:2; </a:t>
            </a:r>
            <a:r>
              <a:rPr lang="en-US" b="1" dirty="0" smtClean="0"/>
              <a:t>Heb</a:t>
            </a:r>
            <a:r>
              <a:rPr lang="en-US" b="1" dirty="0"/>
              <a:t>. 5:12-14). One may find himself or herself denying things that have no </a:t>
            </a:r>
            <a:r>
              <a:rPr lang="en-US" b="1" dirty="0" smtClean="0"/>
              <a:t>logical </a:t>
            </a:r>
            <a:r>
              <a:rPr lang="en-US" b="1" dirty="0"/>
              <a:t>basis or foundation. Make sure to strengthen your senses of </a:t>
            </a:r>
            <a:r>
              <a:rPr lang="en-US" b="1" dirty="0" smtClean="0"/>
              <a:t>discernment </a:t>
            </a:r>
            <a:r>
              <a:rPr lang="en-US" b="1" dirty="0"/>
              <a:t>each and every day.</a:t>
            </a:r>
          </a:p>
          <a:p>
            <a:pPr>
              <a:spcBef>
                <a:spcPts val="1800"/>
              </a:spcBef>
            </a:pPr>
            <a:endParaRPr lang="en-US" b="1" dirty="0"/>
          </a:p>
        </p:txBody>
      </p:sp>
    </p:spTree>
    <p:extLst>
      <p:ext uri="{BB962C8B-B14F-4D97-AF65-F5344CB8AC3E}">
        <p14:creationId xmlns:p14="http://schemas.microsoft.com/office/powerpoint/2010/main" val="4104317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4840"/>
            <a:ext cx="8229600" cy="1600200"/>
          </a:xfrm>
        </p:spPr>
        <p:txBody>
          <a:bodyPr/>
          <a:lstStyle/>
          <a:p>
            <a:pPr>
              <a:lnSpc>
                <a:spcPct val="100000"/>
              </a:lnSpc>
            </a:pPr>
            <a:r>
              <a:rPr lang="en-US" sz="4000" b="1" u="sng" dirty="0" smtClean="0"/>
              <a:t>R.K. Harrison, “Jeremiah &amp; Lamentations,” </a:t>
            </a:r>
            <a:r>
              <a:rPr lang="en-US" sz="4000" b="1" i="1" u="sng" dirty="0" smtClean="0"/>
              <a:t>TOTC</a:t>
            </a:r>
            <a:r>
              <a:rPr lang="en-US" sz="4000" b="1" u="sng" dirty="0" smtClean="0"/>
              <a:t>, 61 </a:t>
            </a:r>
            <a:endParaRPr lang="en-US" sz="4000" b="1" u="sng" dirty="0"/>
          </a:p>
        </p:txBody>
      </p:sp>
      <p:sp>
        <p:nvSpPr>
          <p:cNvPr id="6" name="Content Placeholder 5"/>
          <p:cNvSpPr>
            <a:spLocks noGrp="1"/>
          </p:cNvSpPr>
          <p:nvPr>
            <p:ph idx="1"/>
          </p:nvPr>
        </p:nvSpPr>
        <p:spPr>
          <a:xfrm>
            <a:off x="634921" y="2154637"/>
            <a:ext cx="7868490" cy="4266366"/>
          </a:xfrm>
        </p:spPr>
        <p:txBody>
          <a:bodyPr>
            <a:noAutofit/>
          </a:bodyPr>
          <a:lstStyle/>
          <a:p>
            <a:pPr marL="0" indent="0" algn="ctr">
              <a:buNone/>
            </a:pPr>
            <a:r>
              <a:rPr lang="en-US" sz="2800" b="1" i="1" dirty="0" smtClean="0"/>
              <a:t>“Jeremiah reflects a situation common to many ages in noting that the apostate offenders demand immediate and effectual divine help when calamity strikes. They thus testify, however inadvertently, to God’s existence and His ability to help them, undeserving as they are. A merciful and loving God has made provision for such people (cf. Lk. 6:35).”</a:t>
            </a:r>
            <a:endParaRPr lang="en-US" sz="2800" b="1" i="1" dirty="0"/>
          </a:p>
        </p:txBody>
      </p:sp>
    </p:spTree>
    <p:extLst>
      <p:ext uri="{BB962C8B-B14F-4D97-AF65-F5344CB8AC3E}">
        <p14:creationId xmlns:p14="http://schemas.microsoft.com/office/powerpoint/2010/main" val="206114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sz="4000" b="1" u="sng" dirty="0" smtClean="0"/>
              <a:t>R.K. Harrison, “Jeremiah &amp; Lamentations,” </a:t>
            </a:r>
            <a:r>
              <a:rPr lang="en-US" sz="4000" b="1" i="1" u="sng" dirty="0" smtClean="0"/>
              <a:t>TOTC</a:t>
            </a:r>
            <a:r>
              <a:rPr lang="en-US" sz="4000" b="1" u="sng" dirty="0" smtClean="0"/>
              <a:t>, 47 </a:t>
            </a:r>
            <a:endParaRPr lang="en-US" sz="4000" b="1" u="sng" dirty="0"/>
          </a:p>
        </p:txBody>
      </p:sp>
      <p:sp>
        <p:nvSpPr>
          <p:cNvPr id="6" name="Content Placeholder 5"/>
          <p:cNvSpPr>
            <a:spLocks noGrp="1"/>
          </p:cNvSpPr>
          <p:nvPr>
            <p:ph idx="1"/>
          </p:nvPr>
        </p:nvSpPr>
        <p:spPr>
          <a:xfrm>
            <a:off x="366496" y="1781640"/>
            <a:ext cx="8477048" cy="4525963"/>
          </a:xfrm>
        </p:spPr>
        <p:txBody>
          <a:bodyPr>
            <a:noAutofit/>
          </a:bodyPr>
          <a:lstStyle/>
          <a:p>
            <a:pPr marL="0" indent="0" algn="ctr">
              <a:buNone/>
            </a:pPr>
            <a:r>
              <a:rPr lang="en-US" sz="2600" b="1" i="1" dirty="0" smtClean="0"/>
              <a:t>“Jeremiah is the most notable of the Hebrew prophets because of the almost impossible mission which God assigned to him. His task was to try to recall the people of Judah to an observance of divine law at a time when they were poised on the brink of national and spiritual catastrophe. For many years the influence of pagan Canaanite worship had exerted a corrupting effect upon the Judeans, as it had done earlier in the northern kingdom. Religious apostasy had been followed by social and moral decay...</a:t>
            </a:r>
            <a:endParaRPr lang="en-US" sz="2600" b="1" i="1" dirty="0"/>
          </a:p>
        </p:txBody>
      </p:sp>
    </p:spTree>
    <p:extLst>
      <p:ext uri="{BB962C8B-B14F-4D97-AF65-F5344CB8AC3E}">
        <p14:creationId xmlns:p14="http://schemas.microsoft.com/office/powerpoint/2010/main" val="280981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60"/>
            <a:ext cx="8229600" cy="1600200"/>
          </a:xfrm>
        </p:spPr>
        <p:txBody>
          <a:bodyPr/>
          <a:lstStyle/>
          <a:p>
            <a:pPr>
              <a:lnSpc>
                <a:spcPct val="100000"/>
              </a:lnSpc>
            </a:pPr>
            <a:r>
              <a:rPr lang="en-US" sz="4000" b="1" u="sng" dirty="0">
                <a:solidFill>
                  <a:srgbClr val="2F5897"/>
                </a:solidFill>
              </a:rPr>
              <a:t>R.K. Harrison, “Jeremiah &amp; Lamentations,” </a:t>
            </a:r>
            <a:r>
              <a:rPr lang="en-US" sz="4000" b="1" i="1" u="sng" dirty="0">
                <a:solidFill>
                  <a:srgbClr val="2F5897"/>
                </a:solidFill>
              </a:rPr>
              <a:t>TOTC</a:t>
            </a:r>
            <a:r>
              <a:rPr lang="en-US" sz="4000" b="1" u="sng" dirty="0">
                <a:solidFill>
                  <a:srgbClr val="2F5897"/>
                </a:solidFill>
              </a:rPr>
              <a:t>, 47 </a:t>
            </a:r>
            <a:endParaRPr lang="en-US" u="sng" dirty="0"/>
          </a:p>
        </p:txBody>
      </p:sp>
      <p:sp>
        <p:nvSpPr>
          <p:cNvPr id="3" name="Content Placeholder 2"/>
          <p:cNvSpPr>
            <a:spLocks noGrp="1"/>
          </p:cNvSpPr>
          <p:nvPr>
            <p:ph idx="1"/>
          </p:nvPr>
        </p:nvSpPr>
        <p:spPr>
          <a:xfrm>
            <a:off x="457200" y="1532160"/>
            <a:ext cx="8229600" cy="4525963"/>
          </a:xfrm>
        </p:spPr>
        <p:txBody>
          <a:bodyPr>
            <a:noAutofit/>
          </a:bodyPr>
          <a:lstStyle/>
          <a:p>
            <a:pPr marL="0" indent="0" algn="ctr">
              <a:buNone/>
            </a:pPr>
            <a:r>
              <a:rPr lang="en-US" sz="2600" b="1" i="1" dirty="0" smtClean="0"/>
              <a:t>...and </a:t>
            </a:r>
            <a:r>
              <a:rPr lang="en-US" sz="2600" b="1" i="1" dirty="0"/>
              <a:t>it fell to Jeremiah to present the implications of the Sinai covenant fearlessly in a desperate attempt to stem the tide of destruction. But because the nation was indifferent and rebellious by turns, Jeremiah soon found that he had acquired a reputation for pessimism and gloom. For his fidelity to his vocation he was rejected, hated, persecuted, and even feared by those whom he was most anxious to recall to covenant spirituality. Such a prophetic mission demanded a keen and continuing sense of vocation, supported by courage, faith and determination.</a:t>
            </a:r>
            <a:r>
              <a:rPr lang="en-US" sz="2600" b="1" i="1" dirty="0" smtClean="0"/>
              <a:t>”</a:t>
            </a:r>
            <a:endParaRPr lang="en-US" sz="2600" b="1" i="1" dirty="0"/>
          </a:p>
        </p:txBody>
      </p:sp>
    </p:spTree>
    <p:extLst>
      <p:ext uri="{BB962C8B-B14F-4D97-AF65-F5344CB8AC3E}">
        <p14:creationId xmlns:p14="http://schemas.microsoft.com/office/powerpoint/2010/main" val="93597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r>
              <a:rPr lang="en-US" sz="4800" b="1" u="sng" dirty="0" smtClean="0"/>
              <a:t>Chapter 1: Jeremiah’s Calling</a:t>
            </a:r>
            <a:endParaRPr lang="en-US" sz="4800" b="1" u="sng" dirty="0"/>
          </a:p>
        </p:txBody>
      </p:sp>
      <p:sp>
        <p:nvSpPr>
          <p:cNvPr id="3" name="Content Placeholder 2"/>
          <p:cNvSpPr>
            <a:spLocks noGrp="1"/>
          </p:cNvSpPr>
          <p:nvPr>
            <p:ph idx="1"/>
          </p:nvPr>
        </p:nvSpPr>
        <p:spPr>
          <a:xfrm>
            <a:off x="457200" y="1446950"/>
            <a:ext cx="8229600" cy="2055940"/>
          </a:xfrm>
        </p:spPr>
        <p:txBody>
          <a:bodyPr>
            <a:normAutofit/>
          </a:bodyPr>
          <a:lstStyle/>
          <a:p>
            <a:pPr marL="0" indent="0" algn="ctr">
              <a:spcBef>
                <a:spcPts val="1800"/>
              </a:spcBef>
              <a:buNone/>
            </a:pPr>
            <a:r>
              <a:rPr lang="en-US" sz="2800" b="1" dirty="0" smtClean="0"/>
              <a:t>Historical Prologue (1:1-3)</a:t>
            </a:r>
            <a:endParaRPr lang="en-US" sz="2800" b="1" dirty="0" smtClean="0"/>
          </a:p>
          <a:p>
            <a:pPr marL="0" indent="0" algn="ctr">
              <a:spcBef>
                <a:spcPts val="1800"/>
              </a:spcBef>
              <a:buNone/>
            </a:pPr>
            <a:r>
              <a:rPr lang="en-US" sz="2800" b="1" dirty="0" smtClean="0"/>
              <a:t>The Appointment of Jeremiah (1:4-10)</a:t>
            </a:r>
            <a:endParaRPr lang="en-US" sz="2800" b="1" dirty="0" smtClean="0"/>
          </a:p>
          <a:p>
            <a:pPr marL="0" indent="0" algn="ctr">
              <a:spcBef>
                <a:spcPts val="1800"/>
              </a:spcBef>
              <a:buNone/>
            </a:pPr>
            <a:r>
              <a:rPr lang="en-US" sz="2800" b="1" dirty="0" smtClean="0"/>
              <a:t>Signs of God’s Assurance (1:11-19)</a:t>
            </a:r>
            <a:endParaRPr lang="en-US" sz="2800" b="1" dirty="0" smtClean="0"/>
          </a:p>
        </p:txBody>
      </p:sp>
      <p:pic>
        <p:nvPicPr>
          <p:cNvPr id="4" name="Picture 3" descr="je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6912"/>
            <a:ext cx="9144000" cy="3147317"/>
          </a:xfrm>
          <a:prstGeom prst="rect">
            <a:avLst/>
          </a:prstGeom>
        </p:spPr>
      </p:pic>
    </p:spTree>
    <p:extLst>
      <p:ext uri="{BB962C8B-B14F-4D97-AF65-F5344CB8AC3E}">
        <p14:creationId xmlns:p14="http://schemas.microsoft.com/office/powerpoint/2010/main" val="3280270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r>
              <a:rPr lang="en-US" sz="4800" b="1" u="sng" dirty="0" smtClean="0"/>
              <a:t>Chapter 1: Thought Questions</a:t>
            </a:r>
            <a:endParaRPr lang="en-US" sz="4800" b="1" u="sng" dirty="0"/>
          </a:p>
        </p:txBody>
      </p:sp>
      <p:sp>
        <p:nvSpPr>
          <p:cNvPr id="3" name="Content Placeholder 2"/>
          <p:cNvSpPr>
            <a:spLocks noGrp="1"/>
          </p:cNvSpPr>
          <p:nvPr>
            <p:ph idx="1"/>
          </p:nvPr>
        </p:nvSpPr>
        <p:spPr>
          <a:xfrm>
            <a:off x="457200" y="1446950"/>
            <a:ext cx="8229600" cy="2055940"/>
          </a:xfrm>
        </p:spPr>
        <p:txBody>
          <a:bodyPr>
            <a:noAutofit/>
          </a:bodyPr>
          <a:lstStyle/>
          <a:p>
            <a:pPr>
              <a:spcBef>
                <a:spcPts val="1800"/>
              </a:spcBef>
            </a:pPr>
            <a:r>
              <a:rPr lang="en-US" b="1" dirty="0" smtClean="0"/>
              <a:t>Does </a:t>
            </a:r>
            <a:r>
              <a:rPr lang="en-US" b="1" dirty="0"/>
              <a:t>1:5 prove Calvinistic predestination? Why not? Compare Judg. 13:5; Lk. 1:15.</a:t>
            </a:r>
          </a:p>
          <a:p>
            <a:pPr>
              <a:spcBef>
                <a:spcPts val="1800"/>
              </a:spcBef>
            </a:pPr>
            <a:r>
              <a:rPr lang="en-US" b="1" dirty="0" smtClean="0"/>
              <a:t>What </a:t>
            </a:r>
            <a:r>
              <a:rPr lang="en-US" b="1" dirty="0"/>
              <a:t>challenges do youthfulness, agedness, and middle-agedness respectively </a:t>
            </a:r>
            <a:r>
              <a:rPr lang="en-US" b="1" dirty="0" smtClean="0"/>
              <a:t>hold </a:t>
            </a:r>
            <a:r>
              <a:rPr lang="en-US" b="1" dirty="0"/>
              <a:t>in our service to God?</a:t>
            </a:r>
          </a:p>
          <a:p>
            <a:pPr>
              <a:spcBef>
                <a:spcPts val="1800"/>
              </a:spcBef>
            </a:pPr>
            <a:r>
              <a:rPr lang="en-US" b="1" dirty="0" smtClean="0"/>
              <a:t>How </a:t>
            </a:r>
            <a:r>
              <a:rPr lang="en-US" b="1" dirty="0"/>
              <a:t>do we reconcile that Jeremiah, a messenger of God, is given authority to </a:t>
            </a:r>
            <a:r>
              <a:rPr lang="en-US" b="1" dirty="0" smtClean="0"/>
              <a:t>tear down </a:t>
            </a:r>
            <a:r>
              <a:rPr lang="en-US" b="1" dirty="0"/>
              <a:t>(1:10), yet Paul says (seemingly) the exact opposite (2Co. 10:8; 13:10)?</a:t>
            </a:r>
          </a:p>
          <a:p>
            <a:pPr>
              <a:spcBef>
                <a:spcPts val="1800"/>
              </a:spcBef>
            </a:pPr>
            <a:r>
              <a:rPr lang="en-US" b="1" dirty="0" smtClean="0"/>
              <a:t>How </a:t>
            </a:r>
            <a:r>
              <a:rPr lang="en-US" b="1" dirty="0"/>
              <a:t>are Jeremiah and Moses’ call to be prophets very similar? See Ex. 4:1-17.</a:t>
            </a:r>
          </a:p>
        </p:txBody>
      </p:sp>
    </p:spTree>
    <p:extLst>
      <p:ext uri="{BB962C8B-B14F-4D97-AF65-F5344CB8AC3E}">
        <p14:creationId xmlns:p14="http://schemas.microsoft.com/office/powerpoint/2010/main" val="3842974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800" b="1" u="sng" dirty="0" smtClean="0"/>
              <a:t>Chapter 1: Applications</a:t>
            </a:r>
            <a:endParaRPr lang="en-US" sz="4800" b="1" u="sng" dirty="0"/>
          </a:p>
        </p:txBody>
      </p:sp>
      <p:sp>
        <p:nvSpPr>
          <p:cNvPr id="3" name="Content Placeholder 2"/>
          <p:cNvSpPr>
            <a:spLocks noGrp="1"/>
          </p:cNvSpPr>
          <p:nvPr>
            <p:ph idx="1"/>
          </p:nvPr>
        </p:nvSpPr>
        <p:spPr>
          <a:xfrm>
            <a:off x="457200" y="1337485"/>
            <a:ext cx="8229600" cy="2055940"/>
          </a:xfrm>
        </p:spPr>
        <p:txBody>
          <a:bodyPr>
            <a:noAutofit/>
          </a:bodyPr>
          <a:lstStyle/>
          <a:p>
            <a:pPr>
              <a:spcBef>
                <a:spcPts val="1800"/>
              </a:spcBef>
            </a:pPr>
            <a:r>
              <a:rPr lang="en-US" b="1" dirty="0"/>
              <a:t>God’s Word must be spoken, in season and out of season (2Tim. 4:1-4). It is </a:t>
            </a:r>
            <a:r>
              <a:rPr lang="en-US" b="1" dirty="0" smtClean="0"/>
              <a:t>always </a:t>
            </a:r>
            <a:r>
              <a:rPr lang="en-US" b="1" dirty="0"/>
              <a:t>profitable, </a:t>
            </a:r>
            <a:r>
              <a:rPr lang="en-US" b="1" dirty="0" smtClean="0"/>
              <a:t>in judgment </a:t>
            </a:r>
            <a:r>
              <a:rPr lang="en-US" b="1" dirty="0"/>
              <a:t>against sin or in messages of </a:t>
            </a:r>
            <a:r>
              <a:rPr lang="en-US" b="1" dirty="0" smtClean="0"/>
              <a:t>blessing </a:t>
            </a:r>
            <a:r>
              <a:rPr lang="en-US" b="1" dirty="0"/>
              <a:t>for righteousness (cf. Acts 20:</a:t>
            </a:r>
            <a:r>
              <a:rPr lang="en-US" b="1" dirty="0" smtClean="0"/>
              <a:t>26</a:t>
            </a:r>
            <a:r>
              <a:rPr lang="en-US" b="1" dirty="0"/>
              <a:t>f</a:t>
            </a:r>
            <a:r>
              <a:rPr lang="en-US" b="1" dirty="0" smtClean="0"/>
              <a:t>; </a:t>
            </a:r>
            <a:r>
              <a:rPr lang="en-US" b="1" dirty="0"/>
              <a:t>2Tim. 3:</a:t>
            </a:r>
            <a:r>
              <a:rPr lang="en-US" b="1" dirty="0" smtClean="0"/>
              <a:t>16</a:t>
            </a:r>
            <a:r>
              <a:rPr lang="en-US" b="1" dirty="0"/>
              <a:t>f</a:t>
            </a:r>
            <a:r>
              <a:rPr lang="en-US" b="1" dirty="0" smtClean="0"/>
              <a:t>)</a:t>
            </a:r>
            <a:r>
              <a:rPr lang="en-US" b="1" dirty="0"/>
              <a:t>. </a:t>
            </a:r>
            <a:endParaRPr lang="en-US" b="1" dirty="0" smtClean="0"/>
          </a:p>
          <a:p>
            <a:pPr>
              <a:spcBef>
                <a:spcPts val="1800"/>
              </a:spcBef>
            </a:pPr>
            <a:r>
              <a:rPr lang="en-US" b="1" dirty="0"/>
              <a:t>Standing for what is right will cause you to be hated by some. Even so, God’s side </a:t>
            </a:r>
            <a:r>
              <a:rPr lang="en-US" b="1" dirty="0" smtClean="0"/>
              <a:t>is </a:t>
            </a:r>
            <a:r>
              <a:rPr lang="en-US" b="1" dirty="0"/>
              <a:t>the side to remain on as it ensures protection and blessing. Though trials </a:t>
            </a:r>
            <a:r>
              <a:rPr lang="en-US" b="1" dirty="0" smtClean="0"/>
              <a:t>and </a:t>
            </a:r>
            <a:r>
              <a:rPr lang="en-US" b="1" dirty="0"/>
              <a:t>thorns will persist in this life, we must aim our sights on the rewards of </a:t>
            </a:r>
            <a:r>
              <a:rPr lang="en-US" b="1" dirty="0" smtClean="0"/>
              <a:t>the </a:t>
            </a:r>
            <a:r>
              <a:rPr lang="en-US" b="1" dirty="0"/>
              <a:t>next life (cf. Rom. 8:18, 28, 31-39; 2Cor. 4:8f). </a:t>
            </a:r>
            <a:endParaRPr lang="en-US" b="1" dirty="0" smtClean="0"/>
          </a:p>
          <a:p>
            <a:pPr>
              <a:spcBef>
                <a:spcPts val="1800"/>
              </a:spcBef>
            </a:pPr>
            <a:r>
              <a:rPr lang="en-US" b="1" dirty="0"/>
              <a:t>Whatever fears we may have in ministry to God, He has prescribed a remedy for </a:t>
            </a:r>
            <a:r>
              <a:rPr lang="en-US" b="1" dirty="0" smtClean="0"/>
              <a:t>those fears (Mt</a:t>
            </a:r>
            <a:r>
              <a:rPr lang="en-US" b="1" dirty="0"/>
              <a:t>. 10:</a:t>
            </a:r>
            <a:r>
              <a:rPr lang="en-US" b="1" dirty="0" smtClean="0"/>
              <a:t>28). </a:t>
            </a:r>
            <a:endParaRPr lang="en-US" b="1" dirty="0"/>
          </a:p>
          <a:p>
            <a:pPr>
              <a:spcBef>
                <a:spcPts val="1800"/>
              </a:spcBef>
            </a:pPr>
            <a:endParaRPr lang="en-US" b="1" dirty="0"/>
          </a:p>
        </p:txBody>
      </p:sp>
    </p:spTree>
    <p:extLst>
      <p:ext uri="{BB962C8B-B14F-4D97-AF65-F5344CB8AC3E}">
        <p14:creationId xmlns:p14="http://schemas.microsoft.com/office/powerpoint/2010/main" val="356616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sz="4000" b="1" u="sng" dirty="0" smtClean="0"/>
              <a:t>R.K. Harrison, “Jeremiah &amp; Lamentations,” </a:t>
            </a:r>
            <a:r>
              <a:rPr lang="en-US" sz="4000" b="1" i="1" u="sng" dirty="0" smtClean="0"/>
              <a:t>TOTC</a:t>
            </a:r>
            <a:r>
              <a:rPr lang="en-US" sz="4000" b="1" u="sng" dirty="0" smtClean="0"/>
              <a:t>, 49f</a:t>
            </a:r>
            <a:endParaRPr lang="en-US" sz="4000" b="1" u="sng" dirty="0"/>
          </a:p>
        </p:txBody>
      </p:sp>
      <p:sp>
        <p:nvSpPr>
          <p:cNvPr id="6" name="Content Placeholder 5"/>
          <p:cNvSpPr>
            <a:spLocks noGrp="1"/>
          </p:cNvSpPr>
          <p:nvPr>
            <p:ph idx="1"/>
          </p:nvPr>
        </p:nvSpPr>
        <p:spPr>
          <a:xfrm>
            <a:off x="366496" y="1781640"/>
            <a:ext cx="8477048" cy="4525963"/>
          </a:xfrm>
        </p:spPr>
        <p:txBody>
          <a:bodyPr>
            <a:noAutofit/>
          </a:bodyPr>
          <a:lstStyle/>
          <a:p>
            <a:pPr marL="0" indent="0" algn="ctr">
              <a:buNone/>
            </a:pPr>
            <a:r>
              <a:rPr lang="en-US" b="1" i="1" dirty="0" smtClean="0"/>
              <a:t>“The command ‘fear not’ was given on many occasions in Scripture to the Lord’s servants, including Abraham (Gn. 15:1), Moses (Nu. 21:34; Dt. 3:2), Daniel (Dn. 10:12,19), Mary (Lk. 1:30), Simon (Lk. 5:10) and Paul (Acts 27:24). Fear is one of the most </a:t>
            </a:r>
            <a:r>
              <a:rPr lang="en-US" b="1" i="1" dirty="0" err="1" smtClean="0"/>
              <a:t>paralysing</a:t>
            </a:r>
            <a:r>
              <a:rPr lang="en-US" b="1" i="1" dirty="0" smtClean="0"/>
              <a:t> of human emotions, and can only be dispelled fully by the love of Christ (cf. 1 Jn. 4:18). [Verse 8 of chapter 1] indicates that God always supports His servants in the missions assigned to them (cf. Ex. 3:12). While Jeremiah will not be free from opposition and even physical danger, he will survive all difficulties, because God will be with him to sustain him.”</a:t>
            </a:r>
            <a:endParaRPr lang="en-US" b="1" i="1" dirty="0"/>
          </a:p>
        </p:txBody>
      </p:sp>
    </p:spTree>
    <p:extLst>
      <p:ext uri="{BB962C8B-B14F-4D97-AF65-F5344CB8AC3E}">
        <p14:creationId xmlns:p14="http://schemas.microsoft.com/office/powerpoint/2010/main" val="206114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81440"/>
            <a:ext cx="8758097" cy="1600200"/>
          </a:xfrm>
        </p:spPr>
        <p:txBody>
          <a:bodyPr anchor="ctr"/>
          <a:lstStyle/>
          <a:p>
            <a:r>
              <a:rPr lang="en-US" sz="4800" b="1" u="sng" dirty="0" smtClean="0"/>
              <a:t>Chapter 2: God’s Indictment</a:t>
            </a:r>
            <a:endParaRPr lang="en-US" sz="4800" b="1" u="sng" dirty="0"/>
          </a:p>
        </p:txBody>
      </p:sp>
      <p:sp>
        <p:nvSpPr>
          <p:cNvPr id="3" name="Content Placeholder 2"/>
          <p:cNvSpPr>
            <a:spLocks noGrp="1"/>
          </p:cNvSpPr>
          <p:nvPr>
            <p:ph idx="1"/>
          </p:nvPr>
        </p:nvSpPr>
        <p:spPr>
          <a:xfrm>
            <a:off x="457200" y="1265510"/>
            <a:ext cx="8229600" cy="2055940"/>
          </a:xfrm>
        </p:spPr>
        <p:txBody>
          <a:bodyPr>
            <a:normAutofit/>
          </a:bodyPr>
          <a:lstStyle/>
          <a:p>
            <a:pPr marL="0" indent="0" algn="ctr">
              <a:spcBef>
                <a:spcPts val="1800"/>
              </a:spcBef>
              <a:buNone/>
            </a:pPr>
            <a:r>
              <a:rPr lang="en-US" sz="2800" b="1" dirty="0" smtClean="0"/>
              <a:t>They Rejected His Love (2:1-8)</a:t>
            </a:r>
            <a:endParaRPr lang="en-US" sz="2800" b="1" dirty="0" smtClean="0"/>
          </a:p>
          <a:p>
            <a:pPr marL="0" indent="0" algn="ctr">
              <a:spcBef>
                <a:spcPts val="1800"/>
              </a:spcBef>
              <a:buNone/>
            </a:pPr>
            <a:r>
              <a:rPr lang="en-US" sz="2800" b="1" dirty="0" smtClean="0"/>
              <a:t>They Exchanged Glory For Shame (2:9-13)</a:t>
            </a:r>
            <a:endParaRPr lang="en-US" sz="2800" b="1" dirty="0" smtClean="0"/>
          </a:p>
          <a:p>
            <a:pPr marL="0" indent="0" algn="ctr">
              <a:spcBef>
                <a:spcPts val="1800"/>
              </a:spcBef>
              <a:buNone/>
            </a:pPr>
            <a:r>
              <a:rPr lang="en-US" sz="2800" b="1" dirty="0" smtClean="0"/>
              <a:t>They Reap What They Sow (2:14-19)</a:t>
            </a:r>
          </a:p>
          <a:p>
            <a:pPr marL="0" indent="0" algn="ctr">
              <a:spcBef>
                <a:spcPts val="1800"/>
              </a:spcBef>
              <a:buNone/>
            </a:pPr>
            <a:r>
              <a:rPr lang="en-US" sz="2800" b="1" dirty="0" smtClean="0"/>
              <a:t>Israel’s Rebellion Illustrated (2:20-28)</a:t>
            </a:r>
          </a:p>
          <a:p>
            <a:pPr marL="0" indent="0" algn="ctr">
              <a:spcBef>
                <a:spcPts val="1800"/>
              </a:spcBef>
              <a:buNone/>
            </a:pPr>
            <a:r>
              <a:rPr lang="en-US" sz="2800" b="1" dirty="0" smtClean="0"/>
              <a:t>Senseless Claims Of Innocence (2:29-37)</a:t>
            </a:r>
            <a:endParaRPr lang="en-US" sz="2800" b="1" dirty="0" smtClean="0"/>
          </a:p>
        </p:txBody>
      </p:sp>
      <p:pic>
        <p:nvPicPr>
          <p:cNvPr id="4" name="Picture 3" descr="jer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80188"/>
            <a:ext cx="9144001" cy="2072706"/>
          </a:xfrm>
          <a:prstGeom prst="rect">
            <a:avLst/>
          </a:prstGeom>
        </p:spPr>
      </p:pic>
    </p:spTree>
    <p:extLst>
      <p:ext uri="{BB962C8B-B14F-4D97-AF65-F5344CB8AC3E}">
        <p14:creationId xmlns:p14="http://schemas.microsoft.com/office/powerpoint/2010/main" val="141761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r>
              <a:rPr lang="en-US" sz="4800" b="1" u="sng" dirty="0" smtClean="0"/>
              <a:t>Chapter 2: Thought Questions</a:t>
            </a:r>
            <a:endParaRPr lang="en-US" sz="4800" b="1" u="sng" dirty="0"/>
          </a:p>
        </p:txBody>
      </p:sp>
      <p:sp>
        <p:nvSpPr>
          <p:cNvPr id="3" name="Content Placeholder 2"/>
          <p:cNvSpPr>
            <a:spLocks noGrp="1"/>
          </p:cNvSpPr>
          <p:nvPr>
            <p:ph idx="1"/>
          </p:nvPr>
        </p:nvSpPr>
        <p:spPr>
          <a:xfrm>
            <a:off x="457200" y="1446950"/>
            <a:ext cx="8229600" cy="2055940"/>
          </a:xfrm>
        </p:spPr>
        <p:txBody>
          <a:bodyPr>
            <a:noAutofit/>
          </a:bodyPr>
          <a:lstStyle/>
          <a:p>
            <a:pPr>
              <a:spcBef>
                <a:spcPts val="1800"/>
              </a:spcBef>
            </a:pPr>
            <a:r>
              <a:rPr lang="en-US" b="1" dirty="0" smtClean="0"/>
              <a:t>What </a:t>
            </a:r>
            <a:r>
              <a:rPr lang="en-US" b="1" dirty="0"/>
              <a:t>is the importance of recalling the things that God has done in our past? </a:t>
            </a:r>
            <a:r>
              <a:rPr lang="en-US" b="1" dirty="0" smtClean="0"/>
              <a:t>Why is </a:t>
            </a:r>
            <a:r>
              <a:rPr lang="en-US" b="1" dirty="0"/>
              <a:t>this so imperative</a:t>
            </a:r>
            <a:r>
              <a:rPr lang="en-US" b="1" dirty="0" smtClean="0"/>
              <a:t>?</a:t>
            </a:r>
          </a:p>
          <a:p>
            <a:pPr>
              <a:spcBef>
                <a:spcPts val="1800"/>
              </a:spcBef>
            </a:pPr>
            <a:r>
              <a:rPr lang="en-US" b="1" dirty="0" smtClean="0"/>
              <a:t>What </a:t>
            </a:r>
            <a:r>
              <a:rPr lang="en-US" b="1" dirty="0"/>
              <a:t>New Testament passage speaks of exchanging the glory of God for </a:t>
            </a:r>
            <a:r>
              <a:rPr lang="en-US" b="1" dirty="0" smtClean="0"/>
              <a:t>corruptible </a:t>
            </a:r>
            <a:r>
              <a:rPr lang="en-US" b="1" dirty="0"/>
              <a:t>things? Compare and contrast the two passages.</a:t>
            </a:r>
          </a:p>
          <a:p>
            <a:pPr>
              <a:spcBef>
                <a:spcPts val="1800"/>
              </a:spcBef>
            </a:pPr>
            <a:r>
              <a:rPr lang="en-US" b="1" dirty="0" smtClean="0"/>
              <a:t>What </a:t>
            </a:r>
            <a:r>
              <a:rPr lang="en-US" b="1" dirty="0"/>
              <a:t>other prophet(s) describe the sort of denial that we see in this passage?</a:t>
            </a:r>
          </a:p>
          <a:p>
            <a:pPr>
              <a:spcBef>
                <a:spcPts val="1800"/>
              </a:spcBef>
            </a:pPr>
            <a:r>
              <a:rPr lang="en-US" b="1" dirty="0" smtClean="0"/>
              <a:t>Judah </a:t>
            </a:r>
            <a:r>
              <a:rPr lang="en-US" b="1" dirty="0"/>
              <a:t>is said to have had more gods/idols than cities. What other cities, </a:t>
            </a:r>
            <a:r>
              <a:rPr lang="en-US" b="1" dirty="0" smtClean="0"/>
              <a:t>discussed in </a:t>
            </a:r>
            <a:r>
              <a:rPr lang="en-US" b="1" dirty="0"/>
              <a:t>the New Testament, were historically known for that?</a:t>
            </a:r>
          </a:p>
        </p:txBody>
      </p:sp>
    </p:spTree>
    <p:extLst>
      <p:ext uri="{BB962C8B-B14F-4D97-AF65-F5344CB8AC3E}">
        <p14:creationId xmlns:p14="http://schemas.microsoft.com/office/powerpoint/2010/main" val="1210373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1081</Words>
  <Application>Microsoft Macintosh PowerPoint</Application>
  <PresentationFormat>On-screen Show (4:3)</PresentationFormat>
  <Paragraphs>37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Executive</vt:lpstr>
      <vt:lpstr>Jeremiah: Chapters 1-2</vt:lpstr>
      <vt:lpstr>R.K. Harrison, “Jeremiah &amp; Lamentations,” TOTC, 47 </vt:lpstr>
      <vt:lpstr>R.K. Harrison, “Jeremiah &amp; Lamentations,” TOTC, 47 </vt:lpstr>
      <vt:lpstr>Chapter 1: Jeremiah’s Calling</vt:lpstr>
      <vt:lpstr>Chapter 1: Thought Questions</vt:lpstr>
      <vt:lpstr>Chapter 1: Applications</vt:lpstr>
      <vt:lpstr>R.K. Harrison, “Jeremiah &amp; Lamentations,” TOTC, 49f</vt:lpstr>
      <vt:lpstr>Chapter 2: God’s Indictment</vt:lpstr>
      <vt:lpstr>Chapter 2: Thought Questions</vt:lpstr>
      <vt:lpstr>Chapter 2: Applications</vt:lpstr>
      <vt:lpstr>R.K. Harrison, “Jeremiah &amp; Lamentations,” TOTC, 61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1-2</dc:title>
  <dc:creator>Eric Parker</dc:creator>
  <cp:lastModifiedBy>Eric Parker</cp:lastModifiedBy>
  <cp:revision>6</cp:revision>
  <dcterms:created xsi:type="dcterms:W3CDTF">2019-04-10T18:18:36Z</dcterms:created>
  <dcterms:modified xsi:type="dcterms:W3CDTF">2019-04-10T20:52:27Z</dcterms:modified>
</cp:coreProperties>
</file>