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0" r:id="rId4"/>
    <p:sldId id="261" r:id="rId5"/>
    <p:sldId id="262" r:id="rId6"/>
    <p:sldId id="268" r:id="rId7"/>
    <p:sldId id="264" r:id="rId8"/>
    <p:sldId id="269" r:id="rId9"/>
    <p:sldId id="265" r:id="rId10"/>
    <p:sldId id="266"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4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28999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11984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9562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5192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61327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22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922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675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1839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3188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4216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4/17/19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46053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3-4</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12442874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a:t>
            </a:r>
            <a:r>
              <a:rPr lang="en-US" sz="4800" b="1" u="sng" dirty="0" smtClean="0"/>
              <a:t>4: </a:t>
            </a:r>
            <a:r>
              <a:rPr lang="en-US" sz="4800" b="1" u="sng" dirty="0" smtClean="0"/>
              <a:t>Applications</a:t>
            </a:r>
            <a:endParaRPr lang="en-US" sz="4800" b="1" u="sng" dirty="0"/>
          </a:p>
        </p:txBody>
      </p:sp>
      <p:sp>
        <p:nvSpPr>
          <p:cNvPr id="3" name="Content Placeholder 2"/>
          <p:cNvSpPr>
            <a:spLocks noGrp="1"/>
          </p:cNvSpPr>
          <p:nvPr>
            <p:ph idx="1"/>
          </p:nvPr>
        </p:nvSpPr>
        <p:spPr>
          <a:xfrm>
            <a:off x="197057" y="1337484"/>
            <a:ext cx="8758097" cy="4639319"/>
          </a:xfrm>
        </p:spPr>
        <p:txBody>
          <a:bodyPr>
            <a:noAutofit/>
          </a:bodyPr>
          <a:lstStyle/>
          <a:p>
            <a:pPr>
              <a:spcBef>
                <a:spcPts val="1800"/>
              </a:spcBef>
            </a:pPr>
            <a:r>
              <a:rPr lang="en-US" b="1" dirty="0"/>
              <a:t>A</a:t>
            </a:r>
            <a:r>
              <a:rPr lang="en-US" b="1" dirty="0" smtClean="0"/>
              <a:t> </a:t>
            </a:r>
            <a:r>
              <a:rPr lang="en-US" b="1" dirty="0"/>
              <a:t>“renewal of vows” can redirect our waning zeal (4:2).</a:t>
            </a:r>
          </a:p>
          <a:p>
            <a:pPr>
              <a:spcBef>
                <a:spcPts val="1800"/>
              </a:spcBef>
            </a:pPr>
            <a:r>
              <a:rPr lang="en-US" b="1" i="1" dirty="0" smtClean="0"/>
              <a:t>“</a:t>
            </a:r>
            <a:r>
              <a:rPr lang="en-US" b="1" i="1" dirty="0"/>
              <a:t>Inner cleansing is the only alternative to destruction by fire, a theme prominent </a:t>
            </a:r>
            <a:r>
              <a:rPr lang="en-US" b="1" i="1" dirty="0" smtClean="0"/>
              <a:t>also </a:t>
            </a:r>
            <a:r>
              <a:rPr lang="en-US" b="1" i="1" dirty="0"/>
              <a:t>in New Testament thought (cf. Mt. 13:42, 50; 25:41; 1 Cor. 3:13, etc.).” </a:t>
            </a:r>
            <a:r>
              <a:rPr lang="en-US" b="1" dirty="0" smtClean="0"/>
              <a:t>(</a:t>
            </a:r>
            <a:r>
              <a:rPr lang="en-US" b="1" dirty="0"/>
              <a:t>Harrison, </a:t>
            </a:r>
            <a:r>
              <a:rPr lang="en-US" b="1" dirty="0" smtClean="0"/>
              <a:t>69</a:t>
            </a:r>
            <a:r>
              <a:rPr lang="en-US" b="1" dirty="0"/>
              <a:t>)</a:t>
            </a:r>
          </a:p>
          <a:p>
            <a:pPr>
              <a:spcBef>
                <a:spcPts val="1800"/>
              </a:spcBef>
            </a:pPr>
            <a:r>
              <a:rPr lang="en-US" b="1" dirty="0" smtClean="0"/>
              <a:t>All </a:t>
            </a:r>
            <a:r>
              <a:rPr lang="en-US" b="1" dirty="0"/>
              <a:t>the knowledge in the world, w/o God, is meaningless (4:22; cf. Prov. 1:7). </a:t>
            </a:r>
          </a:p>
          <a:p>
            <a:pPr>
              <a:spcBef>
                <a:spcPts val="1800"/>
              </a:spcBef>
            </a:pPr>
            <a:r>
              <a:rPr lang="en-US" b="1" dirty="0" smtClean="0"/>
              <a:t>Mastery </a:t>
            </a:r>
            <a:r>
              <a:rPr lang="en-US" b="1" dirty="0"/>
              <a:t>in sin plagued Judah and it plagues us today (see J. Humphries, </a:t>
            </a:r>
            <a:r>
              <a:rPr lang="en-US" b="1" dirty="0" smtClean="0"/>
              <a:t>29, 45f</a:t>
            </a:r>
            <a:r>
              <a:rPr lang="en-US" b="1" dirty="0"/>
              <a:t>)</a:t>
            </a:r>
            <a:r>
              <a:rPr lang="en-US" b="1" dirty="0" smtClean="0"/>
              <a:t>.</a:t>
            </a:r>
            <a:endParaRPr lang="en-US" b="1" dirty="0"/>
          </a:p>
        </p:txBody>
      </p:sp>
      <p:pic>
        <p:nvPicPr>
          <p:cNvPr id="4" name="Picture 3" descr="breach the walls.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3799"/>
            <a:ext cx="9144000" cy="1494199"/>
          </a:xfrm>
          <a:prstGeom prst="rect">
            <a:avLst/>
          </a:prstGeom>
        </p:spPr>
      </p:pic>
    </p:spTree>
    <p:extLst>
      <p:ext uri="{BB962C8B-B14F-4D97-AF65-F5344CB8AC3E}">
        <p14:creationId xmlns:p14="http://schemas.microsoft.com/office/powerpoint/2010/main" val="3255402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48" y="87572"/>
            <a:ext cx="8692410" cy="1600200"/>
          </a:xfrm>
        </p:spPr>
        <p:txBody>
          <a:bodyPr anchor="ctr"/>
          <a:lstStyle/>
          <a:p>
            <a:pPr>
              <a:lnSpc>
                <a:spcPct val="100000"/>
              </a:lnSpc>
            </a:pPr>
            <a:r>
              <a:rPr lang="en-US" sz="3200" b="1" u="sng" dirty="0">
                <a:solidFill>
                  <a:srgbClr val="2F5897"/>
                </a:solidFill>
              </a:rPr>
              <a:t>John Humphries, “The Books of Jeremiah and Lamentations,” </a:t>
            </a:r>
            <a:r>
              <a:rPr lang="en-US" sz="3200" b="1" i="1" u="sng" dirty="0">
                <a:solidFill>
                  <a:srgbClr val="2F5897"/>
                </a:solidFill>
              </a:rPr>
              <a:t>Truth Commentaries</a:t>
            </a:r>
            <a:r>
              <a:rPr lang="en-US" sz="3200" b="1" u="sng" dirty="0">
                <a:solidFill>
                  <a:srgbClr val="2F5897"/>
                </a:solidFill>
              </a:rPr>
              <a:t>, </a:t>
            </a:r>
            <a:r>
              <a:rPr lang="en-US" sz="3200" b="1" u="sng" dirty="0" smtClean="0">
                <a:solidFill>
                  <a:srgbClr val="2F5897"/>
                </a:solidFill>
              </a:rPr>
              <a:t>49 </a:t>
            </a:r>
            <a:endParaRPr lang="en-US" dirty="0"/>
          </a:p>
        </p:txBody>
      </p:sp>
      <p:sp>
        <p:nvSpPr>
          <p:cNvPr id="3" name="Content Placeholder 2"/>
          <p:cNvSpPr>
            <a:spLocks noGrp="1"/>
          </p:cNvSpPr>
          <p:nvPr>
            <p:ph idx="1"/>
          </p:nvPr>
        </p:nvSpPr>
        <p:spPr>
          <a:xfrm>
            <a:off x="457200" y="1687772"/>
            <a:ext cx="8229600" cy="2778411"/>
          </a:xfrm>
        </p:spPr>
        <p:txBody>
          <a:bodyPr>
            <a:normAutofit/>
          </a:bodyPr>
          <a:lstStyle/>
          <a:p>
            <a:pPr marL="0" indent="0" algn="ctr">
              <a:buNone/>
            </a:pPr>
            <a:r>
              <a:rPr lang="en-US" b="1" dirty="0" smtClean="0"/>
              <a:t>“</a:t>
            </a:r>
            <a:r>
              <a:rPr lang="en-US" b="1" i="1" dirty="0" smtClean="0"/>
              <a:t>Why, of why, do people continue in sin, refuse to repent, and get themselves into such helpless and hopeless circumstances (Prov. 1:20-33)? Why will we not listen to God instead of blundering along in our own rebellious way that eventually leads us into heartache and destruction (Jer. 10:23)?</a:t>
            </a:r>
            <a:r>
              <a:rPr lang="en-US" b="1" dirty="0" smtClean="0"/>
              <a:t>”</a:t>
            </a:r>
            <a:endParaRPr lang="en-US" b="1" dirty="0"/>
          </a:p>
        </p:txBody>
      </p:sp>
      <p:pic>
        <p:nvPicPr>
          <p:cNvPr id="4" name="Picture 3" descr="download.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1818" y="4225360"/>
            <a:ext cx="6568573" cy="2276877"/>
          </a:xfrm>
          <a:prstGeom prst="rect">
            <a:avLst/>
          </a:prstGeom>
        </p:spPr>
      </p:pic>
    </p:spTree>
    <p:extLst>
      <p:ext uri="{BB962C8B-B14F-4D97-AF65-F5344CB8AC3E}">
        <p14:creationId xmlns:p14="http://schemas.microsoft.com/office/powerpoint/2010/main" val="281494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175144"/>
            <a:ext cx="8477048" cy="1600200"/>
          </a:xfrm>
        </p:spPr>
        <p:txBody>
          <a:bodyPr/>
          <a:lstStyle/>
          <a:p>
            <a:pPr>
              <a:lnSpc>
                <a:spcPct val="100000"/>
              </a:lnSpc>
            </a:pPr>
            <a:r>
              <a:rPr lang="en-US" sz="3200" b="1" u="sng" dirty="0" smtClean="0"/>
              <a:t>John Humphries, “The Books of Jeremiah </a:t>
            </a:r>
            <a:r>
              <a:rPr lang="en-US" sz="3200" b="1" u="sng" dirty="0" smtClean="0"/>
              <a:t>and</a:t>
            </a:r>
            <a:r>
              <a:rPr lang="en-US" sz="3200" b="1" u="sng" dirty="0" smtClean="0"/>
              <a:t> </a:t>
            </a:r>
            <a:r>
              <a:rPr lang="en-US" sz="3200" b="1" u="sng" dirty="0" smtClean="0"/>
              <a:t>Lamentations,” </a:t>
            </a:r>
            <a:r>
              <a:rPr lang="en-US" sz="3200" b="1" i="1" u="sng" dirty="0" smtClean="0"/>
              <a:t>Truth Commentaries</a:t>
            </a:r>
            <a:r>
              <a:rPr lang="en-US" sz="3200" b="1" u="sng" dirty="0" smtClean="0"/>
              <a:t>, 27 </a:t>
            </a:r>
            <a:endParaRPr lang="en-US" sz="3200" b="1" u="sng" dirty="0"/>
          </a:p>
        </p:txBody>
      </p:sp>
      <p:sp>
        <p:nvSpPr>
          <p:cNvPr id="6" name="Content Placeholder 5"/>
          <p:cNvSpPr>
            <a:spLocks noGrp="1"/>
          </p:cNvSpPr>
          <p:nvPr>
            <p:ph idx="1"/>
          </p:nvPr>
        </p:nvSpPr>
        <p:spPr>
          <a:xfrm>
            <a:off x="131372" y="1628389"/>
            <a:ext cx="8946943" cy="4525963"/>
          </a:xfrm>
        </p:spPr>
        <p:txBody>
          <a:bodyPr>
            <a:noAutofit/>
          </a:bodyPr>
          <a:lstStyle/>
          <a:p>
            <a:pPr marL="0" indent="0" algn="ctr">
              <a:buNone/>
            </a:pPr>
            <a:r>
              <a:rPr lang="en-US" sz="2600" b="1" i="1" dirty="0" smtClean="0"/>
              <a:t>“Jeremiah charges the people with committing spiritual adultery against God. They had gone after the idols of the nations around them. God called the nation back to him, but the people would not listen to the warnings of the Lord. Neither Israel nor Judah was proving faithful to the Lord. Whatever manifestation of repentance Judah was exhibiting, it was insincere. But then, in the midst of the words of God’s wrath against the people, the Lord holds out messianic hope for Israel. In the last portion of the chapter, the ungodly nation’s impenitence is contrasted with the humble prayer of the righteous remnant.”</a:t>
            </a:r>
            <a:endParaRPr lang="en-US" sz="2600" b="1" i="1" dirty="0"/>
          </a:p>
        </p:txBody>
      </p:sp>
    </p:spTree>
    <p:extLst>
      <p:ext uri="{BB962C8B-B14F-4D97-AF65-F5344CB8AC3E}">
        <p14:creationId xmlns:p14="http://schemas.microsoft.com/office/powerpoint/2010/main" val="36436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a:t>
            </a:r>
            <a:r>
              <a:rPr lang="en-US" sz="4800" b="1" u="sng" dirty="0" smtClean="0"/>
              <a:t>3: Repent &amp; Live!</a:t>
            </a:r>
            <a:endParaRPr lang="en-US" sz="4800" b="1" u="sng" dirty="0"/>
          </a:p>
        </p:txBody>
      </p:sp>
      <p:sp>
        <p:nvSpPr>
          <p:cNvPr id="3" name="Content Placeholder 2"/>
          <p:cNvSpPr>
            <a:spLocks noGrp="1"/>
          </p:cNvSpPr>
          <p:nvPr>
            <p:ph idx="1"/>
          </p:nvPr>
        </p:nvSpPr>
        <p:spPr>
          <a:xfrm>
            <a:off x="197057" y="1446950"/>
            <a:ext cx="8758097" cy="3566560"/>
          </a:xfrm>
        </p:spPr>
        <p:txBody>
          <a:bodyPr>
            <a:normAutofit/>
          </a:bodyPr>
          <a:lstStyle/>
          <a:p>
            <a:pPr marL="0" indent="0" algn="ctr">
              <a:spcBef>
                <a:spcPts val="1800"/>
              </a:spcBef>
              <a:buNone/>
            </a:pPr>
            <a:r>
              <a:rPr lang="en-US" sz="2800" b="1" dirty="0" smtClean="0"/>
              <a:t>God’s Call To Repentance (3:1-5)</a:t>
            </a:r>
            <a:endParaRPr lang="en-US" sz="2800" b="1" dirty="0" smtClean="0"/>
          </a:p>
          <a:p>
            <a:pPr marL="0" indent="0" algn="ctr">
              <a:spcBef>
                <a:spcPts val="1800"/>
              </a:spcBef>
              <a:buNone/>
            </a:pPr>
            <a:r>
              <a:rPr lang="en-US" sz="2800" b="1" dirty="0" smtClean="0"/>
              <a:t>Two Profligate Sisters (3:6-11)</a:t>
            </a:r>
            <a:endParaRPr lang="en-US" sz="2800" b="1" dirty="0" smtClean="0"/>
          </a:p>
          <a:p>
            <a:pPr marL="0" indent="0" algn="ctr">
              <a:spcBef>
                <a:spcPts val="1800"/>
              </a:spcBef>
              <a:buNone/>
            </a:pPr>
            <a:r>
              <a:rPr lang="en-US" sz="2800" b="1" dirty="0" smtClean="0"/>
              <a:t>Invitation For Israel To Repent (3:12-13)</a:t>
            </a:r>
          </a:p>
          <a:p>
            <a:pPr marL="0" indent="0" algn="ctr">
              <a:spcBef>
                <a:spcPts val="1800"/>
              </a:spcBef>
              <a:buNone/>
            </a:pPr>
            <a:r>
              <a:rPr lang="en-US" sz="2800" b="1" dirty="0" smtClean="0"/>
              <a:t>Mercy &amp; Blessings For Penitent (3:14-18)</a:t>
            </a:r>
          </a:p>
          <a:p>
            <a:pPr marL="0" indent="0" algn="ctr">
              <a:spcBef>
                <a:spcPts val="1800"/>
              </a:spcBef>
              <a:buNone/>
            </a:pPr>
            <a:r>
              <a:rPr lang="en-US" sz="2800" b="1" dirty="0" smtClean="0"/>
              <a:t>Idols = Shame; YHWH = Salvation (3:19-25)</a:t>
            </a:r>
          </a:p>
          <a:p>
            <a:pPr marL="0" indent="0" algn="ctr">
              <a:spcBef>
                <a:spcPts val="1800"/>
              </a:spcBef>
              <a:buNone/>
            </a:pPr>
            <a:endParaRPr lang="en-US" sz="2800" b="1" dirty="0" smtClean="0"/>
          </a:p>
        </p:txBody>
      </p:sp>
      <p:pic>
        <p:nvPicPr>
          <p:cNvPr id="5" name="Picture 4" descr="hope-1220980_960_7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0260"/>
            <a:ext cx="9144000" cy="1997740"/>
          </a:xfrm>
          <a:prstGeom prst="rect">
            <a:avLst/>
          </a:prstGeom>
        </p:spPr>
      </p:pic>
    </p:spTree>
    <p:extLst>
      <p:ext uri="{BB962C8B-B14F-4D97-AF65-F5344CB8AC3E}">
        <p14:creationId xmlns:p14="http://schemas.microsoft.com/office/powerpoint/2010/main" val="290197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0"/>
            <a:ext cx="8758097" cy="1600200"/>
          </a:xfrm>
        </p:spPr>
        <p:txBody>
          <a:bodyPr anchor="ctr"/>
          <a:lstStyle/>
          <a:p>
            <a:r>
              <a:rPr lang="en-US" sz="4800" b="1" u="sng" dirty="0" smtClean="0"/>
              <a:t>Chapter </a:t>
            </a:r>
            <a:r>
              <a:rPr lang="en-US" sz="4800" b="1" u="sng" dirty="0" smtClean="0"/>
              <a:t>3: </a:t>
            </a:r>
            <a:r>
              <a:rPr lang="en-US" sz="4800" b="1" u="sng" dirty="0" smtClean="0"/>
              <a:t>Thought Questions</a:t>
            </a:r>
            <a:endParaRPr lang="en-US" sz="4800" b="1" u="sng" dirty="0"/>
          </a:p>
        </p:txBody>
      </p:sp>
      <p:sp>
        <p:nvSpPr>
          <p:cNvPr id="3" name="Content Placeholder 2"/>
          <p:cNvSpPr>
            <a:spLocks noGrp="1"/>
          </p:cNvSpPr>
          <p:nvPr>
            <p:ph idx="1"/>
          </p:nvPr>
        </p:nvSpPr>
        <p:spPr>
          <a:xfrm>
            <a:off x="457200" y="1446950"/>
            <a:ext cx="8229600" cy="2055940"/>
          </a:xfrm>
        </p:spPr>
        <p:txBody>
          <a:bodyPr>
            <a:noAutofit/>
          </a:bodyPr>
          <a:lstStyle/>
          <a:p>
            <a:pPr>
              <a:spcBef>
                <a:spcPts val="1800"/>
              </a:spcBef>
            </a:pPr>
            <a:r>
              <a:rPr lang="en-US" b="1" dirty="0" smtClean="0"/>
              <a:t>What </a:t>
            </a:r>
            <a:r>
              <a:rPr lang="en-US" b="1" dirty="0"/>
              <a:t>does it mean to have a “harlot’s forehead”? (3:3; cf. Is. 58)</a:t>
            </a:r>
          </a:p>
          <a:p>
            <a:pPr>
              <a:spcBef>
                <a:spcPts val="1800"/>
              </a:spcBef>
            </a:pPr>
            <a:r>
              <a:rPr lang="en-US" b="1" dirty="0" smtClean="0"/>
              <a:t>Explain </a:t>
            </a:r>
            <a:r>
              <a:rPr lang="en-US" b="1" dirty="0"/>
              <a:t>the future exaltation of Jerusalem as the “throne of the LORD”? (3:</a:t>
            </a:r>
            <a:r>
              <a:rPr lang="en-US" b="1" dirty="0" smtClean="0"/>
              <a:t>17; cf. Ex. 25:22)</a:t>
            </a:r>
            <a:endParaRPr lang="en-US" b="1" dirty="0"/>
          </a:p>
          <a:p>
            <a:pPr>
              <a:spcBef>
                <a:spcPts val="1800"/>
              </a:spcBef>
            </a:pPr>
            <a:r>
              <a:rPr lang="en-US" b="1" dirty="0" smtClean="0"/>
              <a:t>Is </a:t>
            </a:r>
            <a:r>
              <a:rPr lang="en-US" b="1" dirty="0"/>
              <a:t>confidence in religious relics a good substitute for God? (cf. 1Sam. 4:3-8, 21f)</a:t>
            </a:r>
          </a:p>
          <a:p>
            <a:pPr>
              <a:spcBef>
                <a:spcPts val="1800"/>
              </a:spcBef>
            </a:pPr>
            <a:r>
              <a:rPr lang="en-US" b="1" dirty="0" smtClean="0"/>
              <a:t>Which </a:t>
            </a:r>
            <a:r>
              <a:rPr lang="en-US" b="1" dirty="0"/>
              <a:t>Minor Prophet provides the backdrop for much of this chapter</a:t>
            </a:r>
            <a:r>
              <a:rPr lang="en-US" b="1" dirty="0" smtClean="0"/>
              <a:t>?</a:t>
            </a:r>
            <a:endParaRPr lang="en-US" b="1" dirty="0"/>
          </a:p>
        </p:txBody>
      </p:sp>
      <p:pic>
        <p:nvPicPr>
          <p:cNvPr id="5" name="Picture 4" descr="hope-1220980_960_7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7584"/>
            <a:ext cx="9144000" cy="1450415"/>
          </a:xfrm>
          <a:prstGeom prst="rect">
            <a:avLst/>
          </a:prstGeom>
        </p:spPr>
      </p:pic>
    </p:spTree>
    <p:extLst>
      <p:ext uri="{BB962C8B-B14F-4D97-AF65-F5344CB8AC3E}">
        <p14:creationId xmlns:p14="http://schemas.microsoft.com/office/powerpoint/2010/main" val="1673062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09465"/>
            <a:ext cx="8758097" cy="1600200"/>
          </a:xfrm>
        </p:spPr>
        <p:txBody>
          <a:bodyPr anchor="ctr"/>
          <a:lstStyle/>
          <a:p>
            <a:r>
              <a:rPr lang="en-US" sz="4800" b="1" u="sng" dirty="0" smtClean="0"/>
              <a:t>Chapter </a:t>
            </a:r>
            <a:r>
              <a:rPr lang="en-US" sz="4800" b="1" u="sng" dirty="0" smtClean="0"/>
              <a:t>3: </a:t>
            </a:r>
            <a:r>
              <a:rPr lang="en-US" sz="4800" b="1" u="sng" dirty="0" smtClean="0"/>
              <a:t>Applications</a:t>
            </a:r>
            <a:endParaRPr lang="en-US" sz="4800" b="1" u="sng" dirty="0"/>
          </a:p>
        </p:txBody>
      </p:sp>
      <p:sp>
        <p:nvSpPr>
          <p:cNvPr id="3" name="Content Placeholder 2"/>
          <p:cNvSpPr>
            <a:spLocks noGrp="1"/>
          </p:cNvSpPr>
          <p:nvPr>
            <p:ph idx="1"/>
          </p:nvPr>
        </p:nvSpPr>
        <p:spPr>
          <a:xfrm>
            <a:off x="457200" y="1337485"/>
            <a:ext cx="8229600" cy="5033394"/>
          </a:xfrm>
        </p:spPr>
        <p:txBody>
          <a:bodyPr>
            <a:noAutofit/>
          </a:bodyPr>
          <a:lstStyle/>
          <a:p>
            <a:pPr>
              <a:spcBef>
                <a:spcPts val="1200"/>
              </a:spcBef>
            </a:pPr>
            <a:r>
              <a:rPr lang="en-US" b="1" dirty="0" smtClean="0"/>
              <a:t>No </a:t>
            </a:r>
            <a:r>
              <a:rPr lang="en-US" b="1" dirty="0"/>
              <a:t>disparity between lip and life should ever exist </a:t>
            </a:r>
            <a:endParaRPr lang="en-US" b="1" dirty="0" smtClean="0"/>
          </a:p>
          <a:p>
            <a:pPr>
              <a:spcBef>
                <a:spcPts val="1200"/>
              </a:spcBef>
            </a:pPr>
            <a:r>
              <a:rPr lang="en-US" b="1" dirty="0" smtClean="0"/>
              <a:t>Immorality </a:t>
            </a:r>
            <a:r>
              <a:rPr lang="en-US" b="1" dirty="0"/>
              <a:t>is akin to stupidity </a:t>
            </a:r>
            <a:endParaRPr lang="en-US" b="1" dirty="0" smtClean="0"/>
          </a:p>
          <a:p>
            <a:pPr>
              <a:spcBef>
                <a:spcPts val="1200"/>
              </a:spcBef>
            </a:pPr>
            <a:r>
              <a:rPr lang="en-US" b="1" dirty="0" smtClean="0"/>
              <a:t>Genuine </a:t>
            </a:r>
            <a:r>
              <a:rPr lang="en-US" b="1" dirty="0"/>
              <a:t>repentance cannot be </a:t>
            </a:r>
            <a:r>
              <a:rPr lang="en-US" b="1" dirty="0" smtClean="0"/>
              <a:t>feigned. Rote </a:t>
            </a:r>
            <a:r>
              <a:rPr lang="en-US" b="1" dirty="0"/>
              <a:t>form and service </a:t>
            </a:r>
            <a:r>
              <a:rPr lang="en-US" b="1" dirty="0" smtClean="0"/>
              <a:t>are meaningless (Harrison, 66-67) </a:t>
            </a:r>
          </a:p>
          <a:p>
            <a:pPr>
              <a:spcBef>
                <a:spcPts val="1200"/>
              </a:spcBef>
            </a:pPr>
            <a:r>
              <a:rPr lang="en-US" b="1" dirty="0" smtClean="0"/>
              <a:t>Punishment for the </a:t>
            </a:r>
            <a:r>
              <a:rPr lang="en-US" b="1" dirty="0"/>
              <a:t>sins </a:t>
            </a:r>
            <a:r>
              <a:rPr lang="en-US" b="1" dirty="0" smtClean="0"/>
              <a:t>of </a:t>
            </a:r>
            <a:r>
              <a:rPr lang="en-US" b="1" dirty="0"/>
              <a:t>others </a:t>
            </a:r>
            <a:r>
              <a:rPr lang="en-US" b="1" dirty="0" smtClean="0"/>
              <a:t>should deter!</a:t>
            </a:r>
            <a:endParaRPr lang="en-US" b="1" dirty="0"/>
          </a:p>
          <a:p>
            <a:pPr>
              <a:spcBef>
                <a:spcPts val="1200"/>
              </a:spcBef>
            </a:pPr>
            <a:r>
              <a:rPr lang="en-US" b="1" dirty="0" smtClean="0"/>
              <a:t>In </a:t>
            </a:r>
            <a:r>
              <a:rPr lang="en-US" b="1" dirty="0"/>
              <a:t>3:17, God speaks of all drawing to Jerusalem, including the nations. This clearly </a:t>
            </a:r>
            <a:r>
              <a:rPr lang="en-US" b="1" dirty="0" smtClean="0"/>
              <a:t>is </a:t>
            </a:r>
            <a:r>
              <a:rPr lang="en-US" b="1" dirty="0"/>
              <a:t>a </a:t>
            </a:r>
            <a:r>
              <a:rPr lang="en-US" b="1" dirty="0" smtClean="0"/>
              <a:t>prophecy of reconciliation </a:t>
            </a:r>
            <a:r>
              <a:rPr lang="en-US" b="1" dirty="0"/>
              <a:t>of Jews </a:t>
            </a:r>
            <a:r>
              <a:rPr lang="en-US" b="1" dirty="0" smtClean="0"/>
              <a:t>&amp; Gentiles </a:t>
            </a:r>
            <a:r>
              <a:rPr lang="en-US" b="1" dirty="0"/>
              <a:t>in </a:t>
            </a:r>
            <a:r>
              <a:rPr lang="en-US" b="1" dirty="0" smtClean="0"/>
              <a:t>the gospel.</a:t>
            </a:r>
            <a:endParaRPr lang="en-US" b="1" dirty="0"/>
          </a:p>
        </p:txBody>
      </p:sp>
      <p:pic>
        <p:nvPicPr>
          <p:cNvPr id="4" name="Picture 3" descr="hope-1220980_960_7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6762"/>
            <a:ext cx="9144000" cy="1691238"/>
          </a:xfrm>
          <a:prstGeom prst="rect">
            <a:avLst/>
          </a:prstGeom>
        </p:spPr>
      </p:pic>
    </p:spTree>
    <p:extLst>
      <p:ext uri="{BB962C8B-B14F-4D97-AF65-F5344CB8AC3E}">
        <p14:creationId xmlns:p14="http://schemas.microsoft.com/office/powerpoint/2010/main" val="169066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496" y="-21893"/>
            <a:ext cx="8477048" cy="1600200"/>
          </a:xfrm>
        </p:spPr>
        <p:txBody>
          <a:bodyPr/>
          <a:lstStyle/>
          <a:p>
            <a:pPr>
              <a:lnSpc>
                <a:spcPct val="100000"/>
              </a:lnSpc>
            </a:pPr>
            <a:r>
              <a:rPr lang="en-US" sz="3200" b="1" u="sng" dirty="0" smtClean="0"/>
              <a:t>John Humphries, “The Books of Jeremiah </a:t>
            </a:r>
            <a:r>
              <a:rPr lang="en-US" sz="3200" b="1" u="sng" dirty="0" smtClean="0"/>
              <a:t>and</a:t>
            </a:r>
            <a:r>
              <a:rPr lang="en-US" sz="3200" b="1" u="sng" dirty="0" smtClean="0"/>
              <a:t> </a:t>
            </a:r>
            <a:r>
              <a:rPr lang="en-US" sz="3200" b="1" u="sng" dirty="0" smtClean="0"/>
              <a:t>Lamentations,” </a:t>
            </a:r>
            <a:r>
              <a:rPr lang="en-US" sz="3200" b="1" i="1" u="sng" dirty="0" smtClean="0"/>
              <a:t>Truth Commentaries</a:t>
            </a:r>
            <a:r>
              <a:rPr lang="en-US" sz="3200" b="1" u="sng" dirty="0" smtClean="0"/>
              <a:t>, 37 </a:t>
            </a:r>
            <a:endParaRPr lang="en-US" sz="3200" b="1" u="sng" dirty="0"/>
          </a:p>
        </p:txBody>
      </p:sp>
      <p:sp>
        <p:nvSpPr>
          <p:cNvPr id="6" name="Content Placeholder 5"/>
          <p:cNvSpPr>
            <a:spLocks noGrp="1"/>
          </p:cNvSpPr>
          <p:nvPr>
            <p:ph idx="1"/>
          </p:nvPr>
        </p:nvSpPr>
        <p:spPr>
          <a:xfrm>
            <a:off x="366497" y="1781640"/>
            <a:ext cx="8477048" cy="4525963"/>
          </a:xfrm>
        </p:spPr>
        <p:txBody>
          <a:bodyPr>
            <a:noAutofit/>
          </a:bodyPr>
          <a:lstStyle/>
          <a:p>
            <a:pPr marL="0" indent="0" algn="ctr">
              <a:buNone/>
            </a:pPr>
            <a:r>
              <a:rPr lang="en-US" sz="2600" b="1" i="1" dirty="0" smtClean="0"/>
              <a:t>“A plea is made to the people for them to repent and thus avoid being taken away into exile. Nevertheless, Jeremiah gives warning of an imminent invasion that will devastate the land. The Jews were bringing this upon themselves because of their wickedness. Calls for repentance sound again and again in the chapter. Jeremiah is brokenhearted as he sees, through the prophetic eye, the complete devastation of the beloved homeland and the people’s utter helplessness to resist the invading armies.”</a:t>
            </a:r>
            <a:endParaRPr lang="en-US" sz="2600" b="1" i="1" dirty="0"/>
          </a:p>
        </p:txBody>
      </p:sp>
    </p:spTree>
    <p:extLst>
      <p:ext uri="{BB962C8B-B14F-4D97-AF65-F5344CB8AC3E}">
        <p14:creationId xmlns:p14="http://schemas.microsoft.com/office/powerpoint/2010/main" val="1050229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81440"/>
            <a:ext cx="8758097" cy="1600200"/>
          </a:xfrm>
        </p:spPr>
        <p:txBody>
          <a:bodyPr anchor="ctr"/>
          <a:lstStyle/>
          <a:p>
            <a:r>
              <a:rPr lang="en-US" sz="4800" b="1" u="sng" dirty="0" smtClean="0"/>
              <a:t>Chapter </a:t>
            </a:r>
            <a:r>
              <a:rPr lang="en-US" sz="4800" b="1" u="sng" dirty="0"/>
              <a:t>4</a:t>
            </a:r>
            <a:r>
              <a:rPr lang="en-US" sz="4800" b="1" u="sng" dirty="0" smtClean="0"/>
              <a:t>: Repent Or Die!</a:t>
            </a:r>
            <a:endParaRPr lang="en-US" sz="4800" b="1" u="sng" dirty="0"/>
          </a:p>
        </p:txBody>
      </p:sp>
      <p:sp>
        <p:nvSpPr>
          <p:cNvPr id="3" name="Content Placeholder 2"/>
          <p:cNvSpPr>
            <a:spLocks noGrp="1"/>
          </p:cNvSpPr>
          <p:nvPr>
            <p:ph idx="1"/>
          </p:nvPr>
        </p:nvSpPr>
        <p:spPr>
          <a:xfrm>
            <a:off x="457200" y="1265510"/>
            <a:ext cx="8229600" cy="3748000"/>
          </a:xfrm>
        </p:spPr>
        <p:txBody>
          <a:bodyPr>
            <a:normAutofit/>
          </a:bodyPr>
          <a:lstStyle/>
          <a:p>
            <a:pPr marL="0" indent="0" algn="ctr">
              <a:spcBef>
                <a:spcPts val="1800"/>
              </a:spcBef>
              <a:buNone/>
            </a:pPr>
            <a:r>
              <a:rPr lang="en-US" sz="2800" b="1" dirty="0" smtClean="0"/>
              <a:t>Call for Genuine Repentance (4:1-4)</a:t>
            </a:r>
            <a:endParaRPr lang="en-US" sz="2800" b="1" dirty="0" smtClean="0"/>
          </a:p>
          <a:p>
            <a:pPr marL="0" indent="0" algn="ctr">
              <a:spcBef>
                <a:spcPts val="1800"/>
              </a:spcBef>
              <a:buNone/>
            </a:pPr>
            <a:r>
              <a:rPr lang="en-US" sz="2800" b="1" dirty="0" smtClean="0"/>
              <a:t>The Desolation to Come (4:5-18)</a:t>
            </a:r>
            <a:endParaRPr lang="en-US" sz="2800" b="1" dirty="0" smtClean="0"/>
          </a:p>
          <a:p>
            <a:pPr marL="0" indent="0" algn="ctr">
              <a:spcBef>
                <a:spcPts val="1800"/>
              </a:spcBef>
              <a:buNone/>
            </a:pPr>
            <a:r>
              <a:rPr lang="en-US" sz="2800" b="1" dirty="0" smtClean="0"/>
              <a:t>Jeremiah’s Grief (4:19-31)</a:t>
            </a:r>
            <a:endParaRPr lang="en-US" sz="2800" b="1" dirty="0" smtClean="0"/>
          </a:p>
        </p:txBody>
      </p:sp>
      <p:pic>
        <p:nvPicPr>
          <p:cNvPr id="5" name="Picture 4" descr="breach the walls.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3371531"/>
            <a:ext cx="9144000" cy="3486468"/>
          </a:xfrm>
          <a:prstGeom prst="rect">
            <a:avLst/>
          </a:prstGeom>
        </p:spPr>
      </p:pic>
    </p:spTree>
    <p:extLst>
      <p:ext uri="{BB962C8B-B14F-4D97-AF65-F5344CB8AC3E}">
        <p14:creationId xmlns:p14="http://schemas.microsoft.com/office/powerpoint/2010/main" val="3180351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4000" b="1" u="sng" dirty="0" smtClean="0"/>
              <a:t>R.K. Harrison, “Jeremiah &amp; Lamentations,” </a:t>
            </a:r>
            <a:r>
              <a:rPr lang="en-US" sz="4000" b="1" i="1" u="sng" dirty="0" smtClean="0"/>
              <a:t>TOTC</a:t>
            </a:r>
            <a:r>
              <a:rPr lang="en-US" sz="4000" b="1" u="sng" dirty="0" smtClean="0"/>
              <a:t>, 69)</a:t>
            </a:r>
            <a:endParaRPr lang="en-US" sz="4000" b="1" u="sng" dirty="0"/>
          </a:p>
        </p:txBody>
      </p:sp>
      <p:sp>
        <p:nvSpPr>
          <p:cNvPr id="3" name="Content Placeholder 2"/>
          <p:cNvSpPr>
            <a:spLocks noGrp="1"/>
          </p:cNvSpPr>
          <p:nvPr>
            <p:ph idx="1"/>
          </p:nvPr>
        </p:nvSpPr>
        <p:spPr>
          <a:xfrm>
            <a:off x="457200" y="1797237"/>
            <a:ext cx="8229600" cy="4525963"/>
          </a:xfrm>
        </p:spPr>
        <p:txBody>
          <a:bodyPr anchor="ctr">
            <a:normAutofit/>
          </a:bodyPr>
          <a:lstStyle/>
          <a:p>
            <a:pPr marL="0" indent="0" algn="ctr">
              <a:buNone/>
            </a:pPr>
            <a:r>
              <a:rPr lang="en-US" sz="2600" b="1" i="1" dirty="0"/>
              <a:t>“The </a:t>
            </a:r>
            <a:r>
              <a:rPr lang="en-US" sz="2600" b="1" i="1" dirty="0" smtClean="0"/>
              <a:t>MT </a:t>
            </a:r>
            <a:r>
              <a:rPr lang="en-US" sz="2600" b="1" dirty="0"/>
              <a:t>my heart moans </a:t>
            </a:r>
            <a:r>
              <a:rPr lang="en-US" sz="2600" b="1" i="1" dirty="0"/>
              <a:t>(</a:t>
            </a:r>
            <a:r>
              <a:rPr lang="en-US" sz="2600" b="1" i="1" dirty="0" err="1"/>
              <a:t>hmh</a:t>
            </a:r>
            <a:r>
              <a:rPr lang="en-US" sz="2600" b="1" i="1" dirty="0"/>
              <a:t>) inside me points to a profoundly disturbed </a:t>
            </a:r>
            <a:r>
              <a:rPr lang="en-US" sz="2600" b="1" i="1" dirty="0" smtClean="0"/>
              <a:t>physical </a:t>
            </a:r>
            <a:r>
              <a:rPr lang="en-US" sz="2600" b="1" i="1" dirty="0"/>
              <a:t>condition due to shock...One calamity now follows on the heels </a:t>
            </a:r>
            <a:r>
              <a:rPr lang="en-US" sz="2600" b="1" i="1" dirty="0" smtClean="0"/>
              <a:t>of </a:t>
            </a:r>
            <a:r>
              <a:rPr lang="en-US" sz="2600" b="1" i="1" dirty="0"/>
              <a:t>another. There is no escape, for everything is devastated in a moment, </a:t>
            </a:r>
            <a:r>
              <a:rPr lang="en-US" sz="2600" b="1" i="1" dirty="0" smtClean="0"/>
              <a:t>as </a:t>
            </a:r>
            <a:r>
              <a:rPr lang="en-US" sz="2600" b="1" i="1" dirty="0"/>
              <a:t>though by fire. The prophet wonders anxiously how much longer he </a:t>
            </a:r>
            <a:r>
              <a:rPr lang="en-US" sz="2600" b="1" i="1" dirty="0" smtClean="0"/>
              <a:t>can </a:t>
            </a:r>
            <a:r>
              <a:rPr lang="en-US" sz="2600" b="1" i="1" dirty="0"/>
              <a:t>stand the emotional strain of contemplating his countrymen </a:t>
            </a:r>
            <a:r>
              <a:rPr lang="en-US" sz="2600" b="1" i="1" dirty="0" smtClean="0"/>
              <a:t>streaming </a:t>
            </a:r>
            <a:r>
              <a:rPr lang="en-US" sz="2600" b="1" i="1" dirty="0"/>
              <a:t>to the fortified towns for refuge and quivering with terror as </a:t>
            </a:r>
            <a:r>
              <a:rPr lang="en-US" sz="2600" b="1" i="1" dirty="0" smtClean="0"/>
              <a:t>the </a:t>
            </a:r>
            <a:r>
              <a:rPr lang="en-US" sz="2600" b="1" i="1" dirty="0"/>
              <a:t>warning trumpet blasts, for he knows that the latter will be of </a:t>
            </a:r>
            <a:r>
              <a:rPr lang="en-US" sz="2600" b="1" i="1" dirty="0" smtClean="0"/>
              <a:t>no uncertain </a:t>
            </a:r>
            <a:r>
              <a:rPr lang="en-US" sz="2600" b="1" i="1" dirty="0"/>
              <a:t>import.</a:t>
            </a:r>
            <a:r>
              <a:rPr lang="en-US" sz="2600" b="1" i="1" dirty="0" smtClean="0"/>
              <a:t>”</a:t>
            </a:r>
            <a:endParaRPr lang="en-US" sz="2600" b="1" i="1" dirty="0"/>
          </a:p>
        </p:txBody>
      </p:sp>
    </p:spTree>
    <p:extLst>
      <p:ext uri="{BB962C8B-B14F-4D97-AF65-F5344CB8AC3E}">
        <p14:creationId xmlns:p14="http://schemas.microsoft.com/office/powerpoint/2010/main" val="829204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65679"/>
            <a:ext cx="8758097" cy="1600200"/>
          </a:xfrm>
        </p:spPr>
        <p:txBody>
          <a:bodyPr anchor="ctr"/>
          <a:lstStyle/>
          <a:p>
            <a:r>
              <a:rPr lang="en-US" sz="4800" b="1" u="sng" dirty="0" smtClean="0"/>
              <a:t>Chapter </a:t>
            </a:r>
            <a:r>
              <a:rPr lang="en-US" sz="4800" b="1" u="sng" dirty="0" smtClean="0"/>
              <a:t>4: </a:t>
            </a:r>
            <a:r>
              <a:rPr lang="en-US" sz="4800" b="1" u="sng" dirty="0" smtClean="0"/>
              <a:t>Thought Questions</a:t>
            </a:r>
            <a:endParaRPr lang="en-US" sz="4800" b="1" u="sng" dirty="0"/>
          </a:p>
        </p:txBody>
      </p:sp>
      <p:sp>
        <p:nvSpPr>
          <p:cNvPr id="3" name="Content Placeholder 2"/>
          <p:cNvSpPr>
            <a:spLocks noGrp="1"/>
          </p:cNvSpPr>
          <p:nvPr>
            <p:ph idx="1"/>
          </p:nvPr>
        </p:nvSpPr>
        <p:spPr>
          <a:xfrm>
            <a:off x="197057" y="1381271"/>
            <a:ext cx="8758097" cy="4442282"/>
          </a:xfrm>
        </p:spPr>
        <p:txBody>
          <a:bodyPr>
            <a:noAutofit/>
          </a:bodyPr>
          <a:lstStyle/>
          <a:p>
            <a:pPr>
              <a:spcBef>
                <a:spcPts val="1800"/>
              </a:spcBef>
            </a:pPr>
            <a:r>
              <a:rPr lang="en-US" b="1" dirty="0" smtClean="0"/>
              <a:t>What passages </a:t>
            </a:r>
            <a:r>
              <a:rPr lang="en-US" b="1" dirty="0"/>
              <a:t>speak of </a:t>
            </a:r>
            <a:r>
              <a:rPr lang="en-US" b="1" dirty="0" smtClean="0"/>
              <a:t>figurative </a:t>
            </a:r>
            <a:r>
              <a:rPr lang="en-US" b="1" dirty="0"/>
              <a:t>circumcision of God’s people and what do they indicate</a:t>
            </a:r>
            <a:r>
              <a:rPr lang="en-US" b="1" dirty="0" smtClean="0"/>
              <a:t>? (4:4)</a:t>
            </a:r>
            <a:endParaRPr lang="en-US" b="1" dirty="0"/>
          </a:p>
          <a:p>
            <a:pPr>
              <a:spcBef>
                <a:spcPts val="1800"/>
              </a:spcBef>
            </a:pPr>
            <a:r>
              <a:rPr lang="en-US" b="1" dirty="0" smtClean="0"/>
              <a:t>What </a:t>
            </a:r>
            <a:r>
              <a:rPr lang="en-US" b="1" dirty="0"/>
              <a:t>should be our reaction to advantages/grace? (4:3f; Rom. 2:25-29; 6:1)</a:t>
            </a:r>
          </a:p>
          <a:p>
            <a:pPr>
              <a:spcBef>
                <a:spcPts val="1800"/>
              </a:spcBef>
            </a:pPr>
            <a:r>
              <a:rPr lang="en-US" b="1" dirty="0" smtClean="0"/>
              <a:t>What NT passages </a:t>
            </a:r>
            <a:r>
              <a:rPr lang="en-US" b="1" dirty="0"/>
              <a:t>uses </a:t>
            </a:r>
            <a:r>
              <a:rPr lang="en-US" b="1" dirty="0" smtClean="0"/>
              <a:t>similar </a:t>
            </a:r>
            <a:r>
              <a:rPr lang="en-US" b="1" dirty="0"/>
              <a:t>references to spiritual washing and what do they imply</a:t>
            </a:r>
            <a:r>
              <a:rPr lang="en-US" b="1" dirty="0" smtClean="0"/>
              <a:t>? (4:14)</a:t>
            </a:r>
            <a:endParaRPr lang="en-US" b="1" dirty="0"/>
          </a:p>
          <a:p>
            <a:pPr>
              <a:spcBef>
                <a:spcPts val="1800"/>
              </a:spcBef>
            </a:pPr>
            <a:r>
              <a:rPr lang="en-US" b="1" dirty="0" smtClean="0"/>
              <a:t>Despite </a:t>
            </a:r>
            <a:r>
              <a:rPr lang="en-US" b="1" dirty="0"/>
              <a:t>11th hour beautification, how would her former paramours react</a:t>
            </a:r>
            <a:r>
              <a:rPr lang="en-US" b="1" dirty="0" smtClean="0"/>
              <a:t>?</a:t>
            </a:r>
            <a:endParaRPr lang="en-US" b="1" dirty="0"/>
          </a:p>
        </p:txBody>
      </p:sp>
      <p:pic>
        <p:nvPicPr>
          <p:cNvPr id="4" name="Picture 3" descr="breach the walls.jpg"/>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3800"/>
            <a:ext cx="9144000" cy="1494200"/>
          </a:xfrm>
          <a:prstGeom prst="rect">
            <a:avLst/>
          </a:prstGeom>
        </p:spPr>
      </p:pic>
    </p:spTree>
    <p:extLst>
      <p:ext uri="{BB962C8B-B14F-4D97-AF65-F5344CB8AC3E}">
        <p14:creationId xmlns:p14="http://schemas.microsoft.com/office/powerpoint/2010/main" val="1394944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923</Words>
  <Application>Microsoft Macintosh PowerPoint</Application>
  <PresentationFormat>On-screen Show (4:3)</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Jeremiah: Chapters 3-4</vt:lpstr>
      <vt:lpstr>John Humphries, “The Books of Jeremiah and Lamentations,” Truth Commentaries, 27 </vt:lpstr>
      <vt:lpstr>Chapter 3: Repent &amp; Live!</vt:lpstr>
      <vt:lpstr>Chapter 3: Thought Questions</vt:lpstr>
      <vt:lpstr>Chapter 3: Applications</vt:lpstr>
      <vt:lpstr>John Humphries, “The Books of Jeremiah and Lamentations,” Truth Commentaries, 37 </vt:lpstr>
      <vt:lpstr>Chapter 4: Repent Or Die!</vt:lpstr>
      <vt:lpstr>R.K. Harrison, “Jeremiah &amp; Lamentations,” TOTC, 69)</vt:lpstr>
      <vt:lpstr>Chapter 4: Thought Questions</vt:lpstr>
      <vt:lpstr>Chapter 4: Applications</vt:lpstr>
      <vt:lpstr>John Humphries, “The Books of Jeremiah and Lamentations,” Truth Commentaries, 49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3-4</dc:title>
  <dc:creator>Eric Parker</dc:creator>
  <cp:lastModifiedBy>Eric Parker</cp:lastModifiedBy>
  <cp:revision>9</cp:revision>
  <dcterms:created xsi:type="dcterms:W3CDTF">2019-04-17T19:46:07Z</dcterms:created>
  <dcterms:modified xsi:type="dcterms:W3CDTF">2019-04-17T20:55:33Z</dcterms:modified>
</cp:coreProperties>
</file>