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7" r:id="rId5"/>
    <p:sldId id="260" r:id="rId6"/>
    <p:sldId id="261" r:id="rId7"/>
    <p:sldId id="262" r:id="rId8"/>
    <p:sldId id="263" r:id="rId9"/>
    <p:sldId id="268"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7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4/24/19</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84084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4/24/19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2218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4/24/19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7817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4/24/19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2062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4/24/19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192763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4/24/19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551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4/24/19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014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4/24/19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9784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4/24/19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5923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4/24/19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4163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4/24/19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36708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214685-35E1-5444-A0F4-E778758686EB}" type="datetimeFigureOut">
              <a:rPr lang="en-US" smtClean="0">
                <a:solidFill>
                  <a:prstClr val="black">
                    <a:lumMod val="65000"/>
                    <a:lumOff val="35000"/>
                  </a:prstClr>
                </a:solidFill>
              </a:rPr>
              <a:pPr/>
              <a:t>4/24/19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1149228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035402"/>
            <a:ext cx="8648620" cy="1439591"/>
          </a:xfrm>
        </p:spPr>
        <p:txBody>
          <a:bodyPr anchor="ctr"/>
          <a:lstStyle/>
          <a:p>
            <a:r>
              <a:rPr lang="en-US" sz="5400" b="1" u="sng" dirty="0" smtClean="0"/>
              <a:t>Jeremiah: Chapters 5-6</a:t>
            </a:r>
            <a:endParaRPr lang="en-US" sz="5400" b="1" u="sng" dirty="0"/>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035402"/>
          </a:xfrm>
          <a:prstGeom prst="rect">
            <a:avLst/>
          </a:prstGeom>
        </p:spPr>
      </p:pic>
    </p:spTree>
    <p:extLst>
      <p:ext uri="{BB962C8B-B14F-4D97-AF65-F5344CB8AC3E}">
        <p14:creationId xmlns:p14="http://schemas.microsoft.com/office/powerpoint/2010/main" val="773121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65679"/>
            <a:ext cx="8758097" cy="1600200"/>
          </a:xfrm>
        </p:spPr>
        <p:txBody>
          <a:bodyPr anchor="ctr"/>
          <a:lstStyle/>
          <a:p>
            <a:r>
              <a:rPr lang="en-US" sz="4800" b="1" u="sng" dirty="0" smtClean="0"/>
              <a:t>Chapter 6: Thought Questions</a:t>
            </a:r>
            <a:endParaRPr lang="en-US" sz="4800" b="1" u="sng" dirty="0"/>
          </a:p>
        </p:txBody>
      </p:sp>
      <p:sp>
        <p:nvSpPr>
          <p:cNvPr id="3" name="Content Placeholder 2"/>
          <p:cNvSpPr>
            <a:spLocks noGrp="1"/>
          </p:cNvSpPr>
          <p:nvPr>
            <p:ph idx="1"/>
          </p:nvPr>
        </p:nvSpPr>
        <p:spPr>
          <a:xfrm>
            <a:off x="197057" y="1381271"/>
            <a:ext cx="8758097" cy="4442282"/>
          </a:xfrm>
        </p:spPr>
        <p:txBody>
          <a:bodyPr>
            <a:noAutofit/>
          </a:bodyPr>
          <a:lstStyle/>
          <a:p>
            <a:pPr>
              <a:spcBef>
                <a:spcPts val="1800"/>
              </a:spcBef>
            </a:pPr>
            <a:r>
              <a:rPr lang="en-US" sz="2300" b="1" dirty="0"/>
              <a:t>How might “love” or “peace” be falsely defined &amp; compound judgment? (cf. 6:14)</a:t>
            </a:r>
          </a:p>
          <a:p>
            <a:pPr>
              <a:spcBef>
                <a:spcPts val="1800"/>
              </a:spcBef>
            </a:pPr>
            <a:r>
              <a:rPr lang="en-US" sz="2300" b="1" dirty="0" smtClean="0"/>
              <a:t>What </a:t>
            </a:r>
            <a:r>
              <a:rPr lang="en-US" sz="2300" b="1" dirty="0"/>
              <a:t>does it mean to not be able to blush? (cf. 6:15) What positive role </a:t>
            </a:r>
            <a:r>
              <a:rPr lang="en-US" sz="2300" b="1" dirty="0" smtClean="0"/>
              <a:t>does shame </a:t>
            </a:r>
            <a:r>
              <a:rPr lang="en-US" sz="2300" b="1" dirty="0"/>
              <a:t>serve for believers? How can it be negatively applied?</a:t>
            </a:r>
          </a:p>
          <a:p>
            <a:pPr>
              <a:spcBef>
                <a:spcPts val="1800"/>
              </a:spcBef>
            </a:pPr>
            <a:r>
              <a:rPr lang="en-US" sz="2300" b="1" dirty="0" smtClean="0"/>
              <a:t>What </a:t>
            </a:r>
            <a:r>
              <a:rPr lang="en-US" sz="2300" b="1" dirty="0"/>
              <a:t>does it mean to walk in the old paths? (cf. 6:16) How does this relate to us </a:t>
            </a:r>
            <a:r>
              <a:rPr lang="en-US" sz="2300" b="1" dirty="0" smtClean="0"/>
              <a:t>today</a:t>
            </a:r>
            <a:r>
              <a:rPr lang="en-US" sz="2300" b="1" dirty="0"/>
              <a:t>? Does this passage mean that tradition is on par with Scripture? </a:t>
            </a:r>
            <a:r>
              <a:rPr lang="en-US" sz="2300" b="1" dirty="0" smtClean="0"/>
              <a:t>Where else </a:t>
            </a:r>
            <a:r>
              <a:rPr lang="en-US" sz="2300" b="1" dirty="0"/>
              <a:t>do we find the expression, “and you will find rest for your souls”?</a:t>
            </a:r>
          </a:p>
          <a:p>
            <a:pPr>
              <a:spcBef>
                <a:spcPts val="1800"/>
              </a:spcBef>
            </a:pPr>
            <a:r>
              <a:rPr lang="en-US" sz="2300" b="1" dirty="0" smtClean="0"/>
              <a:t>How </a:t>
            </a:r>
            <a:r>
              <a:rPr lang="en-US" sz="2300" b="1" dirty="0"/>
              <a:t>do we cope with the frustration of sharing the gospel with hardened people</a:t>
            </a:r>
            <a:r>
              <a:rPr lang="en-US" sz="2300" b="1" dirty="0" smtClean="0"/>
              <a:t>? How </a:t>
            </a:r>
            <a:r>
              <a:rPr lang="en-US" sz="2300" b="1" dirty="0"/>
              <a:t>do we cope with false teachers undoing our efforts?</a:t>
            </a:r>
          </a:p>
        </p:txBody>
      </p:sp>
    </p:spTree>
    <p:extLst>
      <p:ext uri="{BB962C8B-B14F-4D97-AF65-F5344CB8AC3E}">
        <p14:creationId xmlns:p14="http://schemas.microsoft.com/office/powerpoint/2010/main" val="1345259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09465"/>
            <a:ext cx="8758097" cy="1600200"/>
          </a:xfrm>
        </p:spPr>
        <p:txBody>
          <a:bodyPr anchor="ctr"/>
          <a:lstStyle/>
          <a:p>
            <a:r>
              <a:rPr lang="en-US" sz="4800" b="1" u="sng" dirty="0" smtClean="0"/>
              <a:t>Chapter 6: Applications</a:t>
            </a:r>
            <a:endParaRPr lang="en-US" sz="4800" b="1" u="sng" dirty="0"/>
          </a:p>
        </p:txBody>
      </p:sp>
      <p:sp>
        <p:nvSpPr>
          <p:cNvPr id="3" name="Content Placeholder 2"/>
          <p:cNvSpPr>
            <a:spLocks noGrp="1"/>
          </p:cNvSpPr>
          <p:nvPr>
            <p:ph idx="1"/>
          </p:nvPr>
        </p:nvSpPr>
        <p:spPr>
          <a:xfrm>
            <a:off x="197057" y="1337484"/>
            <a:ext cx="8758097" cy="4639319"/>
          </a:xfrm>
        </p:spPr>
        <p:txBody>
          <a:bodyPr>
            <a:noAutofit/>
          </a:bodyPr>
          <a:lstStyle/>
          <a:p>
            <a:pPr>
              <a:spcBef>
                <a:spcPts val="1800"/>
              </a:spcBef>
            </a:pPr>
            <a:r>
              <a:rPr lang="en-US" b="1" dirty="0"/>
              <a:t>Religion without delight in God’s Word is poisonous (cf. Matt. 13:13-15).</a:t>
            </a:r>
          </a:p>
          <a:p>
            <a:pPr>
              <a:spcBef>
                <a:spcPts val="1800"/>
              </a:spcBef>
            </a:pPr>
            <a:r>
              <a:rPr lang="en-US" b="1" dirty="0" smtClean="0"/>
              <a:t>Covetousness </a:t>
            </a:r>
            <a:r>
              <a:rPr lang="en-US" b="1" dirty="0"/>
              <a:t>mixes up our values (cf. Luke 12:15-21).</a:t>
            </a:r>
          </a:p>
          <a:p>
            <a:pPr>
              <a:spcBef>
                <a:spcPts val="1800"/>
              </a:spcBef>
            </a:pPr>
            <a:r>
              <a:rPr lang="en-US" b="1" dirty="0" smtClean="0"/>
              <a:t>We </a:t>
            </a:r>
            <a:r>
              <a:rPr lang="en-US" b="1" dirty="0"/>
              <a:t>should beware false prophets/teachers (cf. Matt. 7:21-23; Luke 6:46; 1Jn. 4:1).</a:t>
            </a:r>
          </a:p>
          <a:p>
            <a:pPr>
              <a:spcBef>
                <a:spcPts val="1800"/>
              </a:spcBef>
            </a:pPr>
            <a:r>
              <a:rPr lang="en-US" b="1" dirty="0" smtClean="0"/>
              <a:t>Shame </a:t>
            </a:r>
            <a:r>
              <a:rPr lang="en-US" b="1" dirty="0"/>
              <a:t>serves a vital purpose (cf. 2Cor. 7:10; Rom. 2:21-25)</a:t>
            </a:r>
            <a:r>
              <a:rPr lang="en-US" b="1" dirty="0" smtClean="0"/>
              <a:t>.</a:t>
            </a:r>
            <a:endParaRPr lang="en-US" b="1" dirty="0"/>
          </a:p>
        </p:txBody>
      </p:sp>
      <p:pic>
        <p:nvPicPr>
          <p:cNvPr id="5" name="Picture 4" descr="bible_sli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04045"/>
            <a:ext cx="9169607" cy="1953954"/>
          </a:xfrm>
          <a:prstGeom prst="rect">
            <a:avLst/>
          </a:prstGeom>
        </p:spPr>
      </p:pic>
    </p:spTree>
    <p:extLst>
      <p:ext uri="{BB962C8B-B14F-4D97-AF65-F5344CB8AC3E}">
        <p14:creationId xmlns:p14="http://schemas.microsoft.com/office/powerpoint/2010/main" val="2373645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6" y="-459753"/>
            <a:ext cx="8477048" cy="1600200"/>
          </a:xfrm>
        </p:spPr>
        <p:txBody>
          <a:bodyPr/>
          <a:lstStyle/>
          <a:p>
            <a:pPr>
              <a:lnSpc>
                <a:spcPct val="100000"/>
              </a:lnSpc>
            </a:pPr>
            <a:r>
              <a:rPr lang="en-US" sz="2800" b="1" u="sng" dirty="0" smtClean="0"/>
              <a:t>John Humphries, “The Books of Jeremiah and Lamentations,” </a:t>
            </a:r>
            <a:r>
              <a:rPr lang="en-US" sz="2800" b="1" i="1" u="sng" dirty="0" smtClean="0"/>
              <a:t>Truth Commentaries</a:t>
            </a:r>
            <a:r>
              <a:rPr lang="en-US" sz="2800" b="1" u="sng" dirty="0" smtClean="0"/>
              <a:t>, 50 </a:t>
            </a:r>
            <a:endParaRPr lang="en-US" sz="2800" b="1" u="sng" dirty="0"/>
          </a:p>
        </p:txBody>
      </p:sp>
      <p:sp>
        <p:nvSpPr>
          <p:cNvPr id="6" name="Content Placeholder 5"/>
          <p:cNvSpPr>
            <a:spLocks noGrp="1"/>
          </p:cNvSpPr>
          <p:nvPr>
            <p:ph idx="1"/>
          </p:nvPr>
        </p:nvSpPr>
        <p:spPr>
          <a:xfrm>
            <a:off x="131372" y="1234315"/>
            <a:ext cx="8946943" cy="4525963"/>
          </a:xfrm>
        </p:spPr>
        <p:txBody>
          <a:bodyPr>
            <a:noAutofit/>
          </a:bodyPr>
          <a:lstStyle/>
          <a:p>
            <a:pPr marL="0" indent="0" algn="ctr">
              <a:buNone/>
            </a:pPr>
            <a:r>
              <a:rPr lang="en-US" b="1" i="1" dirty="0" smtClean="0"/>
              <a:t>“Jeremiah looks in vain for godly men who would stand with him against the forces of wickedness in the land. Violence and immorality permeate the society. The false prophets and the people are in denial concerning the danger of falling into the hands of the Babylonians. Time and again, Jeremiah appeals to the people to repent. However, they refuse to listen to God’s warning exhortations. The children of Israel hypocritically continue to come to the temple and engage in very expensive rituals as if nothing were wrong. The false prophets, the self-serving priests, and the worldly people of Judah are happy with the status quo. But in the end, as judgment falls upon the sinful kingdom of Judah, they will thrash about for help from some source, but it will be too late for the nation.”</a:t>
            </a:r>
            <a:endParaRPr lang="en-US" b="1" i="1" dirty="0"/>
          </a:p>
        </p:txBody>
      </p:sp>
    </p:spTree>
    <p:extLst>
      <p:ext uri="{BB962C8B-B14F-4D97-AF65-F5344CB8AC3E}">
        <p14:creationId xmlns:p14="http://schemas.microsoft.com/office/powerpoint/2010/main" val="10015343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0"/>
            <a:ext cx="8758097" cy="1600200"/>
          </a:xfrm>
        </p:spPr>
        <p:txBody>
          <a:bodyPr anchor="ctr"/>
          <a:lstStyle/>
          <a:p>
            <a:pPr>
              <a:lnSpc>
                <a:spcPct val="100000"/>
              </a:lnSpc>
            </a:pPr>
            <a:r>
              <a:rPr lang="en-US" sz="4400" b="1" u="sng" dirty="0" smtClean="0"/>
              <a:t>Chapter 5: Necessity For Impending Judgment</a:t>
            </a:r>
            <a:endParaRPr lang="en-US" sz="4400" b="1" u="sng" dirty="0"/>
          </a:p>
        </p:txBody>
      </p:sp>
      <p:sp>
        <p:nvSpPr>
          <p:cNvPr id="3" name="Content Placeholder 2"/>
          <p:cNvSpPr>
            <a:spLocks noGrp="1"/>
          </p:cNvSpPr>
          <p:nvPr>
            <p:ph idx="1"/>
          </p:nvPr>
        </p:nvSpPr>
        <p:spPr>
          <a:xfrm>
            <a:off x="197057" y="1665880"/>
            <a:ext cx="8758097" cy="3566560"/>
          </a:xfrm>
        </p:spPr>
        <p:txBody>
          <a:bodyPr>
            <a:normAutofit/>
          </a:bodyPr>
          <a:lstStyle/>
          <a:p>
            <a:pPr marL="0" indent="0" algn="ctr">
              <a:spcBef>
                <a:spcPts val="1200"/>
              </a:spcBef>
              <a:buNone/>
            </a:pPr>
            <a:r>
              <a:rPr lang="en-US" sz="2800" b="1" dirty="0" smtClean="0"/>
              <a:t>Faces Harder Than Flint (5:1-6)</a:t>
            </a:r>
          </a:p>
          <a:p>
            <a:pPr marL="0" indent="0" algn="ctr">
              <a:spcBef>
                <a:spcPts val="1200"/>
              </a:spcBef>
              <a:buNone/>
            </a:pPr>
            <a:r>
              <a:rPr lang="en-US" sz="2800" b="1" dirty="0" smtClean="0"/>
              <a:t>Sexual Impurity (5:7-9)</a:t>
            </a:r>
          </a:p>
          <a:p>
            <a:pPr marL="0" indent="0" algn="ctr">
              <a:spcBef>
                <a:spcPts val="1200"/>
              </a:spcBef>
              <a:buNone/>
            </a:pPr>
            <a:r>
              <a:rPr lang="en-US" sz="2800" b="1" dirty="0" smtClean="0"/>
              <a:t>Lying About God (5:10-18)</a:t>
            </a:r>
          </a:p>
          <a:p>
            <a:pPr marL="0" indent="0" algn="ctr">
              <a:spcBef>
                <a:spcPts val="1200"/>
              </a:spcBef>
              <a:buNone/>
            </a:pPr>
            <a:r>
              <a:rPr lang="en-US" sz="2800" b="1" dirty="0" smtClean="0"/>
              <a:t>Revolting &amp; Rebellious Hearts (5:19-24)</a:t>
            </a:r>
          </a:p>
          <a:p>
            <a:pPr marL="0" indent="0" algn="ctr">
              <a:spcBef>
                <a:spcPts val="1200"/>
              </a:spcBef>
              <a:buNone/>
            </a:pPr>
            <a:r>
              <a:rPr lang="en-US" sz="2800" b="1" dirty="0" smtClean="0"/>
              <a:t>Forsaking Social Justice (5:25-29)</a:t>
            </a:r>
          </a:p>
          <a:p>
            <a:pPr marL="0" indent="0" algn="ctr">
              <a:spcBef>
                <a:spcPts val="1200"/>
              </a:spcBef>
              <a:buNone/>
            </a:pPr>
            <a:r>
              <a:rPr lang="en-US" sz="2800" b="1" dirty="0" smtClean="0"/>
              <a:t> Loved Lawlessness (5:30-31)</a:t>
            </a:r>
          </a:p>
          <a:p>
            <a:pPr marL="0" indent="0" algn="ctr">
              <a:spcBef>
                <a:spcPts val="1200"/>
              </a:spcBef>
              <a:buNone/>
            </a:pPr>
            <a:endParaRPr lang="en-US" sz="2800" b="1" dirty="0" smtClean="0"/>
          </a:p>
        </p:txBody>
      </p:sp>
      <p:pic>
        <p:nvPicPr>
          <p:cNvPr id="4" name="Picture 3" descr="swo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41906"/>
            <a:ext cx="9144000" cy="1516094"/>
          </a:xfrm>
          <a:prstGeom prst="rect">
            <a:avLst/>
          </a:prstGeom>
        </p:spPr>
      </p:pic>
    </p:spTree>
    <p:extLst>
      <p:ext uri="{BB962C8B-B14F-4D97-AF65-F5344CB8AC3E}">
        <p14:creationId xmlns:p14="http://schemas.microsoft.com/office/powerpoint/2010/main" val="4197680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716"/>
            <a:ext cx="8229600" cy="1600200"/>
          </a:xfrm>
        </p:spPr>
        <p:txBody>
          <a:bodyPr/>
          <a:lstStyle/>
          <a:p>
            <a:pPr>
              <a:lnSpc>
                <a:spcPct val="100000"/>
              </a:lnSpc>
            </a:pPr>
            <a:r>
              <a:rPr lang="en-US" sz="4000" b="1" u="sng" dirty="0" smtClean="0"/>
              <a:t>R.K. Harrison, “Jeremiah &amp; Lamentations,” </a:t>
            </a:r>
            <a:r>
              <a:rPr lang="en-US" sz="4000" b="1" i="1" u="sng" dirty="0" smtClean="0"/>
              <a:t>TOTC</a:t>
            </a:r>
            <a:r>
              <a:rPr lang="en-US" sz="4000" b="1" u="sng" dirty="0" smtClean="0"/>
              <a:t>, 75</a:t>
            </a:r>
            <a:endParaRPr lang="en-US" sz="4000" b="1" u="sng" dirty="0"/>
          </a:p>
        </p:txBody>
      </p:sp>
      <p:sp>
        <p:nvSpPr>
          <p:cNvPr id="3" name="Content Placeholder 2"/>
          <p:cNvSpPr>
            <a:spLocks noGrp="1"/>
          </p:cNvSpPr>
          <p:nvPr>
            <p:ph idx="1"/>
          </p:nvPr>
        </p:nvSpPr>
        <p:spPr>
          <a:xfrm>
            <a:off x="457200" y="1862916"/>
            <a:ext cx="8229600" cy="4525963"/>
          </a:xfrm>
        </p:spPr>
        <p:txBody>
          <a:bodyPr anchor="ctr">
            <a:normAutofit/>
          </a:bodyPr>
          <a:lstStyle/>
          <a:p>
            <a:pPr marL="0" indent="0" algn="ctr">
              <a:buNone/>
            </a:pPr>
            <a:r>
              <a:rPr lang="en-US" sz="2800" b="1" i="1" dirty="0" smtClean="0"/>
              <a:t>“All had sinned in breaking the yoke of the law, and were like animals which had snapped the ties securing the heavy yoke to their necks. As the servants of sin they deemed themselves free from the righteousness of the law (cf. Rom. 6:20). Jeremiah, by contrast desired them to be free from sin and become servants of righteousness (cf. Rom. 6:20).”</a:t>
            </a:r>
            <a:endParaRPr lang="en-US" sz="2800" b="1" i="1" dirty="0"/>
          </a:p>
        </p:txBody>
      </p:sp>
    </p:spTree>
    <p:extLst>
      <p:ext uri="{BB962C8B-B14F-4D97-AF65-F5344CB8AC3E}">
        <p14:creationId xmlns:p14="http://schemas.microsoft.com/office/powerpoint/2010/main" val="1501725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0"/>
            <a:ext cx="8758097" cy="1600200"/>
          </a:xfrm>
        </p:spPr>
        <p:txBody>
          <a:bodyPr anchor="ctr"/>
          <a:lstStyle/>
          <a:p>
            <a:r>
              <a:rPr lang="en-US" sz="4800" b="1" u="sng" dirty="0" smtClean="0"/>
              <a:t>Chapter 5: Thought Questions</a:t>
            </a:r>
            <a:endParaRPr lang="en-US" sz="4800" b="1" u="sng" dirty="0"/>
          </a:p>
        </p:txBody>
      </p:sp>
      <p:sp>
        <p:nvSpPr>
          <p:cNvPr id="3" name="Content Placeholder 2"/>
          <p:cNvSpPr>
            <a:spLocks noGrp="1"/>
          </p:cNvSpPr>
          <p:nvPr>
            <p:ph idx="1"/>
          </p:nvPr>
        </p:nvSpPr>
        <p:spPr>
          <a:xfrm>
            <a:off x="197057" y="1446950"/>
            <a:ext cx="8758097" cy="2055940"/>
          </a:xfrm>
        </p:spPr>
        <p:txBody>
          <a:bodyPr>
            <a:noAutofit/>
          </a:bodyPr>
          <a:lstStyle/>
          <a:p>
            <a:pPr>
              <a:spcBef>
                <a:spcPts val="1800"/>
              </a:spcBef>
            </a:pPr>
            <a:r>
              <a:rPr lang="en-US" b="1" dirty="0" smtClean="0"/>
              <a:t>What </a:t>
            </a:r>
            <a:r>
              <a:rPr lang="en-US" b="1" dirty="0"/>
              <a:t>is the intended goal of divine discipline? (cf. 5:3) What passages can </a:t>
            </a:r>
            <a:r>
              <a:rPr lang="en-US" b="1" dirty="0" smtClean="0"/>
              <a:t>you think </a:t>
            </a:r>
            <a:r>
              <a:rPr lang="en-US" b="1" dirty="0"/>
              <a:t>of that relate to this?</a:t>
            </a:r>
          </a:p>
          <a:p>
            <a:pPr>
              <a:spcBef>
                <a:spcPts val="1800"/>
              </a:spcBef>
            </a:pPr>
            <a:r>
              <a:rPr lang="en-US" b="1" dirty="0" smtClean="0"/>
              <a:t>What </a:t>
            </a:r>
            <a:r>
              <a:rPr lang="en-US" b="1" dirty="0"/>
              <a:t>about God’s Word makes it consuming and what about people’s response </a:t>
            </a:r>
            <a:r>
              <a:rPr lang="en-US" b="1" dirty="0" smtClean="0"/>
              <a:t>makes </a:t>
            </a:r>
            <a:r>
              <a:rPr lang="en-US" b="1" dirty="0"/>
              <a:t>them consumable? (cf. 5:14) What does this tell us about today?</a:t>
            </a:r>
          </a:p>
          <a:p>
            <a:pPr>
              <a:spcBef>
                <a:spcPts val="1800"/>
              </a:spcBef>
            </a:pPr>
            <a:r>
              <a:rPr lang="en-US" b="1" dirty="0" smtClean="0"/>
              <a:t>How </a:t>
            </a:r>
            <a:r>
              <a:rPr lang="en-US" b="1" dirty="0"/>
              <a:t>is Babylon described in chapter 5? (cf. Is. 28:11; 22:19; 47:6; Hab. 1:5-11)</a:t>
            </a:r>
          </a:p>
          <a:p>
            <a:pPr>
              <a:spcBef>
                <a:spcPts val="1800"/>
              </a:spcBef>
            </a:pPr>
            <a:r>
              <a:rPr lang="en-US" b="1" dirty="0" smtClean="0"/>
              <a:t>What </a:t>
            </a:r>
            <a:r>
              <a:rPr lang="en-US" b="1" dirty="0"/>
              <a:t>sorts of good things might be withheld from us b/c of our sins? (cf. 5:25)</a:t>
            </a:r>
          </a:p>
          <a:p>
            <a:pPr>
              <a:spcBef>
                <a:spcPts val="1800"/>
              </a:spcBef>
            </a:pPr>
            <a:r>
              <a:rPr lang="en-US" b="1" dirty="0" smtClean="0"/>
              <a:t>Compare </a:t>
            </a:r>
            <a:r>
              <a:rPr lang="en-US" b="1" dirty="0"/>
              <a:t>translations for 5:30. Which </a:t>
            </a:r>
            <a:r>
              <a:rPr lang="en-US" b="1" dirty="0" smtClean="0"/>
              <a:t>are </a:t>
            </a:r>
            <a:r>
              <a:rPr lang="en-US" b="1" dirty="0"/>
              <a:t>preferable</a:t>
            </a:r>
            <a:r>
              <a:rPr lang="en-US" b="1" dirty="0" smtClean="0"/>
              <a:t>?</a:t>
            </a:r>
            <a:endParaRPr lang="en-US" b="1" dirty="0"/>
          </a:p>
        </p:txBody>
      </p:sp>
    </p:spTree>
    <p:extLst>
      <p:ext uri="{BB962C8B-B14F-4D97-AF65-F5344CB8AC3E}">
        <p14:creationId xmlns:p14="http://schemas.microsoft.com/office/powerpoint/2010/main" val="2311252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65679"/>
            <a:ext cx="8758097" cy="1600200"/>
          </a:xfrm>
        </p:spPr>
        <p:txBody>
          <a:bodyPr anchor="ctr"/>
          <a:lstStyle/>
          <a:p>
            <a:r>
              <a:rPr lang="en-US" sz="4800" b="1" u="sng" dirty="0" smtClean="0"/>
              <a:t>Chapter 5: Applications</a:t>
            </a:r>
            <a:endParaRPr lang="en-US" sz="4800" b="1" u="sng" dirty="0"/>
          </a:p>
        </p:txBody>
      </p:sp>
      <p:sp>
        <p:nvSpPr>
          <p:cNvPr id="3" name="Content Placeholder 2"/>
          <p:cNvSpPr>
            <a:spLocks noGrp="1"/>
          </p:cNvSpPr>
          <p:nvPr>
            <p:ph idx="1"/>
          </p:nvPr>
        </p:nvSpPr>
        <p:spPr>
          <a:xfrm>
            <a:off x="197057" y="1381271"/>
            <a:ext cx="8758097" cy="5033394"/>
          </a:xfrm>
        </p:spPr>
        <p:txBody>
          <a:bodyPr>
            <a:noAutofit/>
          </a:bodyPr>
          <a:lstStyle/>
          <a:p>
            <a:r>
              <a:rPr lang="en-US" b="1" dirty="0"/>
              <a:t>Don’t preach simply to tickle the ears of people; preach to storm the will in the </a:t>
            </a:r>
            <a:r>
              <a:rPr lang="en-US" b="1" dirty="0" smtClean="0"/>
              <a:t>hour </a:t>
            </a:r>
            <a:r>
              <a:rPr lang="en-US" b="1" dirty="0"/>
              <a:t>of need (cf. Mic. 2:11; 3:11; 2Tim. 4:2-4; Acts 20:26f; Col. 1:28).</a:t>
            </a:r>
          </a:p>
          <a:p>
            <a:r>
              <a:rPr lang="en-US" b="1" dirty="0" smtClean="0"/>
              <a:t>Consonance </a:t>
            </a:r>
            <a:r>
              <a:rPr lang="en-US" b="1" dirty="0"/>
              <a:t>between life and lips (Ps. 34:12ff; 1Pet. 3:10f; Heb. 13:15f)</a:t>
            </a:r>
          </a:p>
          <a:p>
            <a:r>
              <a:rPr lang="en-US" b="1" dirty="0" smtClean="0"/>
              <a:t>What </a:t>
            </a:r>
            <a:r>
              <a:rPr lang="en-US" b="1" dirty="0"/>
              <a:t>connections may be made between 5:10f &amp; Jn. 15:1-6? (cf. Matt. 3:8)</a:t>
            </a:r>
          </a:p>
          <a:p>
            <a:r>
              <a:rPr lang="en-US" b="1" dirty="0" smtClean="0"/>
              <a:t>Scrupulous </a:t>
            </a:r>
            <a:r>
              <a:rPr lang="en-US" b="1" dirty="0"/>
              <a:t>honesty in all social relationships (Mk. 10:19; 1Thess. 4:6; Titus 2:10)</a:t>
            </a:r>
          </a:p>
          <a:p>
            <a:pPr marL="0" indent="0" algn="ctr">
              <a:spcBef>
                <a:spcPts val="1800"/>
              </a:spcBef>
              <a:buNone/>
            </a:pPr>
            <a:r>
              <a:rPr lang="en-US" b="1" i="1" dirty="0" smtClean="0">
                <a:solidFill>
                  <a:schemeClr val="tx2"/>
                </a:solidFill>
              </a:rPr>
              <a:t>“...under </a:t>
            </a:r>
            <a:r>
              <a:rPr lang="en-US" b="1" i="1" dirty="0">
                <a:solidFill>
                  <a:schemeClr val="tx2"/>
                </a:solidFill>
              </a:rPr>
              <a:t>the new covenant the willful and rebellious cannot expect to fare any </a:t>
            </a:r>
            <a:r>
              <a:rPr lang="en-US" b="1" i="1" dirty="0" smtClean="0">
                <a:solidFill>
                  <a:schemeClr val="tx2"/>
                </a:solidFill>
              </a:rPr>
              <a:t>differently </a:t>
            </a:r>
            <a:r>
              <a:rPr lang="en-US" b="1" i="1" dirty="0">
                <a:solidFill>
                  <a:schemeClr val="tx2"/>
                </a:solidFill>
              </a:rPr>
              <a:t>from their old covenant precursors.” </a:t>
            </a:r>
            <a:r>
              <a:rPr lang="en-US" b="1" dirty="0">
                <a:solidFill>
                  <a:schemeClr val="tx2"/>
                </a:solidFill>
              </a:rPr>
              <a:t>(Harrison, 78)</a:t>
            </a:r>
          </a:p>
          <a:p>
            <a:endParaRPr lang="en-US" b="1" dirty="0"/>
          </a:p>
        </p:txBody>
      </p:sp>
    </p:spTree>
    <p:extLst>
      <p:ext uri="{BB962C8B-B14F-4D97-AF65-F5344CB8AC3E}">
        <p14:creationId xmlns:p14="http://schemas.microsoft.com/office/powerpoint/2010/main" val="444957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6" y="197037"/>
            <a:ext cx="8477048" cy="1600200"/>
          </a:xfrm>
        </p:spPr>
        <p:txBody>
          <a:bodyP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67 </a:t>
            </a:r>
            <a:endParaRPr lang="en-US" sz="3200" b="1" u="sng" dirty="0"/>
          </a:p>
        </p:txBody>
      </p:sp>
      <p:sp>
        <p:nvSpPr>
          <p:cNvPr id="6" name="Content Placeholder 5"/>
          <p:cNvSpPr>
            <a:spLocks noGrp="1"/>
          </p:cNvSpPr>
          <p:nvPr>
            <p:ph idx="1"/>
          </p:nvPr>
        </p:nvSpPr>
        <p:spPr>
          <a:xfrm>
            <a:off x="366497" y="2000570"/>
            <a:ext cx="8477048" cy="4525963"/>
          </a:xfrm>
        </p:spPr>
        <p:txBody>
          <a:bodyPr>
            <a:noAutofit/>
          </a:bodyPr>
          <a:lstStyle/>
          <a:p>
            <a:pPr marL="0" indent="0" algn="ctr">
              <a:buNone/>
            </a:pPr>
            <a:r>
              <a:rPr lang="en-US" sz="2600" b="1" i="1" dirty="0" smtClean="0"/>
              <a:t>“The picture is that of a powerful enemy force invading the land ‘out of the north.’ Preparation is made for defense, but to no avail. The nation of Judah will be conquered. Again, Jeremiah tells the people why this is happening to them and makes another appeal for them to return to the ways of God. They continue to refuse the exhortations to repent, so their wickedness remains. The efforts to ‘refine’ them have failed. Therefore, they will face the Lord’s wrath as ‘rejected silver.”</a:t>
            </a:r>
            <a:endParaRPr lang="en-US" sz="2600" b="1" i="1" dirty="0"/>
          </a:p>
        </p:txBody>
      </p:sp>
    </p:spTree>
    <p:extLst>
      <p:ext uri="{BB962C8B-B14F-4D97-AF65-F5344CB8AC3E}">
        <p14:creationId xmlns:p14="http://schemas.microsoft.com/office/powerpoint/2010/main" val="440042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03169"/>
            <a:ext cx="8758097" cy="1600200"/>
          </a:xfrm>
        </p:spPr>
        <p:txBody>
          <a:bodyPr anchor="ctr"/>
          <a:lstStyle/>
          <a:p>
            <a:r>
              <a:rPr lang="en-US" sz="4800" b="1" u="sng" dirty="0" smtClean="0"/>
              <a:t>Chapter </a:t>
            </a:r>
            <a:r>
              <a:rPr lang="en-US" sz="4800" b="1" u="sng" dirty="0"/>
              <a:t>6</a:t>
            </a:r>
            <a:r>
              <a:rPr lang="en-US" sz="4800" b="1" u="sng" dirty="0" smtClean="0"/>
              <a:t>: Rejection of a Worthless People</a:t>
            </a:r>
            <a:endParaRPr lang="en-US" sz="4800" b="1" u="sng" dirty="0"/>
          </a:p>
        </p:txBody>
      </p:sp>
      <p:sp>
        <p:nvSpPr>
          <p:cNvPr id="3" name="Content Placeholder 2"/>
          <p:cNvSpPr>
            <a:spLocks noGrp="1"/>
          </p:cNvSpPr>
          <p:nvPr>
            <p:ph idx="1"/>
          </p:nvPr>
        </p:nvSpPr>
        <p:spPr>
          <a:xfrm>
            <a:off x="457200" y="1856622"/>
            <a:ext cx="8229600" cy="3748000"/>
          </a:xfrm>
        </p:spPr>
        <p:txBody>
          <a:bodyPr>
            <a:normAutofit/>
          </a:bodyPr>
          <a:lstStyle/>
          <a:p>
            <a:pPr marL="0" indent="0" algn="ctr">
              <a:spcBef>
                <a:spcPts val="1800"/>
              </a:spcBef>
              <a:buNone/>
            </a:pPr>
            <a:r>
              <a:rPr lang="en-US" sz="2800" b="1" dirty="0" smtClean="0"/>
              <a:t>War Is Coming! Flee! (6:1-9)</a:t>
            </a:r>
          </a:p>
          <a:p>
            <a:pPr marL="0" indent="0" algn="ctr">
              <a:spcBef>
                <a:spcPts val="1800"/>
              </a:spcBef>
              <a:buNone/>
            </a:pPr>
            <a:r>
              <a:rPr lang="en-US" sz="2800" b="1" dirty="0" smtClean="0"/>
              <a:t>Hope Found in </a:t>
            </a:r>
            <a:r>
              <a:rPr lang="en-US" sz="2800" b="1" dirty="0"/>
              <a:t>t</a:t>
            </a:r>
            <a:r>
              <a:rPr lang="en-US" sz="2800" b="1" dirty="0" smtClean="0"/>
              <a:t>he Old Paths (6:10-30)</a:t>
            </a:r>
          </a:p>
          <a:p>
            <a:pPr marL="0" indent="0" algn="ctr">
              <a:spcBef>
                <a:spcPts val="1800"/>
              </a:spcBef>
              <a:buNone/>
            </a:pPr>
            <a:r>
              <a:rPr lang="en-US" sz="2800" b="1" dirty="0" smtClean="0">
                <a:solidFill>
                  <a:srgbClr val="2F5897"/>
                </a:solidFill>
              </a:rPr>
              <a:t>Deception of the False Prophets (6:10-16)</a:t>
            </a:r>
          </a:p>
          <a:p>
            <a:pPr marL="0" indent="0" algn="ctr">
              <a:spcBef>
                <a:spcPts val="1800"/>
              </a:spcBef>
              <a:buNone/>
            </a:pPr>
            <a:r>
              <a:rPr lang="en-US" sz="2800" b="1" dirty="0" smtClean="0">
                <a:solidFill>
                  <a:srgbClr val="2F5897"/>
                </a:solidFill>
              </a:rPr>
              <a:t>Refusal to Repent Made Them Dross (6:17-30)</a:t>
            </a:r>
          </a:p>
        </p:txBody>
      </p:sp>
      <p:pic>
        <p:nvPicPr>
          <p:cNvPr id="4" name="Picture 3" descr="dross-from-silver-960x6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5650"/>
            <a:ext cx="9144000" cy="2282350"/>
          </a:xfrm>
          <a:prstGeom prst="rect">
            <a:avLst/>
          </a:prstGeom>
        </p:spPr>
      </p:pic>
    </p:spTree>
    <p:extLst>
      <p:ext uri="{BB962C8B-B14F-4D97-AF65-F5344CB8AC3E}">
        <p14:creationId xmlns:p14="http://schemas.microsoft.com/office/powerpoint/2010/main" val="2819874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6" y="-218930"/>
            <a:ext cx="8477048" cy="1600200"/>
          </a:xfrm>
        </p:spPr>
        <p:txBody>
          <a:bodyPr/>
          <a:lstStyle/>
          <a:p>
            <a:pPr>
              <a:lnSpc>
                <a:spcPct val="100000"/>
              </a:lnSpc>
            </a:pPr>
            <a:r>
              <a:rPr lang="en-US" sz="3200" b="1" u="sng" dirty="0" smtClean="0"/>
              <a:t>LA Mott </a:t>
            </a:r>
            <a:r>
              <a:rPr lang="en-US" sz="3200" b="1" u="sng" dirty="0" err="1" smtClean="0"/>
              <a:t>Jr</a:t>
            </a:r>
            <a:r>
              <a:rPr lang="en-US" sz="3200" b="1" u="sng" dirty="0" smtClean="0"/>
              <a:t>, </a:t>
            </a:r>
            <a:r>
              <a:rPr lang="en-US" sz="3200" b="1" i="1" u="sng" dirty="0" smtClean="0"/>
              <a:t>Thinking Through Jeremiah, </a:t>
            </a:r>
            <a:r>
              <a:rPr lang="en-US" sz="3200" b="1" u="sng" dirty="0" smtClean="0"/>
              <a:t>57 </a:t>
            </a:r>
            <a:endParaRPr lang="en-US" sz="3200" b="1" u="sng" dirty="0"/>
          </a:p>
        </p:txBody>
      </p:sp>
      <p:sp>
        <p:nvSpPr>
          <p:cNvPr id="6" name="Content Placeholder 5"/>
          <p:cNvSpPr>
            <a:spLocks noGrp="1"/>
          </p:cNvSpPr>
          <p:nvPr>
            <p:ph idx="1"/>
          </p:nvPr>
        </p:nvSpPr>
        <p:spPr>
          <a:xfrm>
            <a:off x="262742" y="1584603"/>
            <a:ext cx="8668383" cy="4525963"/>
          </a:xfrm>
        </p:spPr>
        <p:txBody>
          <a:bodyPr>
            <a:noAutofit/>
          </a:bodyPr>
          <a:lstStyle/>
          <a:p>
            <a:pPr marL="0" indent="0" algn="ctr">
              <a:buNone/>
            </a:pPr>
            <a:r>
              <a:rPr lang="en-US" sz="2600" b="1" i="1" dirty="0" smtClean="0"/>
              <a:t>“In refining, the alloy containing the gold or silver is mixed with lead, and fused in a furnace on a vessel of earth or bone-ash; a current of air is turned upon the molten mass (not upon the fire); the lead then oxidizes, and acting as a flux, carries away the alloy, leaving the gold or silver pure (J. Napier, </a:t>
            </a:r>
            <a:r>
              <a:rPr lang="en-US" sz="2600" b="1" dirty="0" smtClean="0"/>
              <a:t>The Ancient Workers in Metal</a:t>
            </a:r>
            <a:r>
              <a:rPr lang="en-US" sz="2600" b="1" i="1" dirty="0" smtClean="0"/>
              <a:t>, 1856, pp. 20, 23). In the case </a:t>
            </a:r>
            <a:r>
              <a:rPr lang="en-US" sz="2600" b="1" i="1" dirty="0" smtClean="0"/>
              <a:t>here imagined by the prophet, so inextricably is the alloy mixed with the silver, that, though the bellows blow, and the lead is oxidized in the heat, no purification is effected: only impure silver remains.”</a:t>
            </a:r>
            <a:endParaRPr lang="en-US" sz="2600" b="1" i="1" dirty="0"/>
          </a:p>
        </p:txBody>
      </p:sp>
    </p:spTree>
    <p:extLst>
      <p:ext uri="{BB962C8B-B14F-4D97-AF65-F5344CB8AC3E}">
        <p14:creationId xmlns:p14="http://schemas.microsoft.com/office/powerpoint/2010/main" val="34128053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1193</Words>
  <Application>Microsoft Macintosh PowerPoint</Application>
  <PresentationFormat>On-screen Show (4:3)</PresentationFormat>
  <Paragraphs>43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Executive</vt:lpstr>
      <vt:lpstr>Jeremiah: Chapters 5-6</vt:lpstr>
      <vt:lpstr>John Humphries, “The Books of Jeremiah and Lamentations,” Truth Commentaries, 50 </vt:lpstr>
      <vt:lpstr>Chapter 5: Necessity For Impending Judgment</vt:lpstr>
      <vt:lpstr>R.K. Harrison, “Jeremiah &amp; Lamentations,” TOTC, 75</vt:lpstr>
      <vt:lpstr>Chapter 5: Thought Questions</vt:lpstr>
      <vt:lpstr>Chapter 5: Applications</vt:lpstr>
      <vt:lpstr>John Humphries, “The Books of Jeremiah and Lamentations,” Truth Commentaries, 67 </vt:lpstr>
      <vt:lpstr>Chapter 6: Rejection of a Worthless People</vt:lpstr>
      <vt:lpstr>LA Mott Jr, Thinking Through Jeremiah, 57 </vt:lpstr>
      <vt:lpstr>Chapter 6: Thought Questions</vt:lpstr>
      <vt:lpstr>Chapter 6: Applications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5-6</dc:title>
  <dc:creator>Eric Parker</dc:creator>
  <cp:lastModifiedBy>Eric Parker</cp:lastModifiedBy>
  <cp:revision>9</cp:revision>
  <dcterms:created xsi:type="dcterms:W3CDTF">2019-04-24T14:59:58Z</dcterms:created>
  <dcterms:modified xsi:type="dcterms:W3CDTF">2019-04-24T20:05:04Z</dcterms:modified>
</cp:coreProperties>
</file>