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8" r:id="rId4"/>
    <p:sldId id="259" r:id="rId5"/>
    <p:sldId id="261" r:id="rId6"/>
    <p:sldId id="262" r:id="rId7"/>
    <p:sldId id="263" r:id="rId8"/>
    <p:sldId id="264"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7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56442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1488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4838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814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81356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273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117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7866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56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2068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627623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5/1/19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823759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7-8</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29922674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800" b="1" u="sng" dirty="0" smtClean="0"/>
              <a:t>Chapter 8: Applications</a:t>
            </a:r>
            <a:endParaRPr lang="en-US" sz="4800" b="1" u="sng" dirty="0"/>
          </a:p>
        </p:txBody>
      </p:sp>
      <p:sp>
        <p:nvSpPr>
          <p:cNvPr id="3" name="Content Placeholder 2"/>
          <p:cNvSpPr>
            <a:spLocks noGrp="1"/>
          </p:cNvSpPr>
          <p:nvPr>
            <p:ph idx="1"/>
          </p:nvPr>
        </p:nvSpPr>
        <p:spPr>
          <a:xfrm>
            <a:off x="197057" y="1337484"/>
            <a:ext cx="8758097" cy="4639319"/>
          </a:xfrm>
        </p:spPr>
        <p:txBody>
          <a:bodyPr>
            <a:noAutofit/>
          </a:bodyPr>
          <a:lstStyle/>
          <a:p>
            <a:pPr>
              <a:spcBef>
                <a:spcPts val="1200"/>
              </a:spcBef>
            </a:pPr>
            <a:r>
              <a:rPr lang="en-US" b="1" dirty="0"/>
              <a:t>False teaching is deceitful and leads one into the gall of bitterness (cf. Heb. 3:12f).</a:t>
            </a:r>
          </a:p>
          <a:p>
            <a:pPr>
              <a:spcBef>
                <a:spcPts val="1200"/>
              </a:spcBef>
            </a:pPr>
            <a:r>
              <a:rPr lang="en-US" b="1" dirty="0" smtClean="0"/>
              <a:t>Teachers </a:t>
            </a:r>
            <a:r>
              <a:rPr lang="en-US" b="1" dirty="0"/>
              <a:t>have a HUGE responsibility on their shoulders (8:8-12; cf.2Tim. 2:15; </a:t>
            </a:r>
            <a:r>
              <a:rPr lang="en-US" b="1" dirty="0" smtClean="0"/>
              <a:t>James </a:t>
            </a:r>
            <a:r>
              <a:rPr lang="en-US" b="1" dirty="0"/>
              <a:t>3:1; 2Pet. 3:16).</a:t>
            </a:r>
          </a:p>
          <a:p>
            <a:pPr>
              <a:spcBef>
                <a:spcPts val="1200"/>
              </a:spcBef>
            </a:pPr>
            <a:r>
              <a:rPr lang="en-US" b="1" dirty="0" smtClean="0"/>
              <a:t>We </a:t>
            </a:r>
            <a:r>
              <a:rPr lang="en-US" b="1" dirty="0"/>
              <a:t>should be grieved over national malaise (8:18-23).</a:t>
            </a:r>
          </a:p>
          <a:p>
            <a:pPr>
              <a:spcBef>
                <a:spcPts val="1200"/>
              </a:spcBef>
            </a:pPr>
            <a:r>
              <a:rPr lang="en-US" b="1" i="1" dirty="0" smtClean="0">
                <a:solidFill>
                  <a:srgbClr val="2F5897"/>
                </a:solidFill>
              </a:rPr>
              <a:t>“</a:t>
            </a:r>
            <a:r>
              <a:rPr lang="en-US" b="1" i="1" dirty="0">
                <a:solidFill>
                  <a:srgbClr val="2F5897"/>
                </a:solidFill>
              </a:rPr>
              <a:t>The eyes of the Lord are on the righteous, and his ears attend to their cry. The face </a:t>
            </a:r>
            <a:r>
              <a:rPr lang="en-US" b="1" i="1" dirty="0" smtClean="0">
                <a:solidFill>
                  <a:srgbClr val="2F5897"/>
                </a:solidFill>
              </a:rPr>
              <a:t>of </a:t>
            </a:r>
            <a:r>
              <a:rPr lang="en-US" b="1" i="1" dirty="0">
                <a:solidFill>
                  <a:srgbClr val="2F5897"/>
                </a:solidFill>
              </a:rPr>
              <a:t>the Lord is against those who do evil, to cut off the remembrance of </a:t>
            </a:r>
            <a:r>
              <a:rPr lang="en-US" b="1" i="1" dirty="0" smtClean="0">
                <a:solidFill>
                  <a:srgbClr val="2F5897"/>
                </a:solidFill>
              </a:rPr>
              <a:t>them from </a:t>
            </a:r>
            <a:r>
              <a:rPr lang="en-US" b="1" i="1" dirty="0">
                <a:solidFill>
                  <a:srgbClr val="2F5897"/>
                </a:solidFill>
              </a:rPr>
              <a:t>the earth.”</a:t>
            </a:r>
            <a:r>
              <a:rPr lang="en-US" b="1" dirty="0">
                <a:solidFill>
                  <a:srgbClr val="2F5897"/>
                </a:solidFill>
              </a:rPr>
              <a:t> (Ps. 34:15f).</a:t>
            </a:r>
          </a:p>
          <a:p>
            <a:pPr>
              <a:spcBef>
                <a:spcPts val="1200"/>
              </a:spcBef>
            </a:pPr>
            <a:r>
              <a:rPr lang="en-US" b="1" dirty="0" smtClean="0"/>
              <a:t>We </a:t>
            </a:r>
            <a:r>
              <a:rPr lang="en-US" b="1" dirty="0"/>
              <a:t>need to follow God’s way for us and if we should ever diverge from the </a:t>
            </a:r>
            <a:r>
              <a:rPr lang="en-US" b="1" dirty="0" smtClean="0"/>
              <a:t>path He </a:t>
            </a:r>
            <a:r>
              <a:rPr lang="en-US" b="1" dirty="0"/>
              <a:t>has given, let us migrate back to Him! (Is. 1:3)</a:t>
            </a:r>
            <a:r>
              <a:rPr lang="en-US" b="1" dirty="0" smtClean="0"/>
              <a:t>.</a:t>
            </a:r>
            <a:endParaRPr lang="en-US" b="1" dirty="0"/>
          </a:p>
        </p:txBody>
      </p:sp>
    </p:spTree>
    <p:extLst>
      <p:ext uri="{BB962C8B-B14F-4D97-AF65-F5344CB8AC3E}">
        <p14:creationId xmlns:p14="http://schemas.microsoft.com/office/powerpoint/2010/main" val="4221437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322" y="240823"/>
            <a:ext cx="8489743"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77 </a:t>
            </a:r>
            <a:endParaRPr lang="en-US" sz="3200" b="1" u="sng" dirty="0"/>
          </a:p>
        </p:txBody>
      </p:sp>
      <p:sp>
        <p:nvSpPr>
          <p:cNvPr id="6" name="Content Placeholder 5"/>
          <p:cNvSpPr>
            <a:spLocks noGrp="1"/>
          </p:cNvSpPr>
          <p:nvPr>
            <p:ph idx="1"/>
          </p:nvPr>
        </p:nvSpPr>
        <p:spPr>
          <a:xfrm>
            <a:off x="457200" y="1841023"/>
            <a:ext cx="8229600" cy="4525963"/>
          </a:xfrm>
        </p:spPr>
        <p:txBody>
          <a:bodyPr>
            <a:noAutofit/>
          </a:bodyPr>
          <a:lstStyle/>
          <a:p>
            <a:pPr marL="0" indent="0" algn="ctr">
              <a:buNone/>
            </a:pPr>
            <a:r>
              <a:rPr lang="en-US" sz="2800" b="1" i="1" dirty="0" smtClean="0"/>
              <a:t>“Jeremiah goes to the temple and delivers a powerful rebuke to the worshippers assembled there. The people’s hypocritical worship is not acceptable to the Lord. They are warned that righteous conduct and sincere devotion to God must accompany worship. The Jews are clearly warned that they do not have a guarantee that God will bless them just because they have the temple and observe the rituals of worship...</a:t>
            </a:r>
            <a:endParaRPr lang="en-US" sz="2800" b="1" i="1" dirty="0"/>
          </a:p>
        </p:txBody>
      </p:sp>
    </p:spTree>
    <p:extLst>
      <p:ext uri="{BB962C8B-B14F-4D97-AF65-F5344CB8AC3E}">
        <p14:creationId xmlns:p14="http://schemas.microsoft.com/office/powerpoint/2010/main" val="31116621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322" y="197037"/>
            <a:ext cx="8467848"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77 </a:t>
            </a:r>
            <a:endParaRPr lang="en-US" sz="3200" b="1" u="sng" dirty="0"/>
          </a:p>
        </p:txBody>
      </p:sp>
      <p:sp>
        <p:nvSpPr>
          <p:cNvPr id="6" name="Content Placeholder 5"/>
          <p:cNvSpPr>
            <a:spLocks noGrp="1"/>
          </p:cNvSpPr>
          <p:nvPr>
            <p:ph idx="1"/>
          </p:nvPr>
        </p:nvSpPr>
        <p:spPr>
          <a:xfrm>
            <a:off x="457200" y="1797237"/>
            <a:ext cx="8229600" cy="4525963"/>
          </a:xfrm>
        </p:spPr>
        <p:txBody>
          <a:bodyPr>
            <a:noAutofit/>
          </a:bodyPr>
          <a:lstStyle/>
          <a:p>
            <a:pPr marL="0" indent="0" algn="ctr">
              <a:buNone/>
            </a:pPr>
            <a:r>
              <a:rPr lang="en-US" sz="2800" b="1" i="1" dirty="0" smtClean="0"/>
              <a:t>“...In fact, God is threatening to destroy the temple, just as he destroyed the ancient tabernacle at Shiloh. In spite of being constantly warned by God’s prophets, the people of Judah refuse to worship God properly. Instead, they continue to walk in the ways of their own hearts as they zealously pursue the worship of the idols. Accordingly, the horror of war is on the way as a judgment from the Lord.”</a:t>
            </a:r>
            <a:endParaRPr lang="en-US" sz="2800" b="1" i="1" dirty="0"/>
          </a:p>
        </p:txBody>
      </p:sp>
    </p:spTree>
    <p:extLst>
      <p:ext uri="{BB962C8B-B14F-4D97-AF65-F5344CB8AC3E}">
        <p14:creationId xmlns:p14="http://schemas.microsoft.com/office/powerpoint/2010/main" val="5098938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pPr>
              <a:lnSpc>
                <a:spcPct val="100000"/>
              </a:lnSpc>
            </a:pPr>
            <a:r>
              <a:rPr lang="en-US" sz="4000" b="1" u="sng" dirty="0" smtClean="0"/>
              <a:t>Chapter 7: God’s House Is Defiled</a:t>
            </a:r>
            <a:endParaRPr lang="en-US" sz="4000" b="1" u="sng" dirty="0"/>
          </a:p>
        </p:txBody>
      </p:sp>
      <p:sp>
        <p:nvSpPr>
          <p:cNvPr id="3" name="Content Placeholder 2"/>
          <p:cNvSpPr>
            <a:spLocks noGrp="1"/>
          </p:cNvSpPr>
          <p:nvPr>
            <p:ph idx="1"/>
          </p:nvPr>
        </p:nvSpPr>
        <p:spPr>
          <a:xfrm>
            <a:off x="197057" y="1425057"/>
            <a:ext cx="8758097" cy="3566560"/>
          </a:xfrm>
        </p:spPr>
        <p:txBody>
          <a:bodyPr>
            <a:normAutofit/>
          </a:bodyPr>
          <a:lstStyle/>
          <a:p>
            <a:pPr marL="0" indent="0" algn="ctr">
              <a:spcBef>
                <a:spcPts val="1200"/>
              </a:spcBef>
              <a:buNone/>
            </a:pPr>
            <a:r>
              <a:rPr lang="en-US" sz="2800" b="1" dirty="0" smtClean="0"/>
              <a:t>Misplaced Confidence in the Temple (7:1-7)</a:t>
            </a:r>
          </a:p>
          <a:p>
            <a:pPr marL="0" indent="0" algn="ctr">
              <a:spcBef>
                <a:spcPts val="1200"/>
              </a:spcBef>
              <a:buNone/>
            </a:pPr>
            <a:r>
              <a:rPr lang="en-US" sz="2800" b="1" dirty="0" smtClean="0"/>
              <a:t>A Den of Thieves (7:8-11)</a:t>
            </a:r>
          </a:p>
          <a:p>
            <a:pPr marL="0" indent="0" algn="ctr">
              <a:spcBef>
                <a:spcPts val="1200"/>
              </a:spcBef>
              <a:buNone/>
            </a:pPr>
            <a:r>
              <a:rPr lang="en-US" sz="2800" b="1" dirty="0" smtClean="0"/>
              <a:t>Remember Shiloh? (7:12-15)</a:t>
            </a:r>
          </a:p>
          <a:p>
            <a:pPr marL="0" indent="0" algn="ctr">
              <a:spcBef>
                <a:spcPts val="1200"/>
              </a:spcBef>
              <a:buNone/>
            </a:pPr>
            <a:r>
              <a:rPr lang="en-US" sz="2800" b="1" dirty="0" smtClean="0"/>
              <a:t>Idol Worship (7:16-20)</a:t>
            </a:r>
          </a:p>
          <a:p>
            <a:pPr marL="0" indent="0" algn="ctr">
              <a:spcBef>
                <a:spcPts val="1200"/>
              </a:spcBef>
              <a:buNone/>
            </a:pPr>
            <a:r>
              <a:rPr lang="en-US" sz="2800" b="1" dirty="0" smtClean="0"/>
              <a:t>Faithful Obedience Over Sacrifice (7:21-28)</a:t>
            </a:r>
          </a:p>
          <a:p>
            <a:pPr marL="0" indent="0" algn="ctr">
              <a:spcBef>
                <a:spcPts val="1200"/>
              </a:spcBef>
              <a:buNone/>
            </a:pPr>
            <a:r>
              <a:rPr lang="en-US" sz="2800" b="1" dirty="0" smtClean="0"/>
              <a:t> The Valley of Slaughter (7:29-34)</a:t>
            </a:r>
          </a:p>
          <a:p>
            <a:pPr marL="0" indent="0" algn="ctr">
              <a:spcBef>
                <a:spcPts val="1200"/>
              </a:spcBef>
              <a:buNone/>
            </a:pPr>
            <a:endParaRPr lang="en-US" sz="2800" b="1" dirty="0" smtClean="0"/>
          </a:p>
        </p:txBody>
      </p:sp>
      <p:pic>
        <p:nvPicPr>
          <p:cNvPr id="5" name="Picture 4" descr="tel-hebron-ancient-walls.jpg"/>
          <p:cNvPicPr>
            <a:picLocks noChangeAspect="1"/>
          </p:cNvPicPr>
          <p:nvPr/>
        </p:nvPicPr>
        <p:blipFill rotWithShape="1">
          <a:blip r:embed="rId2">
            <a:extLst>
              <a:ext uri="{28A0092B-C50C-407E-A947-70E740481C1C}">
                <a14:useLocalDpi xmlns:a14="http://schemas.microsoft.com/office/drawing/2010/main" val="0"/>
              </a:ext>
            </a:extLst>
          </a:blip>
          <a:srcRect t="53147"/>
          <a:stretch/>
        </p:blipFill>
        <p:spPr>
          <a:xfrm>
            <a:off x="0" y="5188654"/>
            <a:ext cx="9144000" cy="1669345"/>
          </a:xfrm>
          <a:prstGeom prst="rect">
            <a:avLst/>
          </a:prstGeom>
        </p:spPr>
      </p:pic>
    </p:spTree>
    <p:extLst>
      <p:ext uri="{BB962C8B-B14F-4D97-AF65-F5344CB8AC3E}">
        <p14:creationId xmlns:p14="http://schemas.microsoft.com/office/powerpoint/2010/main" val="1450040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r>
              <a:rPr lang="en-US" sz="4800" b="1" u="sng" dirty="0" smtClean="0"/>
              <a:t>Chapter 7: Thought Questions</a:t>
            </a:r>
            <a:endParaRPr lang="en-US" sz="4800" b="1" u="sng" dirty="0"/>
          </a:p>
        </p:txBody>
      </p:sp>
      <p:sp>
        <p:nvSpPr>
          <p:cNvPr id="3" name="Content Placeholder 2"/>
          <p:cNvSpPr>
            <a:spLocks noGrp="1"/>
          </p:cNvSpPr>
          <p:nvPr>
            <p:ph idx="1"/>
          </p:nvPr>
        </p:nvSpPr>
        <p:spPr>
          <a:xfrm>
            <a:off x="503591" y="1446950"/>
            <a:ext cx="8145029" cy="2055940"/>
          </a:xfrm>
        </p:spPr>
        <p:txBody>
          <a:bodyPr>
            <a:noAutofit/>
          </a:bodyPr>
          <a:lstStyle/>
          <a:p>
            <a:pPr>
              <a:spcBef>
                <a:spcPts val="1800"/>
              </a:spcBef>
            </a:pPr>
            <a:r>
              <a:rPr lang="en-US" sz="2600" b="1" dirty="0" smtClean="0"/>
              <a:t>Is </a:t>
            </a:r>
            <a:r>
              <a:rPr lang="en-US" sz="2600" b="1" dirty="0"/>
              <a:t>there a place for </a:t>
            </a:r>
            <a:r>
              <a:rPr lang="en-US" sz="2600" b="1" dirty="0" smtClean="0"/>
              <a:t>“blistering” </a:t>
            </a:r>
            <a:r>
              <a:rPr lang="en-US" sz="2600" b="1" dirty="0"/>
              <a:t>sermons? </a:t>
            </a:r>
            <a:r>
              <a:rPr lang="en-US" sz="2600" b="1" dirty="0" smtClean="0"/>
              <a:t>If so, when</a:t>
            </a:r>
            <a:r>
              <a:rPr lang="en-US" sz="2600" b="1" dirty="0"/>
              <a:t>?</a:t>
            </a:r>
          </a:p>
          <a:p>
            <a:pPr>
              <a:spcBef>
                <a:spcPts val="1800"/>
              </a:spcBef>
            </a:pPr>
            <a:r>
              <a:rPr lang="en-US" sz="2600" b="1" dirty="0" smtClean="0"/>
              <a:t>Is </a:t>
            </a:r>
            <a:r>
              <a:rPr lang="en-US" sz="2600" b="1" dirty="0"/>
              <a:t>there ever an appropriate time to stop praying for someone? (cf. Ps. 66:18; </a:t>
            </a:r>
            <a:r>
              <a:rPr lang="en-US" sz="2600" b="1" dirty="0" smtClean="0"/>
              <a:t>Prov</a:t>
            </a:r>
            <a:r>
              <a:rPr lang="en-US" sz="2600" b="1" dirty="0"/>
              <a:t>. 28:9; 15:29; Jn. 9:31)</a:t>
            </a:r>
          </a:p>
          <a:p>
            <a:pPr>
              <a:spcBef>
                <a:spcPts val="1800"/>
              </a:spcBef>
            </a:pPr>
            <a:r>
              <a:rPr lang="en-US" sz="2600" b="1" dirty="0" smtClean="0"/>
              <a:t>This </a:t>
            </a:r>
            <a:r>
              <a:rPr lang="en-US" sz="2600" b="1" dirty="0"/>
              <a:t>chapter idiomatically uses “rising early” to indicate repeated attempts. What </a:t>
            </a:r>
            <a:r>
              <a:rPr lang="en-US" sz="2600" b="1" dirty="0" smtClean="0"/>
              <a:t>principles </a:t>
            </a:r>
            <a:r>
              <a:rPr lang="en-US" sz="2600" b="1" dirty="0"/>
              <a:t>can we derive from this concept and example?</a:t>
            </a:r>
          </a:p>
          <a:p>
            <a:pPr>
              <a:spcBef>
                <a:spcPts val="1800"/>
              </a:spcBef>
            </a:pPr>
            <a:r>
              <a:rPr lang="en-US" sz="2600" b="1" dirty="0" smtClean="0"/>
              <a:t>In </a:t>
            </a:r>
            <a:r>
              <a:rPr lang="en-US" sz="2600" b="1" dirty="0"/>
              <a:t>what ways might we make God’s house a den of thieves</a:t>
            </a:r>
            <a:r>
              <a:rPr lang="en-US" sz="2600" b="1" dirty="0" smtClean="0"/>
              <a:t>?</a:t>
            </a:r>
            <a:endParaRPr lang="en-US" sz="2600" b="1" dirty="0"/>
          </a:p>
        </p:txBody>
      </p:sp>
    </p:spTree>
    <p:extLst>
      <p:ext uri="{BB962C8B-B14F-4D97-AF65-F5344CB8AC3E}">
        <p14:creationId xmlns:p14="http://schemas.microsoft.com/office/powerpoint/2010/main" val="3737827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65679"/>
            <a:ext cx="8758097" cy="1600200"/>
          </a:xfrm>
        </p:spPr>
        <p:txBody>
          <a:bodyPr anchor="ctr"/>
          <a:lstStyle/>
          <a:p>
            <a:r>
              <a:rPr lang="en-US" sz="4800" b="1" u="sng" dirty="0" smtClean="0"/>
              <a:t>Chapter 7: Applications</a:t>
            </a:r>
            <a:endParaRPr lang="en-US" sz="4800" b="1" u="sng" dirty="0"/>
          </a:p>
        </p:txBody>
      </p:sp>
      <p:sp>
        <p:nvSpPr>
          <p:cNvPr id="3" name="Content Placeholder 2"/>
          <p:cNvSpPr>
            <a:spLocks noGrp="1"/>
          </p:cNvSpPr>
          <p:nvPr>
            <p:ph idx="1"/>
          </p:nvPr>
        </p:nvSpPr>
        <p:spPr>
          <a:xfrm>
            <a:off x="197057" y="1381271"/>
            <a:ext cx="8758097" cy="5033394"/>
          </a:xfrm>
        </p:spPr>
        <p:txBody>
          <a:bodyPr>
            <a:noAutofit/>
          </a:bodyPr>
          <a:lstStyle/>
          <a:p>
            <a:r>
              <a:rPr lang="en-US" b="1" dirty="0"/>
              <a:t>Ritual form and pride in “having the truth” are poor substitutes for faithful </a:t>
            </a:r>
            <a:r>
              <a:rPr lang="en-US" b="1" dirty="0" smtClean="0"/>
              <a:t>and loving </a:t>
            </a:r>
            <a:r>
              <a:rPr lang="en-US" b="1" dirty="0"/>
              <a:t>obedience to the Lord. We must worship correctly and have sound </a:t>
            </a:r>
            <a:r>
              <a:rPr lang="en-US" b="1" dirty="0" smtClean="0"/>
              <a:t>doctrine</a:t>
            </a:r>
            <a:r>
              <a:rPr lang="en-US" b="1" dirty="0"/>
              <a:t>; we must also and equally (more?) important, have sound words </a:t>
            </a:r>
            <a:r>
              <a:rPr lang="en-US" b="1" dirty="0" smtClean="0"/>
              <a:t>and lives.</a:t>
            </a:r>
          </a:p>
          <a:p>
            <a:r>
              <a:rPr lang="en-US" b="1" dirty="0" smtClean="0"/>
              <a:t>God </a:t>
            </a:r>
            <a:r>
              <a:rPr lang="en-US" b="1" dirty="0"/>
              <a:t>will not force the truth on us while we are </a:t>
            </a:r>
            <a:r>
              <a:rPr lang="en-US" b="1" dirty="0" smtClean="0"/>
              <a:t>living. </a:t>
            </a:r>
          </a:p>
          <a:p>
            <a:pPr marL="0" indent="0" algn="ctr">
              <a:spcBef>
                <a:spcPts val="1800"/>
              </a:spcBef>
              <a:buNone/>
            </a:pPr>
            <a:r>
              <a:rPr lang="en-US" b="1" i="1" dirty="0" smtClean="0">
                <a:solidFill>
                  <a:schemeClr val="tx2"/>
                </a:solidFill>
              </a:rPr>
              <a:t>“</a:t>
            </a:r>
            <a:r>
              <a:rPr lang="en-US" b="1" i="1" dirty="0">
                <a:solidFill>
                  <a:schemeClr val="tx2"/>
                </a:solidFill>
              </a:rPr>
              <a:t>God has provided enough evidence in this life to convince </a:t>
            </a:r>
            <a:r>
              <a:rPr lang="en-US" b="1" i="1" dirty="0" smtClean="0">
                <a:solidFill>
                  <a:schemeClr val="tx2"/>
                </a:solidFill>
              </a:rPr>
              <a:t>anyone </a:t>
            </a:r>
            <a:r>
              <a:rPr lang="en-US" b="1" i="1" dirty="0">
                <a:solidFill>
                  <a:schemeClr val="tx2"/>
                </a:solidFill>
              </a:rPr>
              <a:t>willing to believe, yet he has also left some ambiguity so as not to </a:t>
            </a:r>
            <a:r>
              <a:rPr lang="en-US" b="1" i="1" dirty="0" smtClean="0">
                <a:solidFill>
                  <a:schemeClr val="tx2"/>
                </a:solidFill>
              </a:rPr>
              <a:t>compel </a:t>
            </a:r>
            <a:r>
              <a:rPr lang="en-US" b="1" i="1" dirty="0">
                <a:solidFill>
                  <a:schemeClr val="tx2"/>
                </a:solidFill>
              </a:rPr>
              <a:t>the unwilling.” </a:t>
            </a:r>
            <a:endParaRPr lang="en-US" b="1" i="1" dirty="0" smtClean="0">
              <a:solidFill>
                <a:schemeClr val="tx2"/>
              </a:solidFill>
            </a:endParaRPr>
          </a:p>
          <a:p>
            <a:pPr marL="0" indent="0" algn="ctr">
              <a:spcBef>
                <a:spcPts val="1800"/>
              </a:spcBef>
              <a:buNone/>
            </a:pPr>
            <a:r>
              <a:rPr lang="en-US" b="1" dirty="0" smtClean="0">
                <a:solidFill>
                  <a:schemeClr val="tx2"/>
                </a:solidFill>
              </a:rPr>
              <a:t>(</a:t>
            </a:r>
            <a:r>
              <a:rPr lang="en-US" b="1" dirty="0">
                <a:solidFill>
                  <a:schemeClr val="tx2"/>
                </a:solidFill>
              </a:rPr>
              <a:t>Norman L. </a:t>
            </a:r>
            <a:r>
              <a:rPr lang="en-US" b="1" dirty="0" err="1">
                <a:solidFill>
                  <a:schemeClr val="tx2"/>
                </a:solidFill>
              </a:rPr>
              <a:t>Geisler</a:t>
            </a:r>
            <a:r>
              <a:rPr lang="en-US" b="1" dirty="0">
                <a:solidFill>
                  <a:schemeClr val="tx2"/>
                </a:solidFill>
              </a:rPr>
              <a:t> and Frank </a:t>
            </a:r>
            <a:r>
              <a:rPr lang="en-US" b="1" dirty="0" err="1">
                <a:solidFill>
                  <a:schemeClr val="tx2"/>
                </a:solidFill>
              </a:rPr>
              <a:t>Turek</a:t>
            </a:r>
            <a:r>
              <a:rPr lang="en-US" b="1" dirty="0">
                <a:solidFill>
                  <a:schemeClr val="tx2"/>
                </a:solidFill>
              </a:rPr>
              <a:t>, I Don’t Have </a:t>
            </a:r>
            <a:r>
              <a:rPr lang="en-US" b="1" dirty="0" smtClean="0">
                <a:solidFill>
                  <a:schemeClr val="tx2"/>
                </a:solidFill>
              </a:rPr>
              <a:t>Enough </a:t>
            </a:r>
            <a:r>
              <a:rPr lang="en-US" b="1" dirty="0">
                <a:solidFill>
                  <a:schemeClr val="tx2"/>
                </a:solidFill>
              </a:rPr>
              <a:t>Faith To Be An Atheist (Wheaton: Crossway, 2004), 31).</a:t>
            </a:r>
          </a:p>
          <a:p>
            <a:endParaRPr lang="en-US" b="1" dirty="0"/>
          </a:p>
        </p:txBody>
      </p:sp>
    </p:spTree>
    <p:extLst>
      <p:ext uri="{BB962C8B-B14F-4D97-AF65-F5344CB8AC3E}">
        <p14:creationId xmlns:p14="http://schemas.microsoft.com/office/powerpoint/2010/main" val="3998402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284609"/>
            <a:ext cx="8477048" cy="1600200"/>
          </a:xfrm>
        </p:spPr>
        <p:txBody>
          <a:bodyP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93 </a:t>
            </a:r>
            <a:endParaRPr lang="en-US" sz="3200" b="1" u="sng" dirty="0"/>
          </a:p>
        </p:txBody>
      </p:sp>
      <p:sp>
        <p:nvSpPr>
          <p:cNvPr id="6" name="Content Placeholder 5"/>
          <p:cNvSpPr>
            <a:spLocks noGrp="1"/>
          </p:cNvSpPr>
          <p:nvPr>
            <p:ph idx="1"/>
          </p:nvPr>
        </p:nvSpPr>
        <p:spPr>
          <a:xfrm>
            <a:off x="366497" y="1518924"/>
            <a:ext cx="8477048" cy="4525963"/>
          </a:xfrm>
        </p:spPr>
        <p:txBody>
          <a:bodyPr>
            <a:noAutofit/>
          </a:bodyPr>
          <a:lstStyle/>
          <a:p>
            <a:pPr marL="0" indent="0" algn="ctr">
              <a:buNone/>
            </a:pPr>
            <a:r>
              <a:rPr lang="en-US" b="1" i="1" dirty="0" smtClean="0"/>
              <a:t>“Jeremiah continues his temple address by warning of the desecration of the Jews’ graves at the hands of their pagan captors. The people claim to have the Law of God and wise leadership, but this claim is lulling them into a false sense of security. Judah has utterly failed to respect and heed the warnings of God’s prophets, yet the people continue to desire the Lord’s favor. However, their vaunted wisdom must sincerely look to God and his word if the nation of Israel is to be truly blessed. The Jews foolishly continue to refuse to recognize the danger that faces them at the hands of the Babylonians. Jeremiah’s heart is broken as he looks ahead, through the prophetic eye, to their destruction and captivity.”</a:t>
            </a:r>
            <a:endParaRPr lang="en-US" b="1" i="1" dirty="0"/>
          </a:p>
        </p:txBody>
      </p:sp>
    </p:spTree>
    <p:extLst>
      <p:ext uri="{BB962C8B-B14F-4D97-AF65-F5344CB8AC3E}">
        <p14:creationId xmlns:p14="http://schemas.microsoft.com/office/powerpoint/2010/main" val="1503520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59547"/>
            <a:ext cx="8758097" cy="1600200"/>
          </a:xfrm>
        </p:spPr>
        <p:txBody>
          <a:bodyPr anchor="ctr"/>
          <a:lstStyle/>
          <a:p>
            <a:r>
              <a:rPr lang="en-US" sz="3600" b="1" u="sng" dirty="0" smtClean="0"/>
              <a:t>Chapter </a:t>
            </a:r>
            <a:r>
              <a:rPr lang="en-US" sz="3600" b="1" u="sng" dirty="0"/>
              <a:t>8</a:t>
            </a:r>
            <a:r>
              <a:rPr lang="en-US" sz="3600" b="1" u="sng" dirty="0" smtClean="0"/>
              <a:t>: Desecration &amp; Destruction</a:t>
            </a:r>
            <a:endParaRPr lang="en-US" sz="3600" b="1" u="sng" dirty="0"/>
          </a:p>
        </p:txBody>
      </p:sp>
      <p:sp>
        <p:nvSpPr>
          <p:cNvPr id="3" name="Content Placeholder 2"/>
          <p:cNvSpPr>
            <a:spLocks noGrp="1"/>
          </p:cNvSpPr>
          <p:nvPr>
            <p:ph idx="1"/>
          </p:nvPr>
        </p:nvSpPr>
        <p:spPr>
          <a:xfrm>
            <a:off x="457200" y="1243618"/>
            <a:ext cx="8229600" cy="3748000"/>
          </a:xfrm>
        </p:spPr>
        <p:txBody>
          <a:bodyPr>
            <a:normAutofit/>
          </a:bodyPr>
          <a:lstStyle/>
          <a:p>
            <a:pPr marL="0" indent="0" algn="ctr">
              <a:spcBef>
                <a:spcPts val="1800"/>
              </a:spcBef>
              <a:buNone/>
            </a:pPr>
            <a:r>
              <a:rPr lang="en-US" sz="2800" b="1" dirty="0" smtClean="0"/>
              <a:t>Grave Desecration (8:1-3)</a:t>
            </a:r>
          </a:p>
          <a:p>
            <a:pPr marL="0" indent="0" algn="ctr">
              <a:spcBef>
                <a:spcPts val="1800"/>
              </a:spcBef>
              <a:buNone/>
            </a:pPr>
            <a:r>
              <a:rPr lang="en-US" sz="2800" b="1" dirty="0" smtClean="0"/>
              <a:t>Abominable False Teaching (8:4-7)</a:t>
            </a:r>
          </a:p>
          <a:p>
            <a:pPr marL="0" indent="0" algn="ctr">
              <a:spcBef>
                <a:spcPts val="1800"/>
              </a:spcBef>
              <a:buNone/>
            </a:pPr>
            <a:r>
              <a:rPr lang="en-US" sz="2800" b="1" dirty="0" smtClean="0"/>
              <a:t>Dead People Walking (8:8-13)</a:t>
            </a:r>
          </a:p>
          <a:p>
            <a:pPr marL="0" indent="0" algn="ctr">
              <a:spcBef>
                <a:spcPts val="1800"/>
              </a:spcBef>
              <a:buNone/>
            </a:pPr>
            <a:r>
              <a:rPr lang="en-US" sz="2800" b="1" dirty="0" smtClean="0"/>
              <a:t>The Invading Army (8:14-17)</a:t>
            </a:r>
          </a:p>
          <a:p>
            <a:pPr marL="0" indent="0" algn="ctr">
              <a:spcBef>
                <a:spcPts val="1800"/>
              </a:spcBef>
              <a:buNone/>
            </a:pPr>
            <a:r>
              <a:rPr lang="en-US" sz="2800" b="1" dirty="0" smtClean="0"/>
              <a:t>The Weeping Prophet (8:18-22)</a:t>
            </a:r>
          </a:p>
        </p:txBody>
      </p:sp>
      <p:pic>
        <p:nvPicPr>
          <p:cNvPr id="5" name="Picture 4" descr="tel-hebron-ancient-walls.jpg"/>
          <p:cNvPicPr>
            <a:picLocks noChangeAspect="1"/>
          </p:cNvPicPr>
          <p:nvPr/>
        </p:nvPicPr>
        <p:blipFill rotWithShape="1">
          <a:blip r:embed="rId2">
            <a:extLst>
              <a:ext uri="{28A0092B-C50C-407E-A947-70E740481C1C}">
                <a14:useLocalDpi xmlns:a14="http://schemas.microsoft.com/office/drawing/2010/main" val="0"/>
              </a:ext>
            </a:extLst>
          </a:blip>
          <a:srcRect t="53147"/>
          <a:stretch/>
        </p:blipFill>
        <p:spPr>
          <a:xfrm>
            <a:off x="0" y="4707008"/>
            <a:ext cx="9144000" cy="2150992"/>
          </a:xfrm>
          <a:prstGeom prst="rect">
            <a:avLst/>
          </a:prstGeom>
        </p:spPr>
      </p:pic>
    </p:spTree>
    <p:extLst>
      <p:ext uri="{BB962C8B-B14F-4D97-AF65-F5344CB8AC3E}">
        <p14:creationId xmlns:p14="http://schemas.microsoft.com/office/powerpoint/2010/main" val="2108038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7" y="0"/>
            <a:ext cx="8968838" cy="1600200"/>
          </a:xfrm>
        </p:spPr>
        <p:txBody>
          <a:bodyPr anchor="ctr"/>
          <a:lstStyle/>
          <a:p>
            <a:r>
              <a:rPr lang="en-US" sz="4800" b="1" u="sng" dirty="0" smtClean="0"/>
              <a:t>Chapter 8: Thought Questions</a:t>
            </a:r>
            <a:endParaRPr lang="en-US" sz="4800" b="1" u="sng" dirty="0"/>
          </a:p>
        </p:txBody>
      </p:sp>
      <p:sp>
        <p:nvSpPr>
          <p:cNvPr id="3" name="Content Placeholder 2"/>
          <p:cNvSpPr>
            <a:spLocks noGrp="1"/>
          </p:cNvSpPr>
          <p:nvPr>
            <p:ph idx="1"/>
          </p:nvPr>
        </p:nvSpPr>
        <p:spPr>
          <a:xfrm>
            <a:off x="457200" y="1425056"/>
            <a:ext cx="8229600" cy="4525963"/>
          </a:xfrm>
        </p:spPr>
        <p:txBody>
          <a:bodyPr>
            <a:noAutofit/>
          </a:bodyPr>
          <a:lstStyle/>
          <a:p>
            <a:pPr>
              <a:spcBef>
                <a:spcPts val="1800"/>
              </a:spcBef>
            </a:pPr>
            <a:r>
              <a:rPr lang="en-US" sz="2600" b="1" dirty="0"/>
              <a:t>Disturbing graves remains (for most) an abominable action. Why? And </a:t>
            </a:r>
            <a:r>
              <a:rPr lang="en-US" sz="2600" b="1" dirty="0" smtClean="0"/>
              <a:t>what significance </a:t>
            </a:r>
            <a:r>
              <a:rPr lang="en-US" sz="2600" b="1" dirty="0"/>
              <a:t>does this have on the first few verses of chapter 8?</a:t>
            </a:r>
          </a:p>
          <a:p>
            <a:pPr>
              <a:spcBef>
                <a:spcPts val="1800"/>
              </a:spcBef>
            </a:pPr>
            <a:r>
              <a:rPr lang="en-US" sz="2600" b="1" dirty="0" smtClean="0"/>
              <a:t>Is </a:t>
            </a:r>
            <a:r>
              <a:rPr lang="en-US" sz="2600" b="1" dirty="0"/>
              <a:t>there anything instinctual about serving God? (8:7; cf. Eccl. 3:11; Rom. 2:14f)</a:t>
            </a:r>
          </a:p>
          <a:p>
            <a:pPr>
              <a:spcBef>
                <a:spcPts val="1800"/>
              </a:spcBef>
            </a:pPr>
            <a:r>
              <a:rPr lang="en-US" sz="2600" b="1" dirty="0" smtClean="0"/>
              <a:t>What </a:t>
            </a:r>
            <a:r>
              <a:rPr lang="en-US" sz="2600" b="1" dirty="0"/>
              <a:t>does 8:7 tell us about God as far as intelligent design?</a:t>
            </a:r>
          </a:p>
          <a:p>
            <a:pPr>
              <a:spcBef>
                <a:spcPts val="1800"/>
              </a:spcBef>
            </a:pPr>
            <a:r>
              <a:rPr lang="en-US" sz="2600" b="1" dirty="0" smtClean="0"/>
              <a:t>What </a:t>
            </a:r>
            <a:r>
              <a:rPr lang="en-US" sz="2600" b="1" dirty="0"/>
              <a:t>other passages speak of a salve or balm? What is God’s balm for sin</a:t>
            </a:r>
            <a:r>
              <a:rPr lang="en-US" sz="2600" b="1" dirty="0" smtClean="0"/>
              <a:t>?</a:t>
            </a:r>
            <a:endParaRPr lang="en-US" sz="2600" b="1" dirty="0"/>
          </a:p>
        </p:txBody>
      </p:sp>
    </p:spTree>
    <p:extLst>
      <p:ext uri="{BB962C8B-B14F-4D97-AF65-F5344CB8AC3E}">
        <p14:creationId xmlns:p14="http://schemas.microsoft.com/office/powerpoint/2010/main" val="3371225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956</Words>
  <Application>Microsoft Macintosh PowerPoint</Application>
  <PresentationFormat>On-screen Show (4:3)</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Executive</vt:lpstr>
      <vt:lpstr>Jeremiah: Chapters 7-8</vt:lpstr>
      <vt:lpstr>John Humphries, “The Books of Jeremiah and Lamentations,” Truth Commentaries, 77 </vt:lpstr>
      <vt:lpstr>John Humphries, “The Books of Jeremiah and Lamentations,” Truth Commentaries, 77 </vt:lpstr>
      <vt:lpstr>Chapter 7: God’s House Is Defiled</vt:lpstr>
      <vt:lpstr>Chapter 7: Thought Questions</vt:lpstr>
      <vt:lpstr>Chapter 7: Applications</vt:lpstr>
      <vt:lpstr>John Humphries, “The Books of Jeremiah and Lamentations,” Truth Commentaries, 93 </vt:lpstr>
      <vt:lpstr>Chapter 8: Desecration &amp; Destruction</vt:lpstr>
      <vt:lpstr>Chapter 8: Thought Questions</vt:lpstr>
      <vt:lpstr>Chapter 8: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7-8</dc:title>
  <dc:creator>Eric Parker</dc:creator>
  <cp:lastModifiedBy>Eric Parker</cp:lastModifiedBy>
  <cp:revision>8</cp:revision>
  <dcterms:created xsi:type="dcterms:W3CDTF">2019-05-01T18:09:22Z</dcterms:created>
  <dcterms:modified xsi:type="dcterms:W3CDTF">2019-05-01T22:00:04Z</dcterms:modified>
</cp:coreProperties>
</file>