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0"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7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31808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9137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4327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1080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0103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02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451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4537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5852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3139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808146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5/15/19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59059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a:t>
            </a:r>
            <a:r>
              <a:rPr lang="en-US" sz="5400" b="1" u="sng" dirty="0" smtClean="0"/>
              <a:t>9-10</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17302171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322" y="87572"/>
            <a:ext cx="8489743"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102</a:t>
            </a:r>
            <a:r>
              <a:rPr lang="en-US" sz="3200" b="1" u="sng" dirty="0" smtClean="0"/>
              <a:t> </a:t>
            </a:r>
            <a:endParaRPr lang="en-US" sz="3200" b="1" u="sng" dirty="0"/>
          </a:p>
        </p:txBody>
      </p:sp>
      <p:sp>
        <p:nvSpPr>
          <p:cNvPr id="6" name="Content Placeholder 5"/>
          <p:cNvSpPr>
            <a:spLocks noGrp="1"/>
          </p:cNvSpPr>
          <p:nvPr>
            <p:ph idx="1"/>
          </p:nvPr>
        </p:nvSpPr>
        <p:spPr>
          <a:xfrm>
            <a:off x="457200" y="1600200"/>
            <a:ext cx="8229600" cy="4525963"/>
          </a:xfrm>
        </p:spPr>
        <p:txBody>
          <a:bodyPr>
            <a:noAutofit/>
          </a:bodyPr>
          <a:lstStyle/>
          <a:p>
            <a:pPr marL="0" indent="0" algn="ctr">
              <a:buNone/>
            </a:pPr>
            <a:r>
              <a:rPr lang="en-US" b="1" i="1" dirty="0" smtClean="0"/>
              <a:t>“As Jeremiah continues his temple remarks, he is a man torn between sorrow and frustration. He is distressed over the thought of the people’s painful captivity, but he is frustrated at their rejection of his efforts to warn them concerning their evil ways. He observes rampant violence and gross immorality permeating the land that will eventually result in desolation for Jerusalem. Mourning women are called for, as the dead will be many. The Israelites are not to glory in wisdom, might, or riches; instead, they are to glory in the Lord. Jeremiah concludes the chapter by warning that Israel and the nations will be punished for being uncircumcised in heart.”</a:t>
            </a:r>
            <a:endParaRPr lang="en-US" b="1" i="1" dirty="0"/>
          </a:p>
        </p:txBody>
      </p:sp>
    </p:spTree>
    <p:extLst>
      <p:ext uri="{BB962C8B-B14F-4D97-AF65-F5344CB8AC3E}">
        <p14:creationId xmlns:p14="http://schemas.microsoft.com/office/powerpoint/2010/main" val="31700523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pPr>
              <a:lnSpc>
                <a:spcPct val="100000"/>
              </a:lnSpc>
            </a:pPr>
            <a:r>
              <a:rPr lang="en-US" sz="4000" b="1" u="sng" dirty="0" smtClean="0"/>
              <a:t>Chapter </a:t>
            </a:r>
            <a:r>
              <a:rPr lang="en-US" sz="4000" b="1" u="sng" dirty="0" smtClean="0"/>
              <a:t>9:</a:t>
            </a:r>
            <a:endParaRPr lang="en-US" sz="4000" b="1" u="sng" dirty="0"/>
          </a:p>
        </p:txBody>
      </p:sp>
      <p:sp>
        <p:nvSpPr>
          <p:cNvPr id="3" name="Content Placeholder 2"/>
          <p:cNvSpPr>
            <a:spLocks noGrp="1"/>
          </p:cNvSpPr>
          <p:nvPr>
            <p:ph idx="1"/>
          </p:nvPr>
        </p:nvSpPr>
        <p:spPr>
          <a:xfrm>
            <a:off x="810124" y="1425057"/>
            <a:ext cx="7553858" cy="3566560"/>
          </a:xfrm>
        </p:spPr>
        <p:txBody>
          <a:bodyPr>
            <a:normAutofit/>
          </a:bodyPr>
          <a:lstStyle/>
          <a:p>
            <a:pPr marL="0" indent="0" algn="ctr">
              <a:spcBef>
                <a:spcPts val="1800"/>
              </a:spcBef>
              <a:buNone/>
            </a:pPr>
            <a:r>
              <a:rPr lang="en-US" sz="2800" b="1" dirty="0"/>
              <a:t>Judah Runs From One Evil To Another Evil (9:1-9) </a:t>
            </a:r>
            <a:endParaRPr lang="en-US" sz="2800" b="1" dirty="0" smtClean="0"/>
          </a:p>
          <a:p>
            <a:pPr marL="0" indent="0" algn="ctr">
              <a:spcBef>
                <a:spcPts val="1800"/>
              </a:spcBef>
              <a:buNone/>
            </a:pPr>
            <a:r>
              <a:rPr lang="en-US" sz="2800" b="1" dirty="0"/>
              <a:t>Because Of This They Will Be Scattered (9:10-</a:t>
            </a:r>
            <a:r>
              <a:rPr lang="en-US" sz="2800" b="1" dirty="0" smtClean="0"/>
              <a:t>16) </a:t>
            </a:r>
          </a:p>
          <a:p>
            <a:pPr marL="0" indent="0" algn="ctr">
              <a:spcBef>
                <a:spcPts val="1800"/>
              </a:spcBef>
              <a:buNone/>
            </a:pPr>
            <a:r>
              <a:rPr lang="en-US" sz="2800" b="1" dirty="0"/>
              <a:t>Mourners </a:t>
            </a:r>
            <a:r>
              <a:rPr lang="en-US" sz="2800" b="1" dirty="0" smtClean="0"/>
              <a:t>Called </a:t>
            </a:r>
            <a:r>
              <a:rPr lang="en-US" sz="2800" b="1" dirty="0"/>
              <a:t>In To Lament Judah (9:17-</a:t>
            </a:r>
            <a:r>
              <a:rPr lang="en-US" sz="2800" b="1" dirty="0" smtClean="0"/>
              <a:t>26) </a:t>
            </a:r>
            <a:endParaRPr lang="en-US" sz="2800" b="1" dirty="0" smtClean="0"/>
          </a:p>
        </p:txBody>
      </p:sp>
      <p:pic>
        <p:nvPicPr>
          <p:cNvPr id="4" name="Picture 3" descr="j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72686"/>
            <a:ext cx="9144000" cy="2085313"/>
          </a:xfrm>
          <a:prstGeom prst="rect">
            <a:avLst/>
          </a:prstGeom>
        </p:spPr>
      </p:pic>
    </p:spTree>
    <p:extLst>
      <p:ext uri="{BB962C8B-B14F-4D97-AF65-F5344CB8AC3E}">
        <p14:creationId xmlns:p14="http://schemas.microsoft.com/office/powerpoint/2010/main" val="2736438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9465"/>
            <a:ext cx="8758097" cy="1600200"/>
          </a:xfrm>
        </p:spPr>
        <p:txBody>
          <a:bodyPr anchor="ctr"/>
          <a:lstStyle/>
          <a:p>
            <a:r>
              <a:rPr lang="en-US" sz="4800" b="1" u="sng" dirty="0" smtClean="0"/>
              <a:t>Chapter </a:t>
            </a:r>
            <a:r>
              <a:rPr lang="en-US" sz="4800" b="1" u="sng" dirty="0" smtClean="0"/>
              <a:t>9: </a:t>
            </a:r>
            <a:r>
              <a:rPr lang="en-US" sz="4800" b="1" u="sng" dirty="0" smtClean="0"/>
              <a:t>Thought Questions</a:t>
            </a:r>
            <a:endParaRPr lang="en-US" sz="4800" b="1" u="sng" dirty="0"/>
          </a:p>
        </p:txBody>
      </p:sp>
      <p:sp>
        <p:nvSpPr>
          <p:cNvPr id="3" name="Content Placeholder 2"/>
          <p:cNvSpPr>
            <a:spLocks noGrp="1"/>
          </p:cNvSpPr>
          <p:nvPr>
            <p:ph idx="1"/>
          </p:nvPr>
        </p:nvSpPr>
        <p:spPr>
          <a:xfrm>
            <a:off x="503591" y="1249913"/>
            <a:ext cx="8145029" cy="2055940"/>
          </a:xfrm>
        </p:spPr>
        <p:txBody>
          <a:bodyPr>
            <a:noAutofit/>
          </a:bodyPr>
          <a:lstStyle/>
          <a:p>
            <a:r>
              <a:rPr lang="en-US" b="1" dirty="0" smtClean="0"/>
              <a:t>What </a:t>
            </a:r>
            <a:r>
              <a:rPr lang="en-US" b="1" dirty="0"/>
              <a:t>other Bible character(s) struggled </a:t>
            </a:r>
            <a:r>
              <a:rPr lang="en-US" b="1" dirty="0" smtClean="0"/>
              <a:t>with </a:t>
            </a:r>
            <a:r>
              <a:rPr lang="en-US" b="1" dirty="0"/>
              <a:t>living amidst the unregenerate? (9:</a:t>
            </a:r>
            <a:r>
              <a:rPr lang="en-US" b="1" dirty="0" smtClean="0"/>
              <a:t>2) Have </a:t>
            </a:r>
            <a:r>
              <a:rPr lang="en-US" b="1" dirty="0"/>
              <a:t>you ever felt like this and wanted to just get away from it all?</a:t>
            </a:r>
          </a:p>
          <a:p>
            <a:r>
              <a:rPr lang="en-US" b="1" dirty="0" smtClean="0"/>
              <a:t>What </a:t>
            </a:r>
            <a:r>
              <a:rPr lang="en-US" b="1" dirty="0"/>
              <a:t>two masters can one serve? (9:13-</a:t>
            </a:r>
            <a:r>
              <a:rPr lang="en-US" b="1" dirty="0" smtClean="0"/>
              <a:t>14)</a:t>
            </a:r>
            <a:endParaRPr lang="en-US" b="1" dirty="0"/>
          </a:p>
          <a:p>
            <a:r>
              <a:rPr lang="en-US" b="1" dirty="0" smtClean="0"/>
              <a:t>Where </a:t>
            </a:r>
            <a:r>
              <a:rPr lang="en-US" b="1" dirty="0"/>
              <a:t>is 9:24 either quoted or alluded to in the </a:t>
            </a:r>
            <a:r>
              <a:rPr lang="en-US" b="1" dirty="0" smtClean="0"/>
              <a:t>NT? </a:t>
            </a:r>
            <a:r>
              <a:rPr lang="en-US" b="1" dirty="0"/>
              <a:t>Explain the </a:t>
            </a:r>
            <a:r>
              <a:rPr lang="en-US" b="1" dirty="0" smtClean="0"/>
              <a:t>context </a:t>
            </a:r>
            <a:r>
              <a:rPr lang="en-US" b="1" dirty="0"/>
              <a:t>of each usage.</a:t>
            </a:r>
          </a:p>
          <a:p>
            <a:r>
              <a:rPr lang="en-US" b="1" dirty="0" smtClean="0"/>
              <a:t>What </a:t>
            </a:r>
            <a:r>
              <a:rPr lang="en-US" b="1" dirty="0"/>
              <a:t>characterizes God? What is said of God’s response to these characteristics? </a:t>
            </a:r>
            <a:r>
              <a:rPr lang="en-US" b="1" dirty="0" smtClean="0"/>
              <a:t>What </a:t>
            </a:r>
            <a:r>
              <a:rPr lang="en-US" b="1" dirty="0"/>
              <a:t>should we take away from this? </a:t>
            </a:r>
            <a:endParaRPr lang="en-US" b="1" dirty="0" smtClean="0"/>
          </a:p>
          <a:p>
            <a:r>
              <a:rPr lang="en-US" b="1" dirty="0"/>
              <a:t>P</a:t>
            </a:r>
            <a:r>
              <a:rPr lang="en-US" b="1" dirty="0" smtClean="0"/>
              <a:t>hysical </a:t>
            </a:r>
            <a:r>
              <a:rPr lang="en-US" b="1" dirty="0"/>
              <a:t>circumcision without spiritual </a:t>
            </a:r>
            <a:r>
              <a:rPr lang="en-US" b="1" dirty="0" smtClean="0"/>
              <a:t>circumcision was worthless (9:25f). </a:t>
            </a:r>
            <a:r>
              <a:rPr lang="en-US" b="1" dirty="0"/>
              <a:t>What applications may we make from this? (cf. </a:t>
            </a:r>
            <a:r>
              <a:rPr lang="en-US" b="1" dirty="0" smtClean="0"/>
              <a:t>Col. 2</a:t>
            </a:r>
            <a:r>
              <a:rPr lang="en-US" b="1" dirty="0"/>
              <a:t>:11-13; Deut. 10:16; 30:6; Jer. 4:4; Rom. 2:25-29</a:t>
            </a:r>
            <a:r>
              <a:rPr lang="en-US" b="1" dirty="0" smtClean="0"/>
              <a:t>)</a:t>
            </a:r>
            <a:endParaRPr lang="en-US" b="1" dirty="0"/>
          </a:p>
        </p:txBody>
      </p:sp>
    </p:spTree>
    <p:extLst>
      <p:ext uri="{BB962C8B-B14F-4D97-AF65-F5344CB8AC3E}">
        <p14:creationId xmlns:p14="http://schemas.microsoft.com/office/powerpoint/2010/main" val="789270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65679"/>
            <a:ext cx="8758097" cy="1600200"/>
          </a:xfrm>
        </p:spPr>
        <p:txBody>
          <a:bodyPr anchor="ctr"/>
          <a:lstStyle/>
          <a:p>
            <a:r>
              <a:rPr lang="en-US" sz="4800" b="1" u="sng" dirty="0" smtClean="0"/>
              <a:t>Chapter </a:t>
            </a:r>
            <a:r>
              <a:rPr lang="en-US" sz="4800" b="1" u="sng" dirty="0" smtClean="0"/>
              <a:t>9: </a:t>
            </a:r>
            <a:r>
              <a:rPr lang="en-US" sz="4800" b="1" u="sng" dirty="0" smtClean="0"/>
              <a:t>Applications</a:t>
            </a:r>
            <a:endParaRPr lang="en-US" sz="4800" b="1" u="sng" dirty="0"/>
          </a:p>
        </p:txBody>
      </p:sp>
      <p:sp>
        <p:nvSpPr>
          <p:cNvPr id="3" name="Content Placeholder 2"/>
          <p:cNvSpPr>
            <a:spLocks noGrp="1"/>
          </p:cNvSpPr>
          <p:nvPr>
            <p:ph idx="1"/>
          </p:nvPr>
        </p:nvSpPr>
        <p:spPr>
          <a:xfrm>
            <a:off x="197057" y="1381271"/>
            <a:ext cx="8758097" cy="5033394"/>
          </a:xfrm>
        </p:spPr>
        <p:txBody>
          <a:bodyPr>
            <a:noAutofit/>
          </a:bodyPr>
          <a:lstStyle/>
          <a:p>
            <a:pPr>
              <a:spcBef>
                <a:spcPts val="1200"/>
              </a:spcBef>
            </a:pPr>
            <a:r>
              <a:rPr lang="en-US" b="1" dirty="0"/>
              <a:t>Brothers and sisters in God should be able to depend on each other! Contrast </a:t>
            </a:r>
            <a:r>
              <a:rPr lang="en-US" b="1" dirty="0" smtClean="0"/>
              <a:t>6</a:t>
            </a:r>
            <a:r>
              <a:rPr lang="en-US" b="1" dirty="0"/>
              <a:t>:28; 9:4; Prov. 3:29; 11:9; 25:18.</a:t>
            </a:r>
          </a:p>
          <a:p>
            <a:pPr>
              <a:spcBef>
                <a:spcPts val="1200"/>
              </a:spcBef>
            </a:pPr>
            <a:r>
              <a:rPr lang="en-US" b="1" dirty="0" smtClean="0"/>
              <a:t>Note </a:t>
            </a:r>
            <a:r>
              <a:rPr lang="en-US" b="1" dirty="0"/>
              <a:t>the contrast between the empowering nature of doing good and the call to </a:t>
            </a:r>
            <a:r>
              <a:rPr lang="en-US" b="1" dirty="0" smtClean="0"/>
              <a:t>not </a:t>
            </a:r>
            <a:r>
              <a:rPr lang="en-US" b="1" dirty="0"/>
              <a:t>grow weary in these things (e.g. Gal. 6:10) versus Judah’s wearying of </a:t>
            </a:r>
            <a:r>
              <a:rPr lang="en-US" b="1" dirty="0" smtClean="0"/>
              <a:t>themselves </a:t>
            </a:r>
            <a:r>
              <a:rPr lang="en-US" b="1" dirty="0"/>
              <a:t>to do evil (cf. Eph. 4:26-32; Ps. 36:3f).</a:t>
            </a:r>
          </a:p>
          <a:p>
            <a:pPr>
              <a:spcBef>
                <a:spcPts val="1200"/>
              </a:spcBef>
            </a:pPr>
            <a:r>
              <a:rPr lang="en-US" b="1" dirty="0" smtClean="0"/>
              <a:t>Compare </a:t>
            </a:r>
            <a:r>
              <a:rPr lang="en-US" b="1" dirty="0"/>
              <a:t>Ezek. 9 and Jer. 9:21f.</a:t>
            </a:r>
          </a:p>
          <a:p>
            <a:pPr marL="0" indent="0" algn="ctr">
              <a:spcBef>
                <a:spcPts val="1200"/>
              </a:spcBef>
              <a:buNone/>
            </a:pPr>
            <a:r>
              <a:rPr lang="en-US" b="1" i="1" dirty="0" smtClean="0">
                <a:solidFill>
                  <a:schemeClr val="tx2"/>
                </a:solidFill>
              </a:rPr>
              <a:t>“</a:t>
            </a:r>
            <a:r>
              <a:rPr lang="en-US" b="1" i="1" dirty="0">
                <a:solidFill>
                  <a:schemeClr val="tx2"/>
                </a:solidFill>
              </a:rPr>
              <a:t>Wisdom, power, and riches are to this day the sole glory of many and the object of </a:t>
            </a:r>
            <a:r>
              <a:rPr lang="en-US" b="1" i="1" dirty="0" smtClean="0">
                <a:solidFill>
                  <a:schemeClr val="tx2"/>
                </a:solidFill>
              </a:rPr>
              <a:t>envy </a:t>
            </a:r>
            <a:r>
              <a:rPr lang="en-US" b="1" i="1" dirty="0">
                <a:solidFill>
                  <a:schemeClr val="tx2"/>
                </a:solidFill>
              </a:rPr>
              <a:t>to those who have them not. But true glory awaits those who understand </a:t>
            </a:r>
            <a:r>
              <a:rPr lang="en-US" b="1" i="1" dirty="0" smtClean="0">
                <a:solidFill>
                  <a:schemeClr val="tx2"/>
                </a:solidFill>
              </a:rPr>
              <a:t>the </a:t>
            </a:r>
            <a:r>
              <a:rPr lang="en-US" b="1" i="1" dirty="0">
                <a:solidFill>
                  <a:schemeClr val="tx2"/>
                </a:solidFill>
              </a:rPr>
              <a:t>Lord and walk in intimate fellowship with Him (cf. Psa. 111:10).”</a:t>
            </a:r>
            <a:r>
              <a:rPr lang="en-US" b="1" dirty="0">
                <a:solidFill>
                  <a:schemeClr val="tx2"/>
                </a:solidFill>
              </a:rPr>
              <a:t> </a:t>
            </a:r>
            <a:r>
              <a:rPr lang="en-US" b="1" dirty="0" smtClean="0">
                <a:solidFill>
                  <a:schemeClr val="tx2"/>
                </a:solidFill>
              </a:rPr>
              <a:t>(</a:t>
            </a:r>
            <a:r>
              <a:rPr lang="en-US" b="1" dirty="0" err="1">
                <a:solidFill>
                  <a:schemeClr val="tx2"/>
                </a:solidFill>
              </a:rPr>
              <a:t>Harkrider</a:t>
            </a:r>
            <a:r>
              <a:rPr lang="en-US" b="1" dirty="0">
                <a:solidFill>
                  <a:schemeClr val="tx2"/>
                </a:solidFill>
              </a:rPr>
              <a:t>, 34; commenting on 9:23-24)</a:t>
            </a:r>
            <a:r>
              <a:rPr lang="en-US" b="1" dirty="0">
                <a:solidFill>
                  <a:schemeClr val="tx2"/>
                </a:solidFill>
              </a:rPr>
              <a:t> </a:t>
            </a:r>
            <a:endParaRPr lang="en-US" b="1" dirty="0">
              <a:solidFill>
                <a:schemeClr val="tx2"/>
              </a:solidFill>
            </a:endParaRPr>
          </a:p>
        </p:txBody>
      </p:sp>
    </p:spTree>
    <p:extLst>
      <p:ext uri="{BB962C8B-B14F-4D97-AF65-F5344CB8AC3E}">
        <p14:creationId xmlns:p14="http://schemas.microsoft.com/office/powerpoint/2010/main" val="3751960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6" y="-153251"/>
            <a:ext cx="8477048" cy="1600200"/>
          </a:xfrm>
        </p:spPr>
        <p:txBody>
          <a:bodyP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111</a:t>
            </a:r>
            <a:r>
              <a:rPr lang="en-US" sz="3200" b="1" u="sng" dirty="0" smtClean="0"/>
              <a:t> </a:t>
            </a:r>
            <a:endParaRPr lang="en-US" sz="3200" b="1" u="sng" dirty="0"/>
          </a:p>
        </p:txBody>
      </p:sp>
      <p:sp>
        <p:nvSpPr>
          <p:cNvPr id="6" name="Content Placeholder 5"/>
          <p:cNvSpPr>
            <a:spLocks noGrp="1"/>
          </p:cNvSpPr>
          <p:nvPr>
            <p:ph idx="1"/>
          </p:nvPr>
        </p:nvSpPr>
        <p:spPr>
          <a:xfrm>
            <a:off x="788229" y="1650282"/>
            <a:ext cx="7575753" cy="4525963"/>
          </a:xfrm>
        </p:spPr>
        <p:txBody>
          <a:bodyPr>
            <a:noAutofit/>
          </a:bodyPr>
          <a:lstStyle/>
          <a:p>
            <a:pPr marL="0" indent="0" algn="ctr">
              <a:buNone/>
            </a:pPr>
            <a:r>
              <a:rPr lang="en-US" b="1" i="1" dirty="0" smtClean="0"/>
              <a:t>“Jeremiah </a:t>
            </a:r>
            <a:r>
              <a:rPr lang="en-US" b="1" i="1" dirty="0" smtClean="0"/>
              <a:t>concludes his temp</a:t>
            </a:r>
            <a:r>
              <a:rPr lang="en-US" b="1" i="1" dirty="0" smtClean="0"/>
              <a:t>le remarks by warning the Jews not to learn and practice the pagan religions. The pagan practices merely come from the deceitful heart of man and take away from God the glory that is due him as creator and sustainer of the world. Any attempt to answer human spiritual needs which does not come from God’s revelation is nothing other than idolatry. Mankind cannot know the way to God apart from his revealed word. Any efforts to ignore God’s word will only result in his wrath, which will surely come upon the people</a:t>
            </a:r>
            <a:r>
              <a:rPr lang="en-US" b="1" i="1" dirty="0" smtClean="0"/>
              <a:t>.</a:t>
            </a:r>
            <a:r>
              <a:rPr lang="en-US" b="1" i="1" dirty="0" smtClean="0"/>
              <a:t>”</a:t>
            </a:r>
            <a:endParaRPr lang="en-US" b="1" i="1" dirty="0"/>
          </a:p>
        </p:txBody>
      </p:sp>
    </p:spTree>
    <p:extLst>
      <p:ext uri="{BB962C8B-B14F-4D97-AF65-F5344CB8AC3E}">
        <p14:creationId xmlns:p14="http://schemas.microsoft.com/office/powerpoint/2010/main" val="28362893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59547"/>
            <a:ext cx="8758097" cy="1600200"/>
          </a:xfrm>
        </p:spPr>
        <p:txBody>
          <a:bodyPr anchor="ctr"/>
          <a:lstStyle/>
          <a:p>
            <a:r>
              <a:rPr lang="en-US" sz="3600" b="1" u="sng" dirty="0" smtClean="0"/>
              <a:t>Chapter </a:t>
            </a:r>
            <a:r>
              <a:rPr lang="en-US" sz="3600" b="1" u="sng" dirty="0" smtClean="0"/>
              <a:t>10: Hosts vs. LORD of Hosts</a:t>
            </a:r>
            <a:endParaRPr lang="en-US" sz="3600" b="1" u="sng" dirty="0"/>
          </a:p>
        </p:txBody>
      </p:sp>
      <p:sp>
        <p:nvSpPr>
          <p:cNvPr id="3" name="Content Placeholder 2"/>
          <p:cNvSpPr>
            <a:spLocks noGrp="1"/>
          </p:cNvSpPr>
          <p:nvPr>
            <p:ph idx="1"/>
          </p:nvPr>
        </p:nvSpPr>
        <p:spPr>
          <a:xfrm>
            <a:off x="457200" y="1243618"/>
            <a:ext cx="8229600" cy="3748000"/>
          </a:xfrm>
        </p:spPr>
        <p:txBody>
          <a:bodyPr>
            <a:normAutofit/>
          </a:bodyPr>
          <a:lstStyle/>
          <a:p>
            <a:pPr marL="0" indent="0" algn="ctr">
              <a:spcBef>
                <a:spcPts val="1800"/>
              </a:spcBef>
              <a:buNone/>
            </a:pPr>
            <a:r>
              <a:rPr lang="en-US" sz="2600" b="1" dirty="0" smtClean="0"/>
              <a:t>Don’t Be Like Heathen Idol Worshippers! (10:1-5)</a:t>
            </a:r>
            <a:endParaRPr lang="en-US" sz="2600" b="1" dirty="0" smtClean="0"/>
          </a:p>
          <a:p>
            <a:pPr marL="0" indent="0" algn="ctr">
              <a:spcBef>
                <a:spcPts val="1800"/>
              </a:spcBef>
              <a:buNone/>
            </a:pPr>
            <a:r>
              <a:rPr lang="en-US" sz="2600" b="1" dirty="0" smtClean="0"/>
              <a:t>The LORD Is Living And True! (10:6-16)</a:t>
            </a:r>
            <a:endParaRPr lang="en-US" sz="2600" b="1" dirty="0" smtClean="0"/>
          </a:p>
          <a:p>
            <a:pPr marL="0" indent="0" algn="ctr">
              <a:spcBef>
                <a:spcPts val="1800"/>
              </a:spcBef>
              <a:buNone/>
            </a:pPr>
            <a:r>
              <a:rPr lang="en-US" sz="2600" b="1" dirty="0" smtClean="0"/>
              <a:t>Serving False Gods Brings Grief &amp; Captivity (10:17-25)</a:t>
            </a:r>
            <a:endParaRPr lang="en-US" sz="2600" b="1" dirty="0" smtClean="0"/>
          </a:p>
        </p:txBody>
      </p:sp>
      <p:pic>
        <p:nvPicPr>
          <p:cNvPr id="4" name="Picture 3" descr="1102017165_univ_lsr_x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8034"/>
            <a:ext cx="9144000" cy="3179966"/>
          </a:xfrm>
          <a:prstGeom prst="rect">
            <a:avLst/>
          </a:prstGeom>
        </p:spPr>
      </p:pic>
    </p:spTree>
    <p:extLst>
      <p:ext uri="{BB962C8B-B14F-4D97-AF65-F5344CB8AC3E}">
        <p14:creationId xmlns:p14="http://schemas.microsoft.com/office/powerpoint/2010/main" val="1304603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7" y="0"/>
            <a:ext cx="8968838" cy="1600200"/>
          </a:xfrm>
        </p:spPr>
        <p:txBody>
          <a:bodyPr anchor="ctr"/>
          <a:lstStyle/>
          <a:p>
            <a:r>
              <a:rPr lang="en-US" sz="4800" b="1" u="sng" dirty="0" smtClean="0"/>
              <a:t>Chapter </a:t>
            </a:r>
            <a:r>
              <a:rPr lang="en-US" sz="4800" b="1" u="sng" dirty="0" smtClean="0"/>
              <a:t>10: </a:t>
            </a:r>
            <a:r>
              <a:rPr lang="en-US" sz="4800" b="1" u="sng" dirty="0" smtClean="0"/>
              <a:t>Thought Questions</a:t>
            </a:r>
            <a:endParaRPr lang="en-US" sz="4800" b="1" u="sng" dirty="0"/>
          </a:p>
        </p:txBody>
      </p:sp>
      <p:sp>
        <p:nvSpPr>
          <p:cNvPr id="3" name="Content Placeholder 2"/>
          <p:cNvSpPr>
            <a:spLocks noGrp="1"/>
          </p:cNvSpPr>
          <p:nvPr>
            <p:ph idx="1"/>
          </p:nvPr>
        </p:nvSpPr>
        <p:spPr>
          <a:xfrm>
            <a:off x="457200" y="1425056"/>
            <a:ext cx="8229600" cy="4525963"/>
          </a:xfrm>
        </p:spPr>
        <p:txBody>
          <a:bodyPr>
            <a:noAutofit/>
          </a:bodyPr>
          <a:lstStyle/>
          <a:p>
            <a:pPr>
              <a:spcBef>
                <a:spcPts val="1800"/>
              </a:spcBef>
            </a:pPr>
            <a:r>
              <a:rPr lang="en-US" sz="2800" b="1" dirty="0" smtClean="0"/>
              <a:t>What </a:t>
            </a:r>
            <a:r>
              <a:rPr lang="en-US" sz="2800" b="1" dirty="0"/>
              <a:t>idols might we struggle with and how can we learn to see them for what </a:t>
            </a:r>
            <a:r>
              <a:rPr lang="en-US" sz="2800" b="1" dirty="0" smtClean="0"/>
              <a:t>they </a:t>
            </a:r>
            <a:r>
              <a:rPr lang="en-US" sz="2800" b="1" dirty="0"/>
              <a:t>truly are? (cf. 10:1-5) </a:t>
            </a:r>
            <a:endParaRPr lang="en-US" sz="2800" b="1" dirty="0" smtClean="0"/>
          </a:p>
          <a:p>
            <a:pPr>
              <a:spcBef>
                <a:spcPts val="1800"/>
              </a:spcBef>
            </a:pPr>
            <a:r>
              <a:rPr lang="en-US" sz="2800" b="1" dirty="0" smtClean="0"/>
              <a:t>What </a:t>
            </a:r>
            <a:r>
              <a:rPr lang="en-US" sz="2800" b="1" dirty="0"/>
              <a:t>is meant by a “discipline of delusion” or “doctrine of vanities” in vv. 8f</a:t>
            </a:r>
            <a:r>
              <a:rPr lang="en-US" sz="2800" b="1" dirty="0" smtClean="0"/>
              <a:t>?</a:t>
            </a:r>
          </a:p>
          <a:p>
            <a:pPr>
              <a:spcBef>
                <a:spcPts val="1800"/>
              </a:spcBef>
            </a:pPr>
            <a:r>
              <a:rPr lang="en-US" sz="2800" b="1" dirty="0" smtClean="0"/>
              <a:t>Explain </a:t>
            </a:r>
            <a:r>
              <a:rPr lang="en-US" sz="2800" b="1" dirty="0"/>
              <a:t>10:16. What does it say and how does it read to you?</a:t>
            </a:r>
          </a:p>
          <a:p>
            <a:pPr>
              <a:spcBef>
                <a:spcPts val="1800"/>
              </a:spcBef>
            </a:pPr>
            <a:r>
              <a:rPr lang="en-US" sz="2800" b="1" dirty="0" smtClean="0"/>
              <a:t>What </a:t>
            </a:r>
            <a:r>
              <a:rPr lang="en-US" sz="2800" b="1" dirty="0"/>
              <a:t>is the danger of following one’s heart? (cf. 10:23; 17:9; Prov. 14:12</a:t>
            </a:r>
            <a:r>
              <a:rPr lang="en-US" sz="2800" b="1" dirty="0" smtClean="0"/>
              <a:t>)</a:t>
            </a:r>
            <a:endParaRPr lang="en-US" sz="2800" b="1" dirty="0"/>
          </a:p>
        </p:txBody>
      </p:sp>
    </p:spTree>
    <p:extLst>
      <p:ext uri="{BB962C8B-B14F-4D97-AF65-F5344CB8AC3E}">
        <p14:creationId xmlns:p14="http://schemas.microsoft.com/office/powerpoint/2010/main" val="3739673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9465"/>
            <a:ext cx="8758097" cy="1600200"/>
          </a:xfrm>
        </p:spPr>
        <p:txBody>
          <a:bodyPr anchor="ctr"/>
          <a:lstStyle/>
          <a:p>
            <a:r>
              <a:rPr lang="en-US" sz="4800" b="1" u="sng" dirty="0" smtClean="0"/>
              <a:t>Chapter </a:t>
            </a:r>
            <a:r>
              <a:rPr lang="en-US" sz="4800" b="1" u="sng" dirty="0" smtClean="0"/>
              <a:t>10: </a:t>
            </a:r>
            <a:r>
              <a:rPr lang="en-US" sz="4800" b="1" u="sng" dirty="0" smtClean="0"/>
              <a:t>Applications</a:t>
            </a:r>
            <a:endParaRPr lang="en-US" sz="4800" b="1" u="sng" dirty="0"/>
          </a:p>
        </p:txBody>
      </p:sp>
      <p:sp>
        <p:nvSpPr>
          <p:cNvPr id="3" name="Content Placeholder 2"/>
          <p:cNvSpPr>
            <a:spLocks noGrp="1"/>
          </p:cNvSpPr>
          <p:nvPr>
            <p:ph idx="1"/>
          </p:nvPr>
        </p:nvSpPr>
        <p:spPr>
          <a:xfrm>
            <a:off x="591172" y="1556414"/>
            <a:ext cx="7969867" cy="4639319"/>
          </a:xfrm>
        </p:spPr>
        <p:txBody>
          <a:bodyPr>
            <a:noAutofit/>
          </a:bodyPr>
          <a:lstStyle/>
          <a:p>
            <a:pPr>
              <a:spcBef>
                <a:spcPts val="1800"/>
              </a:spcBef>
            </a:pPr>
            <a:r>
              <a:rPr lang="en-US" sz="2800" b="1" dirty="0"/>
              <a:t>There are strong similarities </a:t>
            </a:r>
            <a:r>
              <a:rPr lang="en-US" sz="2800" b="1" dirty="0" smtClean="0"/>
              <a:t>between Isaiah </a:t>
            </a:r>
            <a:r>
              <a:rPr lang="en-US" sz="2800" b="1" dirty="0"/>
              <a:t>44:9-20 </a:t>
            </a:r>
            <a:r>
              <a:rPr lang="en-US" sz="2800" b="1" dirty="0" smtClean="0"/>
              <a:t>and Jeremiah </a:t>
            </a:r>
            <a:r>
              <a:rPr lang="en-US" sz="2800" b="1" dirty="0"/>
              <a:t>10:1-5. </a:t>
            </a:r>
            <a:endParaRPr lang="en-US" sz="2800" b="1" dirty="0" smtClean="0"/>
          </a:p>
          <a:p>
            <a:pPr>
              <a:spcBef>
                <a:spcPts val="1800"/>
              </a:spcBef>
            </a:pPr>
            <a:r>
              <a:rPr lang="en-US" sz="2800" b="1" dirty="0"/>
              <a:t>Interest in astrology poses a legitimate danger to God’s people. We need </a:t>
            </a:r>
            <a:r>
              <a:rPr lang="en-US" sz="2800" b="1" dirty="0" smtClean="0"/>
              <a:t>to beware</a:t>
            </a:r>
            <a:r>
              <a:rPr lang="en-US" sz="2800" b="1" dirty="0"/>
              <a:t>! (cf. 10:</a:t>
            </a:r>
            <a:r>
              <a:rPr lang="en-US" sz="2800" b="1" dirty="0" smtClean="0"/>
              <a:t>1-2; Deuteronomy </a:t>
            </a:r>
            <a:r>
              <a:rPr lang="en-US" sz="2800" b="1" dirty="0"/>
              <a:t>18:9-14). Do not worship the hosts instead of the </a:t>
            </a:r>
            <a:r>
              <a:rPr lang="en-US" sz="2800" b="1" dirty="0" smtClean="0"/>
              <a:t>LORD </a:t>
            </a:r>
            <a:r>
              <a:rPr lang="en-US" sz="2800" b="1" dirty="0"/>
              <a:t>of hosts! </a:t>
            </a:r>
            <a:endParaRPr lang="en-US" sz="2800" b="1" dirty="0" smtClean="0"/>
          </a:p>
          <a:p>
            <a:pPr>
              <a:spcBef>
                <a:spcPts val="1800"/>
              </a:spcBef>
            </a:pPr>
            <a:r>
              <a:rPr lang="en-US" sz="2800" b="1" dirty="0"/>
              <a:t>God is singularly unique (10:</a:t>
            </a:r>
            <a:r>
              <a:rPr lang="en-US" sz="2800" b="1" dirty="0" smtClean="0"/>
              <a:t>6-7; </a:t>
            </a:r>
            <a:r>
              <a:rPr lang="en-US" sz="2800" b="1" dirty="0"/>
              <a:t>cf. </a:t>
            </a:r>
            <a:r>
              <a:rPr lang="en-US" sz="2800" b="1" dirty="0" smtClean="0"/>
              <a:t>Psalms </a:t>
            </a:r>
            <a:r>
              <a:rPr lang="en-US" sz="2800" b="1" dirty="0"/>
              <a:t>22:28; 86:8-10)</a:t>
            </a:r>
            <a:r>
              <a:rPr lang="en-US" sz="2800" b="1" dirty="0" smtClean="0"/>
              <a:t>.</a:t>
            </a:r>
            <a:endParaRPr lang="en-US" sz="2800" b="1" dirty="0"/>
          </a:p>
        </p:txBody>
      </p:sp>
    </p:spTree>
    <p:extLst>
      <p:ext uri="{BB962C8B-B14F-4D97-AF65-F5344CB8AC3E}">
        <p14:creationId xmlns:p14="http://schemas.microsoft.com/office/powerpoint/2010/main" val="3959433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882</Words>
  <Application>Microsoft Macintosh PowerPoint</Application>
  <PresentationFormat>On-screen Show (4:3)</PresentationFormat>
  <Paragraphs>33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Executive</vt:lpstr>
      <vt:lpstr>Jeremiah: Chapters 9-10</vt:lpstr>
      <vt:lpstr>John Humphries, “The Books of Jeremiah and Lamentations,” Truth Commentaries, 102 </vt:lpstr>
      <vt:lpstr>Chapter 9:</vt:lpstr>
      <vt:lpstr>Chapter 9: Thought Questions</vt:lpstr>
      <vt:lpstr>Chapter 9: Applications</vt:lpstr>
      <vt:lpstr>John Humphries, “The Books of Jeremiah and Lamentations,” Truth Commentaries, 111 </vt:lpstr>
      <vt:lpstr>Chapter 10: Hosts vs. LORD of Hosts</vt:lpstr>
      <vt:lpstr>Chapter 10: Thought Questions</vt:lpstr>
      <vt:lpstr>Chapter 10: 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7-8</dc:title>
  <dc:creator>Eric Parker</dc:creator>
  <cp:lastModifiedBy>Eric Parker</cp:lastModifiedBy>
  <cp:revision>10</cp:revision>
  <dcterms:created xsi:type="dcterms:W3CDTF">2019-05-15T13:27:46Z</dcterms:created>
  <dcterms:modified xsi:type="dcterms:W3CDTF">2019-05-15T21:47:53Z</dcterms:modified>
</cp:coreProperties>
</file>