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7" r:id="rId2"/>
    <p:sldId id="258" r:id="rId3"/>
    <p:sldId id="259" r:id="rId4"/>
    <p:sldId id="260" r:id="rId5"/>
    <p:sldId id="261" r:id="rId6"/>
    <p:sldId id="262" r:id="rId7"/>
    <p:sldId id="263" r:id="rId8"/>
    <p:sldId id="264" r:id="rId9"/>
    <p:sldId id="265"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58" d="100"/>
          <a:sy n="58" d="100"/>
        </p:scale>
        <p:origin x="-704"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53214685-35E1-5444-A0F4-E778758686EB}" type="datetimeFigureOut">
              <a:rPr lang="en-US" smtClean="0">
                <a:solidFill>
                  <a:prstClr val="black">
                    <a:lumMod val="65000"/>
                    <a:lumOff val="35000"/>
                  </a:prstClr>
                </a:solidFill>
              </a:rPr>
              <a:pPr/>
              <a:t>5/21/19</a:t>
            </a:fld>
            <a:endParaRPr lang="en-US">
              <a:solidFill>
                <a:prstClr val="black">
                  <a:lumMod val="65000"/>
                  <a:lumOff val="35000"/>
                </a:prstClr>
              </a:solidFill>
            </a:endParaRPr>
          </a:p>
        </p:txBody>
      </p:sp>
      <p:sp>
        <p:nvSpPr>
          <p:cNvPr id="8" name="Slide Number Placeholder 7"/>
          <p:cNvSpPr>
            <a:spLocks noGrp="1"/>
          </p:cNvSpPr>
          <p:nvPr>
            <p:ph type="sldNum" sz="quarter" idx="11"/>
          </p:nvPr>
        </p:nvSpPr>
        <p:spPr/>
        <p:txBody>
          <a:bodyPr/>
          <a:lstStyle/>
          <a:p>
            <a:fld id="{35B3C206-D37E-4A47-BCBA-EFD3A3204AE4}"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9" name="Footer Placeholder 8"/>
          <p:cNvSpPr>
            <a:spLocks noGrp="1"/>
          </p:cNvSpPr>
          <p:nvPr>
            <p:ph type="ftr" sz="quarter" idx="12"/>
          </p:nvPr>
        </p:nvSpPr>
        <p:spPr/>
        <p:txBody>
          <a:bodyPr/>
          <a:lstStyle/>
          <a:p>
            <a:endParaRPr lang="en-US">
              <a:solidFill>
                <a:prstClr val="black">
                  <a:lumMod val="65000"/>
                  <a:lumOff val="35000"/>
                </a:prstClr>
              </a:solidFill>
            </a:endParaRPr>
          </a:p>
        </p:txBody>
      </p:sp>
    </p:spTree>
    <p:extLst>
      <p:ext uri="{BB962C8B-B14F-4D97-AF65-F5344CB8AC3E}">
        <p14:creationId xmlns:p14="http://schemas.microsoft.com/office/powerpoint/2010/main" val="2412844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214685-35E1-5444-A0F4-E778758686EB}" type="datetimeFigureOut">
              <a:rPr lang="en-US" smtClean="0">
                <a:solidFill>
                  <a:prstClr val="black">
                    <a:lumMod val="65000"/>
                    <a:lumOff val="35000"/>
                  </a:prstClr>
                </a:solidFill>
              </a:rPr>
              <a:pPr/>
              <a:t>5/21/19</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35B3C206-D37E-4A47-BCBA-EFD3A3204AE4}"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360398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214685-35E1-5444-A0F4-E778758686EB}" type="datetimeFigureOut">
              <a:rPr lang="en-US" smtClean="0">
                <a:solidFill>
                  <a:prstClr val="black">
                    <a:lumMod val="65000"/>
                    <a:lumOff val="35000"/>
                  </a:prstClr>
                </a:solidFill>
              </a:rPr>
              <a:pPr/>
              <a:t>5/21/19</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35B3C206-D37E-4A47-BCBA-EFD3A3204AE4}"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650784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53214685-35E1-5444-A0F4-E778758686EB}" type="datetimeFigureOut">
              <a:rPr lang="en-US" smtClean="0">
                <a:solidFill>
                  <a:prstClr val="black">
                    <a:lumMod val="65000"/>
                    <a:lumOff val="35000"/>
                  </a:prstClr>
                </a:solidFill>
              </a:rPr>
              <a:pPr/>
              <a:t>5/21/19</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35B3C206-D37E-4A47-BCBA-EFD3A3204AE4}"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212129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214685-35E1-5444-A0F4-E778758686EB}" type="datetimeFigureOut">
              <a:rPr lang="en-US" smtClean="0">
                <a:solidFill>
                  <a:prstClr val="black">
                    <a:lumMod val="65000"/>
                    <a:lumOff val="35000"/>
                  </a:prstClr>
                </a:solidFill>
              </a:rPr>
              <a:pPr/>
              <a:t>5/21/19</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35B3C206-D37E-4A47-BCBA-EFD3A3204AE4}"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Palatino Linotype"/>
            </a:endParaRPr>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Palatino Linotype"/>
            </a:endParaRPr>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Palatino Linotype"/>
            </a:endParaRPr>
          </a:p>
        </p:txBody>
      </p:sp>
    </p:spTree>
    <p:extLst>
      <p:ext uri="{BB962C8B-B14F-4D97-AF65-F5344CB8AC3E}">
        <p14:creationId xmlns:p14="http://schemas.microsoft.com/office/powerpoint/2010/main" val="1187482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53214685-35E1-5444-A0F4-E778758686EB}" type="datetimeFigureOut">
              <a:rPr lang="en-US" smtClean="0">
                <a:solidFill>
                  <a:prstClr val="black">
                    <a:lumMod val="65000"/>
                    <a:lumOff val="35000"/>
                  </a:prstClr>
                </a:solidFill>
              </a:rPr>
              <a:pPr/>
              <a:t>5/21/19</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35B3C206-D37E-4A47-BCBA-EFD3A3204AE4}"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80987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53214685-35E1-5444-A0F4-E778758686EB}" type="datetimeFigureOut">
              <a:rPr lang="en-US" smtClean="0">
                <a:solidFill>
                  <a:prstClr val="black">
                    <a:lumMod val="65000"/>
                    <a:lumOff val="35000"/>
                  </a:prstClr>
                </a:solidFill>
              </a:rPr>
              <a:pPr/>
              <a:t>5/21/19</a:t>
            </a:fld>
            <a:endParaRPr lang="en-US">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en-US">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35B3C206-D37E-4A47-BCBA-EFD3A3204AE4}"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98406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3214685-35E1-5444-A0F4-E778758686EB}" type="datetimeFigureOut">
              <a:rPr lang="en-US" smtClean="0">
                <a:solidFill>
                  <a:prstClr val="black">
                    <a:lumMod val="65000"/>
                    <a:lumOff val="35000"/>
                  </a:prstClr>
                </a:solidFill>
              </a:rPr>
              <a:pPr/>
              <a:t>5/21/19</a:t>
            </a:fld>
            <a:endParaRPr lang="en-US">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en-US">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35B3C206-D37E-4A47-BCBA-EFD3A3204AE4}"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4245191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214685-35E1-5444-A0F4-E778758686EB}" type="datetimeFigureOut">
              <a:rPr lang="en-US" smtClean="0">
                <a:solidFill>
                  <a:prstClr val="black">
                    <a:lumMod val="65000"/>
                    <a:lumOff val="35000"/>
                  </a:prstClr>
                </a:solidFill>
              </a:rPr>
              <a:pPr/>
              <a:t>5/21/19</a:t>
            </a:fld>
            <a:endParaRPr lang="en-US">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en-US">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35B3C206-D37E-4A47-BCBA-EFD3A3204AE4}"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735681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214685-35E1-5444-A0F4-E778758686EB}" type="datetimeFigureOut">
              <a:rPr lang="en-US" smtClean="0">
                <a:solidFill>
                  <a:prstClr val="black">
                    <a:lumMod val="65000"/>
                    <a:lumOff val="35000"/>
                  </a:prstClr>
                </a:solidFill>
              </a:rPr>
              <a:pPr/>
              <a:t>5/21/19</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35B3C206-D37E-4A47-BCBA-EFD3A3204AE4}"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533949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214685-35E1-5444-A0F4-E778758686EB}" type="datetimeFigureOut">
              <a:rPr lang="en-US" smtClean="0">
                <a:solidFill>
                  <a:prstClr val="black">
                    <a:lumMod val="65000"/>
                    <a:lumOff val="35000"/>
                  </a:prstClr>
                </a:solidFill>
              </a:rPr>
              <a:pPr/>
              <a:t>5/21/19</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35B3C206-D37E-4A47-BCBA-EFD3A3204AE4}"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57914816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53214685-35E1-5444-A0F4-E778758686EB}" type="datetimeFigureOut">
              <a:rPr lang="en-US" smtClean="0">
                <a:solidFill>
                  <a:prstClr val="black">
                    <a:lumMod val="65000"/>
                    <a:lumOff val="35000"/>
                  </a:prstClr>
                </a:solidFill>
              </a:rPr>
              <a:pPr/>
              <a:t>5/21/19</a:t>
            </a:fld>
            <a:endParaRPr lang="en-US">
              <a:solidFill>
                <a:prstClr val="black">
                  <a:lumMod val="65000"/>
                  <a:lumOff val="35000"/>
                </a:prstClr>
              </a:solidFill>
            </a:endParaRP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solidFill>
                <a:prstClr val="black">
                  <a:lumMod val="65000"/>
                  <a:lumOff val="35000"/>
                </a:prstClr>
              </a:solidFill>
            </a:endParaRP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35B3C206-D37E-4A47-BCBA-EFD3A3204AE4}"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Palatino Linotype"/>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Palatino Linotype"/>
            </a:endParaRPr>
          </a:p>
        </p:txBody>
      </p:sp>
    </p:spTree>
    <p:extLst>
      <p:ext uri="{BB962C8B-B14F-4D97-AF65-F5344CB8AC3E}">
        <p14:creationId xmlns:p14="http://schemas.microsoft.com/office/powerpoint/2010/main" val="21655477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2743" y="5035402"/>
            <a:ext cx="8648620" cy="1439591"/>
          </a:xfrm>
        </p:spPr>
        <p:txBody>
          <a:bodyPr anchor="ctr"/>
          <a:lstStyle/>
          <a:p>
            <a:r>
              <a:rPr lang="en-US" sz="5400" b="1" u="sng" dirty="0" smtClean="0"/>
              <a:t>Jeremiah: Chapters </a:t>
            </a:r>
            <a:r>
              <a:rPr lang="en-US" sz="5400" b="1" u="sng" dirty="0" smtClean="0"/>
              <a:t>11-12</a:t>
            </a:r>
            <a:endParaRPr lang="en-US" sz="5400" b="1" u="sng" dirty="0"/>
          </a:p>
        </p:txBody>
      </p:sp>
      <p:pic>
        <p:nvPicPr>
          <p:cNvPr id="4" name="Picture 3" descr="Jeremiah Painti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5035402"/>
          </a:xfrm>
          <a:prstGeom prst="rect">
            <a:avLst/>
          </a:prstGeom>
        </p:spPr>
      </p:pic>
    </p:spTree>
    <p:extLst>
      <p:ext uri="{BB962C8B-B14F-4D97-AF65-F5344CB8AC3E}">
        <p14:creationId xmlns:p14="http://schemas.microsoft.com/office/powerpoint/2010/main" val="332667384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50322" y="87572"/>
            <a:ext cx="8489743" cy="1600200"/>
          </a:xfrm>
        </p:spPr>
        <p:txBody>
          <a:bodyPr anchor="ctr"/>
          <a:lstStyle/>
          <a:p>
            <a:pPr>
              <a:lnSpc>
                <a:spcPct val="100000"/>
              </a:lnSpc>
            </a:pPr>
            <a:r>
              <a:rPr lang="en-US" sz="3200" b="1" u="sng" dirty="0" smtClean="0"/>
              <a:t>John Humphries, “The Books of Jeremiah and Lamentations,” </a:t>
            </a:r>
            <a:r>
              <a:rPr lang="en-US" sz="3200" b="1" i="1" u="sng" dirty="0" smtClean="0"/>
              <a:t>Truth Commentaries</a:t>
            </a:r>
            <a:r>
              <a:rPr lang="en-US" sz="3200" b="1" u="sng" dirty="0" smtClean="0"/>
              <a:t>, </a:t>
            </a:r>
            <a:r>
              <a:rPr lang="en-US" sz="3200" b="1" u="sng" dirty="0" smtClean="0"/>
              <a:t>125 </a:t>
            </a:r>
            <a:endParaRPr lang="en-US" sz="3200" b="1" u="sng" dirty="0"/>
          </a:p>
        </p:txBody>
      </p:sp>
      <p:sp>
        <p:nvSpPr>
          <p:cNvPr id="6" name="Content Placeholder 5"/>
          <p:cNvSpPr>
            <a:spLocks noGrp="1"/>
          </p:cNvSpPr>
          <p:nvPr>
            <p:ph idx="1"/>
          </p:nvPr>
        </p:nvSpPr>
        <p:spPr>
          <a:xfrm>
            <a:off x="350321" y="1600200"/>
            <a:ext cx="8489743" cy="4525963"/>
          </a:xfrm>
        </p:spPr>
        <p:txBody>
          <a:bodyPr>
            <a:noAutofit/>
          </a:bodyPr>
          <a:lstStyle/>
          <a:p>
            <a:pPr marL="0" indent="0" algn="ctr">
              <a:buNone/>
            </a:pPr>
            <a:r>
              <a:rPr lang="en-US" sz="2200" b="1" i="1" dirty="0" smtClean="0"/>
              <a:t>“In the days of Jeremiah, the nation had turned away from God and had turned to the idols (Jer. 2:13, 20, 26-28; 5:7; 32:21-24). The curses of the broken covenant were descending upon them. Jeremiah continues to preach to them in order to warn the wicked and encourage the faithful remnant to remain true to the Lord (19:10-13; 31:7-9). It was not an easy task (12:5; 16:1-2; 20:7-10). However, the fire of God’s word was in his heart and he could not turn back from his task of preaching the word of God. When the word ‘came to Jeremiah from the Lord,’ he did not delay but went to the people with the unpopular messages. Although they did not appreciate it at the time, they would eventually come to know, one way or the other, that a ‘prophet has been among them’ (cf. Ezek. 33:33). ”</a:t>
            </a:r>
            <a:endParaRPr lang="en-US" sz="2200" b="1" i="1" dirty="0"/>
          </a:p>
        </p:txBody>
      </p:sp>
    </p:spTree>
    <p:extLst>
      <p:ext uri="{BB962C8B-B14F-4D97-AF65-F5344CB8AC3E}">
        <p14:creationId xmlns:p14="http://schemas.microsoft.com/office/powerpoint/2010/main" val="315491962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057" y="0"/>
            <a:ext cx="8758097" cy="1600200"/>
          </a:xfrm>
        </p:spPr>
        <p:txBody>
          <a:bodyPr anchor="ctr"/>
          <a:lstStyle/>
          <a:p>
            <a:pPr>
              <a:lnSpc>
                <a:spcPct val="100000"/>
              </a:lnSpc>
            </a:pPr>
            <a:r>
              <a:rPr lang="en-US" sz="4000" b="1" u="sng" dirty="0" smtClean="0"/>
              <a:t>Chapter </a:t>
            </a:r>
            <a:r>
              <a:rPr lang="en-US" sz="4000" b="1" u="sng" dirty="0" smtClean="0"/>
              <a:t>11: </a:t>
            </a:r>
            <a:r>
              <a:rPr lang="en-US" sz="4000" b="1" u="sng" dirty="0" smtClean="0"/>
              <a:t>“I Earnestly Protested”</a:t>
            </a:r>
            <a:endParaRPr lang="en-US" sz="4000" b="1" u="sng" dirty="0"/>
          </a:p>
        </p:txBody>
      </p:sp>
      <p:sp>
        <p:nvSpPr>
          <p:cNvPr id="3" name="Content Placeholder 2"/>
          <p:cNvSpPr>
            <a:spLocks noGrp="1"/>
          </p:cNvSpPr>
          <p:nvPr>
            <p:ph idx="1"/>
          </p:nvPr>
        </p:nvSpPr>
        <p:spPr>
          <a:xfrm>
            <a:off x="810124" y="1425057"/>
            <a:ext cx="7553858" cy="3566560"/>
          </a:xfrm>
        </p:spPr>
        <p:txBody>
          <a:bodyPr>
            <a:normAutofit/>
          </a:bodyPr>
          <a:lstStyle/>
          <a:p>
            <a:pPr marL="0" indent="0" algn="ctr">
              <a:spcBef>
                <a:spcPts val="1800"/>
              </a:spcBef>
              <a:buNone/>
            </a:pPr>
            <a:r>
              <a:rPr lang="en-US" sz="2800" b="1" dirty="0" smtClean="0"/>
              <a:t>Violation of the Covenant (11:1-8) </a:t>
            </a:r>
            <a:endParaRPr lang="en-US" sz="2800" b="1" dirty="0" smtClean="0"/>
          </a:p>
          <a:p>
            <a:pPr marL="0" indent="0" algn="ctr">
              <a:spcBef>
                <a:spcPts val="1800"/>
              </a:spcBef>
              <a:buNone/>
            </a:pPr>
            <a:r>
              <a:rPr lang="en-US" sz="2800" b="1" dirty="0" smtClean="0"/>
              <a:t>Like </a:t>
            </a:r>
            <a:r>
              <a:rPr lang="en-US" sz="2800" b="1" dirty="0" smtClean="0"/>
              <a:t>Father, Like Son: </a:t>
            </a:r>
            <a:r>
              <a:rPr lang="en-US" sz="2800" b="1" dirty="0" smtClean="0"/>
              <a:t>The Inadequacy of Empty Ritual (11:9-17) </a:t>
            </a:r>
            <a:endParaRPr lang="en-US" sz="2800" b="1" dirty="0" smtClean="0"/>
          </a:p>
          <a:p>
            <a:pPr marL="0" indent="0" algn="ctr">
              <a:spcBef>
                <a:spcPts val="1800"/>
              </a:spcBef>
              <a:buNone/>
            </a:pPr>
            <a:r>
              <a:rPr lang="en-US" sz="2800" b="1" dirty="0" smtClean="0"/>
              <a:t>Threats On Jeremiah’s Life (11:18-23) </a:t>
            </a:r>
            <a:endParaRPr lang="en-US" sz="2800" b="1" dirty="0" smtClean="0"/>
          </a:p>
        </p:txBody>
      </p:sp>
      <p:pic>
        <p:nvPicPr>
          <p:cNvPr id="5" name="Picture 4" descr="What-is-the-Old-Covenant_825_460_80_c1.jpg"/>
          <p:cNvPicPr>
            <a:picLocks noChangeAspect="1"/>
          </p:cNvPicPr>
          <p:nvPr/>
        </p:nvPicPr>
        <p:blipFill rotWithShape="1">
          <a:blip r:embed="rId2">
            <a:extLst>
              <a:ext uri="{28A0092B-C50C-407E-A947-70E740481C1C}">
                <a14:useLocalDpi xmlns:a14="http://schemas.microsoft.com/office/drawing/2010/main" val="0"/>
              </a:ext>
            </a:extLst>
          </a:blip>
          <a:srcRect t="8859" b="19860"/>
          <a:stretch/>
        </p:blipFill>
        <p:spPr>
          <a:xfrm>
            <a:off x="0" y="3962643"/>
            <a:ext cx="9144000" cy="2911776"/>
          </a:xfrm>
          <a:prstGeom prst="rect">
            <a:avLst/>
          </a:prstGeom>
        </p:spPr>
      </p:pic>
    </p:spTree>
    <p:extLst>
      <p:ext uri="{BB962C8B-B14F-4D97-AF65-F5344CB8AC3E}">
        <p14:creationId xmlns:p14="http://schemas.microsoft.com/office/powerpoint/2010/main" val="30660798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057" y="-109465"/>
            <a:ext cx="8758097" cy="1600200"/>
          </a:xfrm>
        </p:spPr>
        <p:txBody>
          <a:bodyPr anchor="ctr"/>
          <a:lstStyle/>
          <a:p>
            <a:r>
              <a:rPr lang="en-US" sz="4400" b="1" u="sng" dirty="0" smtClean="0"/>
              <a:t>Chapter </a:t>
            </a:r>
            <a:r>
              <a:rPr lang="en-US" sz="4400" b="1" u="sng" dirty="0" smtClean="0"/>
              <a:t>11: </a:t>
            </a:r>
            <a:r>
              <a:rPr lang="en-US" sz="4400" b="1" u="sng" dirty="0" smtClean="0"/>
              <a:t>Thought Questions</a:t>
            </a:r>
            <a:endParaRPr lang="en-US" sz="4400" b="1" u="sng" dirty="0"/>
          </a:p>
        </p:txBody>
      </p:sp>
      <p:sp>
        <p:nvSpPr>
          <p:cNvPr id="3" name="Content Placeholder 2"/>
          <p:cNvSpPr>
            <a:spLocks noGrp="1"/>
          </p:cNvSpPr>
          <p:nvPr>
            <p:ph idx="1"/>
          </p:nvPr>
        </p:nvSpPr>
        <p:spPr>
          <a:xfrm>
            <a:off x="197057" y="1249913"/>
            <a:ext cx="8758097" cy="2055940"/>
          </a:xfrm>
        </p:spPr>
        <p:txBody>
          <a:bodyPr>
            <a:noAutofit/>
          </a:bodyPr>
          <a:lstStyle/>
          <a:p>
            <a:r>
              <a:rPr lang="en-US" b="1" dirty="0"/>
              <a:t>What result did the persistent warnings </a:t>
            </a:r>
            <a:r>
              <a:rPr lang="en-US" b="1" dirty="0" smtClean="0"/>
              <a:t>of </a:t>
            </a:r>
            <a:r>
              <a:rPr lang="en-US" b="1" dirty="0"/>
              <a:t>God accomplish? (11:7) How does </a:t>
            </a:r>
            <a:r>
              <a:rPr lang="en-US" b="1" dirty="0" smtClean="0"/>
              <a:t>God </a:t>
            </a:r>
            <a:r>
              <a:rPr lang="en-US" b="1" dirty="0"/>
              <a:t>persistently warn us today? Elaborate.</a:t>
            </a:r>
          </a:p>
          <a:p>
            <a:r>
              <a:rPr lang="en-US" b="1" dirty="0" smtClean="0"/>
              <a:t>What </a:t>
            </a:r>
            <a:r>
              <a:rPr lang="en-US" b="1" dirty="0"/>
              <a:t>other passages in Jeremiah, and outside, command God’s people to not pray </a:t>
            </a:r>
            <a:r>
              <a:rPr lang="en-US" b="1" dirty="0" smtClean="0"/>
              <a:t>for </a:t>
            </a:r>
            <a:r>
              <a:rPr lang="en-US" b="1" dirty="0"/>
              <a:t>others? (11:</a:t>
            </a:r>
            <a:r>
              <a:rPr lang="en-US" b="1" dirty="0" smtClean="0"/>
              <a:t>14)</a:t>
            </a:r>
            <a:endParaRPr lang="en-US" b="1" dirty="0"/>
          </a:p>
          <a:p>
            <a:r>
              <a:rPr lang="en-US" b="1" dirty="0" smtClean="0"/>
              <a:t>Where </a:t>
            </a:r>
            <a:r>
              <a:rPr lang="en-US" b="1" dirty="0"/>
              <a:t>else do we see God’s people likened unto an olive tree? (11:16) What is </a:t>
            </a:r>
            <a:r>
              <a:rPr lang="en-US" b="1" dirty="0" smtClean="0"/>
              <a:t>the point </a:t>
            </a:r>
            <a:r>
              <a:rPr lang="en-US" b="1" dirty="0"/>
              <a:t>of this comparison in each context?</a:t>
            </a:r>
          </a:p>
          <a:p>
            <a:r>
              <a:rPr lang="en-US" b="1" dirty="0" smtClean="0"/>
              <a:t>Why </a:t>
            </a:r>
            <a:r>
              <a:rPr lang="en-US" b="1" dirty="0"/>
              <a:t>did the people of </a:t>
            </a:r>
            <a:r>
              <a:rPr lang="en-US" b="1" dirty="0" err="1"/>
              <a:t>Anathoth</a:t>
            </a:r>
            <a:r>
              <a:rPr lang="en-US" b="1" dirty="0"/>
              <a:t> seek Jeremiah’s life? (11:18-23) How does this </a:t>
            </a:r>
            <a:r>
              <a:rPr lang="en-US" b="1" dirty="0" smtClean="0"/>
              <a:t>relate </a:t>
            </a:r>
            <a:r>
              <a:rPr lang="en-US" b="1" dirty="0"/>
              <a:t>to Jesus and other figures that are unwelcomed in their hometowns? 	</a:t>
            </a:r>
          </a:p>
          <a:p>
            <a:r>
              <a:rPr lang="en-US" b="1" dirty="0" smtClean="0"/>
              <a:t>What </a:t>
            </a:r>
            <a:r>
              <a:rPr lang="en-US" b="1" dirty="0"/>
              <a:t>Messianic significance does the section detailing threats on Jeremiah’s life </a:t>
            </a:r>
            <a:r>
              <a:rPr lang="en-US" b="1" dirty="0" smtClean="0"/>
              <a:t>hold</a:t>
            </a:r>
            <a:r>
              <a:rPr lang="en-US" b="1" dirty="0"/>
              <a:t>? (11:18-23)</a:t>
            </a:r>
          </a:p>
          <a:p>
            <a:endParaRPr lang="en-US" b="1" dirty="0"/>
          </a:p>
        </p:txBody>
      </p:sp>
    </p:spTree>
    <p:extLst>
      <p:ext uri="{BB962C8B-B14F-4D97-AF65-F5344CB8AC3E}">
        <p14:creationId xmlns:p14="http://schemas.microsoft.com/office/powerpoint/2010/main" val="19994594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057" y="-65679"/>
            <a:ext cx="8758097" cy="1600200"/>
          </a:xfrm>
        </p:spPr>
        <p:txBody>
          <a:bodyPr anchor="ctr"/>
          <a:lstStyle/>
          <a:p>
            <a:r>
              <a:rPr lang="en-US" sz="4800" b="1" u="sng" dirty="0" smtClean="0"/>
              <a:t>Chapter </a:t>
            </a:r>
            <a:r>
              <a:rPr lang="en-US" sz="4800" b="1" u="sng" dirty="0" smtClean="0"/>
              <a:t>11: </a:t>
            </a:r>
            <a:r>
              <a:rPr lang="en-US" sz="4800" b="1" u="sng" dirty="0" smtClean="0"/>
              <a:t>Applications</a:t>
            </a:r>
            <a:endParaRPr lang="en-US" sz="4800" b="1" u="sng" dirty="0"/>
          </a:p>
        </p:txBody>
      </p:sp>
      <p:sp>
        <p:nvSpPr>
          <p:cNvPr id="3" name="Content Placeholder 2"/>
          <p:cNvSpPr>
            <a:spLocks noGrp="1"/>
          </p:cNvSpPr>
          <p:nvPr>
            <p:ph idx="1"/>
          </p:nvPr>
        </p:nvSpPr>
        <p:spPr>
          <a:xfrm>
            <a:off x="197057" y="1381271"/>
            <a:ext cx="8758097" cy="5033394"/>
          </a:xfrm>
        </p:spPr>
        <p:txBody>
          <a:bodyPr>
            <a:noAutofit/>
          </a:bodyPr>
          <a:lstStyle/>
          <a:p>
            <a:pPr>
              <a:spcBef>
                <a:spcPts val="1200"/>
              </a:spcBef>
            </a:pPr>
            <a:r>
              <a:rPr lang="en-US" b="1" dirty="0"/>
              <a:t>God has taken us out of the iron furnace. That extraction bears responsibilities.</a:t>
            </a:r>
          </a:p>
          <a:p>
            <a:pPr>
              <a:spcBef>
                <a:spcPts val="1200"/>
              </a:spcBef>
            </a:pPr>
            <a:r>
              <a:rPr lang="en-US" b="1" dirty="0" smtClean="0"/>
              <a:t>We </a:t>
            </a:r>
            <a:r>
              <a:rPr lang="en-US" b="1" dirty="0"/>
              <a:t>should be incredibly grateful that God has grafted us Gentiles into the olive </a:t>
            </a:r>
            <a:r>
              <a:rPr lang="en-US" b="1" dirty="0" smtClean="0"/>
              <a:t>tree </a:t>
            </a:r>
            <a:r>
              <a:rPr lang="en-US" b="1" dirty="0"/>
              <a:t>of His people. But we should never become arrogant to think that we </a:t>
            </a:r>
            <a:r>
              <a:rPr lang="en-US" b="1" dirty="0" smtClean="0"/>
              <a:t>cannot </a:t>
            </a:r>
            <a:r>
              <a:rPr lang="en-US" b="1" dirty="0"/>
              <a:t>be taken back out and burned in the fire.</a:t>
            </a:r>
          </a:p>
          <a:p>
            <a:pPr>
              <a:spcBef>
                <a:spcPts val="1200"/>
              </a:spcBef>
            </a:pPr>
            <a:r>
              <a:rPr lang="en-US" b="1" dirty="0" smtClean="0"/>
              <a:t>God </a:t>
            </a:r>
            <a:r>
              <a:rPr lang="en-US" b="1" dirty="0"/>
              <a:t>despises rote worship. We need vigilance in our lives to ensure rote worship </a:t>
            </a:r>
            <a:r>
              <a:rPr lang="en-US" b="1" dirty="0" smtClean="0"/>
              <a:t>does </a:t>
            </a:r>
            <a:r>
              <a:rPr lang="en-US" b="1" dirty="0"/>
              <a:t>not become our standard operating procedure.</a:t>
            </a:r>
          </a:p>
          <a:p>
            <a:pPr>
              <a:spcBef>
                <a:spcPts val="1200"/>
              </a:spcBef>
            </a:pPr>
            <a:r>
              <a:rPr lang="en-US" b="1" dirty="0" smtClean="0"/>
              <a:t>Isolation</a:t>
            </a:r>
            <a:r>
              <a:rPr lang="en-US" b="1" dirty="0"/>
              <a:t>, or even downright hostility, may occur from family and friends once </a:t>
            </a:r>
            <a:r>
              <a:rPr lang="en-US" b="1" dirty="0" smtClean="0"/>
              <a:t>conversion </a:t>
            </a:r>
            <a:r>
              <a:rPr lang="en-US" b="1" dirty="0"/>
              <a:t>results (cf. 12:6).</a:t>
            </a:r>
            <a:r>
              <a:rPr lang="en-US" b="1" dirty="0"/>
              <a:t> </a:t>
            </a:r>
            <a:endParaRPr lang="en-US" b="1" dirty="0">
              <a:solidFill>
                <a:schemeClr val="tx2"/>
              </a:solidFill>
            </a:endParaRPr>
          </a:p>
        </p:txBody>
      </p:sp>
    </p:spTree>
    <p:extLst>
      <p:ext uri="{BB962C8B-B14F-4D97-AF65-F5344CB8AC3E}">
        <p14:creationId xmlns:p14="http://schemas.microsoft.com/office/powerpoint/2010/main" val="29297866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66496" y="-153251"/>
            <a:ext cx="8477048" cy="1600200"/>
          </a:xfrm>
        </p:spPr>
        <p:txBody>
          <a:bodyPr/>
          <a:lstStyle/>
          <a:p>
            <a:pPr>
              <a:lnSpc>
                <a:spcPct val="100000"/>
              </a:lnSpc>
            </a:pPr>
            <a:r>
              <a:rPr lang="en-US" sz="3200" b="1" u="sng" dirty="0" smtClean="0"/>
              <a:t>John Humphries, “The Books of Jeremiah and Lamentations,” </a:t>
            </a:r>
            <a:r>
              <a:rPr lang="en-US" sz="3200" b="1" i="1" u="sng" dirty="0" smtClean="0"/>
              <a:t>Truth Commentaries</a:t>
            </a:r>
            <a:r>
              <a:rPr lang="en-US" sz="3200" b="1" u="sng" dirty="0" smtClean="0"/>
              <a:t>, </a:t>
            </a:r>
            <a:r>
              <a:rPr lang="en-US" sz="3200" b="1" u="sng" dirty="0" smtClean="0"/>
              <a:t>134 </a:t>
            </a:r>
            <a:endParaRPr lang="en-US" sz="3200" b="1" u="sng" dirty="0"/>
          </a:p>
        </p:txBody>
      </p:sp>
      <p:sp>
        <p:nvSpPr>
          <p:cNvPr id="6" name="Content Placeholder 5"/>
          <p:cNvSpPr>
            <a:spLocks noGrp="1"/>
          </p:cNvSpPr>
          <p:nvPr>
            <p:ph idx="1"/>
          </p:nvPr>
        </p:nvSpPr>
        <p:spPr>
          <a:xfrm>
            <a:off x="366496" y="1650282"/>
            <a:ext cx="8477047" cy="4525963"/>
          </a:xfrm>
        </p:spPr>
        <p:txBody>
          <a:bodyPr>
            <a:noAutofit/>
          </a:bodyPr>
          <a:lstStyle/>
          <a:p>
            <a:pPr marL="0" indent="0" algn="ctr">
              <a:buNone/>
            </a:pPr>
            <a:r>
              <a:rPr lang="en-US" sz="2200" b="1" i="1" dirty="0" smtClean="0"/>
              <a:t>“The perplexing, age-old question concerning the prosperity of the wicked is raised. In response, God upholds the fact that he is just and will, therefore, deal with sinful conduct in his own time and in his own way, a lesson that all must learn and keep in mind (Hab. 2:2-4). Jeremiah is warned that he must not allow himself to become weary in his efforts to preach to a rebellious people, even though they threaten him and ‘surround’ him with violence (Hab. 1:4). God is not only just in his punishment of wickedness; he is also merciful and will bless the penitent souls who will turn to him. At the end of the chapter is a messianic message that promises God’s compassion for the converted among the nations, as well as for those in Israel who return to the Lord.</a:t>
            </a:r>
            <a:r>
              <a:rPr lang="en-US" sz="2200" b="1" i="1" dirty="0" smtClean="0"/>
              <a:t>”</a:t>
            </a:r>
            <a:endParaRPr lang="en-US" sz="2200" b="1" i="1" dirty="0"/>
          </a:p>
        </p:txBody>
      </p:sp>
    </p:spTree>
    <p:extLst>
      <p:ext uri="{BB962C8B-B14F-4D97-AF65-F5344CB8AC3E}">
        <p14:creationId xmlns:p14="http://schemas.microsoft.com/office/powerpoint/2010/main" val="374767898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372" y="-159547"/>
            <a:ext cx="8946943" cy="1600200"/>
          </a:xfrm>
        </p:spPr>
        <p:txBody>
          <a:bodyPr anchor="ctr"/>
          <a:lstStyle/>
          <a:p>
            <a:r>
              <a:rPr lang="en-US" sz="3200" b="1" u="sng" dirty="0" smtClean="0"/>
              <a:t>Chapter </a:t>
            </a:r>
            <a:r>
              <a:rPr lang="en-US" sz="3200" b="1" u="sng" dirty="0" smtClean="0"/>
              <a:t>12: “How Will You Run With Horses?”</a:t>
            </a:r>
            <a:endParaRPr lang="en-US" sz="3200" b="1" u="sng" dirty="0"/>
          </a:p>
        </p:txBody>
      </p:sp>
      <p:sp>
        <p:nvSpPr>
          <p:cNvPr id="3" name="Content Placeholder 2"/>
          <p:cNvSpPr>
            <a:spLocks noGrp="1"/>
          </p:cNvSpPr>
          <p:nvPr>
            <p:ph idx="1"/>
          </p:nvPr>
        </p:nvSpPr>
        <p:spPr>
          <a:xfrm>
            <a:off x="457200" y="1243618"/>
            <a:ext cx="8229600" cy="3748000"/>
          </a:xfrm>
        </p:spPr>
        <p:txBody>
          <a:bodyPr>
            <a:normAutofit/>
          </a:bodyPr>
          <a:lstStyle/>
          <a:p>
            <a:pPr marL="0" indent="0" algn="ctr">
              <a:spcBef>
                <a:spcPts val="1800"/>
              </a:spcBef>
              <a:buNone/>
            </a:pPr>
            <a:r>
              <a:rPr lang="en-US" sz="2600" b="1" dirty="0" smtClean="0"/>
              <a:t>“Why Do The Wicked Prosper?” </a:t>
            </a:r>
            <a:r>
              <a:rPr lang="en-US" sz="2600" b="1" dirty="0" smtClean="0"/>
              <a:t>(12:1-6)</a:t>
            </a:r>
            <a:endParaRPr lang="en-US" sz="2600" b="1" dirty="0" smtClean="0"/>
          </a:p>
          <a:p>
            <a:pPr marL="0" indent="0" algn="ctr">
              <a:spcBef>
                <a:spcPts val="1800"/>
              </a:spcBef>
              <a:buNone/>
            </a:pPr>
            <a:r>
              <a:rPr lang="en-US" sz="2600" b="1" dirty="0" smtClean="0"/>
              <a:t>Punishment for Covenant Violations (12:7-13)</a:t>
            </a:r>
            <a:endParaRPr lang="en-US" sz="2600" b="1" dirty="0" smtClean="0"/>
          </a:p>
          <a:p>
            <a:pPr marL="0" indent="0" algn="ctr">
              <a:spcBef>
                <a:spcPts val="1800"/>
              </a:spcBef>
              <a:buNone/>
            </a:pPr>
            <a:r>
              <a:rPr lang="en-US" sz="2600" b="1" dirty="0" smtClean="0"/>
              <a:t>Hope To Come In The Messiah (12:14-17)</a:t>
            </a:r>
            <a:endParaRPr lang="en-US" sz="2600" b="1" dirty="0" smtClean="0"/>
          </a:p>
        </p:txBody>
      </p:sp>
      <p:pic>
        <p:nvPicPr>
          <p:cNvPr id="6" name="Picture 5" descr="Animals_Horses_Horses_running_014323_.jpg"/>
          <p:cNvPicPr>
            <a:picLocks noChangeAspect="1"/>
          </p:cNvPicPr>
          <p:nvPr/>
        </p:nvPicPr>
        <p:blipFill rotWithShape="1">
          <a:blip r:embed="rId2">
            <a:extLst>
              <a:ext uri="{28A0092B-C50C-407E-A947-70E740481C1C}">
                <a14:useLocalDpi xmlns:a14="http://schemas.microsoft.com/office/drawing/2010/main" val="0"/>
              </a:ext>
            </a:extLst>
          </a:blip>
          <a:srcRect t="27454" b="22107"/>
          <a:stretch/>
        </p:blipFill>
        <p:spPr>
          <a:xfrm>
            <a:off x="0" y="3398896"/>
            <a:ext cx="9187790" cy="3459104"/>
          </a:xfrm>
          <a:prstGeom prst="rect">
            <a:avLst/>
          </a:prstGeom>
        </p:spPr>
      </p:pic>
    </p:spTree>
    <p:extLst>
      <p:ext uri="{BB962C8B-B14F-4D97-AF65-F5344CB8AC3E}">
        <p14:creationId xmlns:p14="http://schemas.microsoft.com/office/powerpoint/2010/main" val="14063503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477" y="0"/>
            <a:ext cx="8968838" cy="1600200"/>
          </a:xfrm>
        </p:spPr>
        <p:txBody>
          <a:bodyPr anchor="ctr"/>
          <a:lstStyle/>
          <a:p>
            <a:r>
              <a:rPr lang="en-US" sz="4400" b="1" u="sng" dirty="0" smtClean="0"/>
              <a:t>Chapter </a:t>
            </a:r>
            <a:r>
              <a:rPr lang="en-US" sz="4400" b="1" u="sng" dirty="0" smtClean="0"/>
              <a:t>12: </a:t>
            </a:r>
            <a:r>
              <a:rPr lang="en-US" sz="4400" b="1" u="sng" dirty="0" smtClean="0"/>
              <a:t>Thought Questions</a:t>
            </a:r>
            <a:endParaRPr lang="en-US" sz="4400" b="1" u="sng" dirty="0"/>
          </a:p>
        </p:txBody>
      </p:sp>
      <p:sp>
        <p:nvSpPr>
          <p:cNvPr id="3" name="Content Placeholder 2"/>
          <p:cNvSpPr>
            <a:spLocks noGrp="1"/>
          </p:cNvSpPr>
          <p:nvPr>
            <p:ph idx="1"/>
          </p:nvPr>
        </p:nvSpPr>
        <p:spPr>
          <a:xfrm>
            <a:off x="284639" y="1425056"/>
            <a:ext cx="8561038" cy="4525963"/>
          </a:xfrm>
        </p:spPr>
        <p:txBody>
          <a:bodyPr>
            <a:noAutofit/>
          </a:bodyPr>
          <a:lstStyle/>
          <a:p>
            <a:pPr>
              <a:spcBef>
                <a:spcPts val="1800"/>
              </a:spcBef>
            </a:pPr>
            <a:r>
              <a:rPr lang="en-US" b="1" dirty="0"/>
              <a:t>What other passages convey a struggle in understanding the prosperity of the </a:t>
            </a:r>
            <a:r>
              <a:rPr lang="en-US" b="1" dirty="0" smtClean="0"/>
              <a:t>wicked</a:t>
            </a:r>
            <a:r>
              <a:rPr lang="en-US" b="1" dirty="0"/>
              <a:t>? How does God answer each? </a:t>
            </a:r>
          </a:p>
          <a:p>
            <a:pPr>
              <a:spcBef>
                <a:spcPts val="1800"/>
              </a:spcBef>
            </a:pPr>
            <a:r>
              <a:rPr lang="en-US" b="1" dirty="0" smtClean="0"/>
              <a:t>Given </a:t>
            </a:r>
            <a:r>
              <a:rPr lang="en-US" b="1" dirty="0"/>
              <a:t>the ensuing judgment upon Judah and Jerusalem, what irony does </a:t>
            </a:r>
            <a:r>
              <a:rPr lang="en-US" b="1" dirty="0" smtClean="0"/>
              <a:t>Jeremiah’s </a:t>
            </a:r>
            <a:r>
              <a:rPr lang="en-US" b="1" dirty="0"/>
              <a:t>question hold?</a:t>
            </a:r>
          </a:p>
          <a:p>
            <a:pPr>
              <a:spcBef>
                <a:spcPts val="1800"/>
              </a:spcBef>
            </a:pPr>
            <a:r>
              <a:rPr lang="en-US" b="1" dirty="0" smtClean="0"/>
              <a:t>Does </a:t>
            </a:r>
            <a:r>
              <a:rPr lang="en-US" b="1" dirty="0"/>
              <a:t>God ever forsake His people? (12:7) What other passages relate to </a:t>
            </a:r>
            <a:r>
              <a:rPr lang="en-US" b="1" dirty="0" smtClean="0"/>
              <a:t>this discussion</a:t>
            </a:r>
            <a:r>
              <a:rPr lang="en-US" b="1" dirty="0"/>
              <a:t>?</a:t>
            </a:r>
          </a:p>
          <a:p>
            <a:pPr>
              <a:spcBef>
                <a:spcPts val="1800"/>
              </a:spcBef>
            </a:pPr>
            <a:r>
              <a:rPr lang="en-US" b="1" dirty="0" smtClean="0"/>
              <a:t>Does </a:t>
            </a:r>
            <a:r>
              <a:rPr lang="en-US" b="1" dirty="0"/>
              <a:t>12:16 suggest that Gentile inclusion into the gospel call requires </a:t>
            </a:r>
            <a:r>
              <a:rPr lang="en-US" b="1" dirty="0" smtClean="0"/>
              <a:t>proselytizing </a:t>
            </a:r>
            <a:r>
              <a:rPr lang="en-US" b="1" dirty="0"/>
              <a:t>to Judaism first? Why or why not? Support your answer</a:t>
            </a:r>
            <a:r>
              <a:rPr lang="en-US" b="1" dirty="0" smtClean="0"/>
              <a:t>.</a:t>
            </a:r>
            <a:endParaRPr lang="en-US" b="1" dirty="0"/>
          </a:p>
        </p:txBody>
      </p:sp>
    </p:spTree>
    <p:extLst>
      <p:ext uri="{BB962C8B-B14F-4D97-AF65-F5344CB8AC3E}">
        <p14:creationId xmlns:p14="http://schemas.microsoft.com/office/powerpoint/2010/main" val="39007168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057" y="21893"/>
            <a:ext cx="8758097" cy="1600200"/>
          </a:xfrm>
        </p:spPr>
        <p:txBody>
          <a:bodyPr anchor="ctr"/>
          <a:lstStyle/>
          <a:p>
            <a:r>
              <a:rPr lang="en-US" sz="4800" b="1" u="sng" dirty="0" smtClean="0"/>
              <a:t>Chapter </a:t>
            </a:r>
            <a:r>
              <a:rPr lang="en-US" sz="4800" b="1" u="sng" dirty="0" smtClean="0"/>
              <a:t>12: </a:t>
            </a:r>
            <a:r>
              <a:rPr lang="en-US" sz="4800" b="1" u="sng" dirty="0" smtClean="0"/>
              <a:t>Applications</a:t>
            </a:r>
            <a:endParaRPr lang="en-US" sz="4800" b="1" u="sng" dirty="0"/>
          </a:p>
        </p:txBody>
      </p:sp>
      <p:sp>
        <p:nvSpPr>
          <p:cNvPr id="3" name="Content Placeholder 2"/>
          <p:cNvSpPr>
            <a:spLocks noGrp="1"/>
          </p:cNvSpPr>
          <p:nvPr>
            <p:ph idx="1"/>
          </p:nvPr>
        </p:nvSpPr>
        <p:spPr>
          <a:xfrm>
            <a:off x="372220" y="1381270"/>
            <a:ext cx="8407772" cy="4639319"/>
          </a:xfrm>
        </p:spPr>
        <p:txBody>
          <a:bodyPr>
            <a:noAutofit/>
          </a:bodyPr>
          <a:lstStyle/>
          <a:p>
            <a:pPr>
              <a:spcBef>
                <a:spcPts val="1200"/>
              </a:spcBef>
            </a:pPr>
            <a:r>
              <a:rPr lang="en-US" b="1" dirty="0"/>
              <a:t>Our struggle to comprehend the seeming success of the wicked needs to be </a:t>
            </a:r>
            <a:r>
              <a:rPr lang="en-US" b="1" dirty="0" smtClean="0"/>
              <a:t>measured </a:t>
            </a:r>
            <a:r>
              <a:rPr lang="en-US" b="1" dirty="0"/>
              <a:t>against the backdrop of the proven history of God’s faithfulness.</a:t>
            </a:r>
          </a:p>
          <a:p>
            <a:pPr>
              <a:spcBef>
                <a:spcPts val="1200"/>
              </a:spcBef>
            </a:pPr>
            <a:r>
              <a:rPr lang="en-US" b="1" dirty="0" smtClean="0"/>
              <a:t>Just </a:t>
            </a:r>
            <a:r>
              <a:rPr lang="en-US" b="1" dirty="0"/>
              <a:t>because we have run with footmen that does not mean that we are ready to </a:t>
            </a:r>
            <a:r>
              <a:rPr lang="en-US" b="1" dirty="0" smtClean="0"/>
              <a:t>run </a:t>
            </a:r>
            <a:r>
              <a:rPr lang="en-US" b="1" dirty="0"/>
              <a:t>with the horses! Our arrogance can cloud our </a:t>
            </a:r>
            <a:r>
              <a:rPr lang="en-US" b="1" dirty="0" smtClean="0"/>
              <a:t>perception!</a:t>
            </a:r>
          </a:p>
          <a:p>
            <a:pPr>
              <a:spcBef>
                <a:spcPts val="1200"/>
              </a:spcBef>
            </a:pPr>
            <a:r>
              <a:rPr lang="en-US" b="1" dirty="0" smtClean="0"/>
              <a:t>Just </a:t>
            </a:r>
            <a:r>
              <a:rPr lang="en-US" b="1" dirty="0"/>
              <a:t>because someone says nice things to us, does not mean there is a truly strong </a:t>
            </a:r>
            <a:r>
              <a:rPr lang="en-US" b="1" dirty="0" smtClean="0"/>
              <a:t>relationship </a:t>
            </a:r>
            <a:r>
              <a:rPr lang="en-US" b="1" dirty="0"/>
              <a:t>there. Let us be as wise as serpents and as harmless as </a:t>
            </a:r>
            <a:r>
              <a:rPr lang="en-US" b="1" dirty="0" smtClean="0"/>
              <a:t>doves!</a:t>
            </a:r>
          </a:p>
          <a:p>
            <a:pPr>
              <a:spcBef>
                <a:spcPts val="1200"/>
              </a:spcBef>
            </a:pPr>
            <a:r>
              <a:rPr lang="en-US" b="1" dirty="0" smtClean="0"/>
              <a:t>God’s </a:t>
            </a:r>
            <a:r>
              <a:rPr lang="en-US" b="1" dirty="0"/>
              <a:t>compassion is something He exercises again and again (12:15). Let’s praise </a:t>
            </a:r>
            <a:r>
              <a:rPr lang="en-US" b="1" dirty="0" smtClean="0"/>
              <a:t>Him </a:t>
            </a:r>
            <a:r>
              <a:rPr lang="en-US" b="1" dirty="0"/>
              <a:t>always for this characteristic that we all benefit from daily</a:t>
            </a:r>
            <a:r>
              <a:rPr lang="en-US" b="1" dirty="0" smtClean="0"/>
              <a:t>!</a:t>
            </a:r>
            <a:endParaRPr lang="en-US" b="1" dirty="0"/>
          </a:p>
        </p:txBody>
      </p:sp>
    </p:spTree>
    <p:extLst>
      <p:ext uri="{BB962C8B-B14F-4D97-AF65-F5344CB8AC3E}">
        <p14:creationId xmlns:p14="http://schemas.microsoft.com/office/powerpoint/2010/main" val="14681544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194</TotalTime>
  <Words>948</Words>
  <Application>Microsoft Macintosh PowerPoint</Application>
  <PresentationFormat>On-screen Show (4:3)</PresentationFormat>
  <Paragraphs>34</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Executive</vt:lpstr>
      <vt:lpstr>Jeremiah: Chapters 11-12</vt:lpstr>
      <vt:lpstr>John Humphries, “The Books of Jeremiah and Lamentations,” Truth Commentaries, 125 </vt:lpstr>
      <vt:lpstr>Chapter 11: “I Earnestly Protested”</vt:lpstr>
      <vt:lpstr>Chapter 11: Thought Questions</vt:lpstr>
      <vt:lpstr>Chapter 11: Applications</vt:lpstr>
      <vt:lpstr>John Humphries, “The Books of Jeremiah and Lamentations,” Truth Commentaries, 134 </vt:lpstr>
      <vt:lpstr>Chapter 12: “How Will You Run With Horses?”</vt:lpstr>
      <vt:lpstr>Chapter 12: Thought Questions</vt:lpstr>
      <vt:lpstr>Chapter 12: Applications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Jeremiah: Chapters 9-10</dc:title>
  <dc:creator>Eric Parker</dc:creator>
  <cp:lastModifiedBy>Eric Parker</cp:lastModifiedBy>
  <cp:revision>9</cp:revision>
  <dcterms:created xsi:type="dcterms:W3CDTF">2019-05-21T16:55:48Z</dcterms:created>
  <dcterms:modified xsi:type="dcterms:W3CDTF">2019-05-21T20:10:36Z</dcterms:modified>
</cp:coreProperties>
</file>