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70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13330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7938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4086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3585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105398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952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170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8322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2786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0892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661576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5/28/19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3577258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a:t>
            </a:r>
            <a:r>
              <a:rPr lang="en-US" sz="5400" b="1" u="sng" dirty="0" smtClean="0"/>
              <a:t>13-14</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186566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21893"/>
            <a:ext cx="8758097" cy="1600200"/>
          </a:xfrm>
        </p:spPr>
        <p:txBody>
          <a:bodyPr anchor="ctr"/>
          <a:lstStyle/>
          <a:p>
            <a:r>
              <a:rPr lang="en-US" sz="4800" b="1" u="sng" dirty="0" smtClean="0"/>
              <a:t>Chapter </a:t>
            </a:r>
            <a:r>
              <a:rPr lang="en-US" sz="4800" b="1" u="sng" dirty="0" smtClean="0"/>
              <a:t>14: </a:t>
            </a:r>
            <a:r>
              <a:rPr lang="en-US" sz="4800" b="1" u="sng" dirty="0" smtClean="0"/>
              <a:t>Applications</a:t>
            </a:r>
            <a:endParaRPr lang="en-US" sz="4800" b="1" u="sng" dirty="0"/>
          </a:p>
        </p:txBody>
      </p:sp>
      <p:sp>
        <p:nvSpPr>
          <p:cNvPr id="3" name="Content Placeholder 2"/>
          <p:cNvSpPr>
            <a:spLocks noGrp="1"/>
          </p:cNvSpPr>
          <p:nvPr>
            <p:ph idx="1"/>
          </p:nvPr>
        </p:nvSpPr>
        <p:spPr>
          <a:xfrm>
            <a:off x="372220" y="1381270"/>
            <a:ext cx="8407772" cy="4639319"/>
          </a:xfrm>
        </p:spPr>
        <p:txBody>
          <a:bodyPr>
            <a:noAutofit/>
          </a:bodyPr>
          <a:lstStyle/>
          <a:p>
            <a:pPr>
              <a:spcBef>
                <a:spcPts val="1200"/>
              </a:spcBef>
            </a:pPr>
            <a:r>
              <a:rPr lang="en-US" b="1" dirty="0" smtClean="0"/>
              <a:t>Worldly </a:t>
            </a:r>
            <a:r>
              <a:rPr lang="en-US" b="1" dirty="0"/>
              <a:t>sorrow will not avail; godly sorrow will (14:1-6; cf. 2Cor. 7:10)</a:t>
            </a:r>
          </a:p>
          <a:p>
            <a:pPr>
              <a:spcBef>
                <a:spcPts val="1200"/>
              </a:spcBef>
            </a:pPr>
            <a:r>
              <a:rPr lang="en-US" b="1" dirty="0" smtClean="0"/>
              <a:t>Many </a:t>
            </a:r>
            <a:r>
              <a:rPr lang="en-US" b="1" dirty="0"/>
              <a:t>will persuade others that God will not judge (14:13-18; cf. 2Pet. 3). They </a:t>
            </a:r>
            <a:r>
              <a:rPr lang="en-US" b="1" dirty="0" smtClean="0"/>
              <a:t>may </a:t>
            </a:r>
            <a:r>
              <a:rPr lang="en-US" b="1" dirty="0"/>
              <a:t>appeal to God’s love and grace to try and justify this. Many deny the </a:t>
            </a:r>
            <a:r>
              <a:rPr lang="en-US" b="1" dirty="0" smtClean="0"/>
              <a:t>entire </a:t>
            </a:r>
            <a:r>
              <a:rPr lang="en-US" b="1" dirty="0"/>
              <a:t>doctrine of punishment in Hell and advocate for </a:t>
            </a:r>
            <a:r>
              <a:rPr lang="en-US" b="1" dirty="0" err="1"/>
              <a:t>annihilationism</a:t>
            </a:r>
            <a:r>
              <a:rPr lang="en-US" b="1" dirty="0"/>
              <a:t>. God </a:t>
            </a:r>
            <a:r>
              <a:rPr lang="en-US" b="1" dirty="0" smtClean="0"/>
              <a:t>has </a:t>
            </a:r>
            <a:r>
              <a:rPr lang="en-US" b="1" dirty="0"/>
              <a:t>repeatedly shown that His love is wholly compatible with His judgment. </a:t>
            </a:r>
            <a:endParaRPr lang="en-US" b="1" dirty="0" smtClean="0"/>
          </a:p>
          <a:p>
            <a:pPr>
              <a:spcBef>
                <a:spcPts val="1200"/>
              </a:spcBef>
            </a:pPr>
            <a:r>
              <a:rPr lang="en-US" b="1" dirty="0" smtClean="0"/>
              <a:t>If </a:t>
            </a:r>
            <a:r>
              <a:rPr lang="en-US" b="1" dirty="0"/>
              <a:t>the blind lead the blind, both will fall into the pit (Matt. 15:14).</a:t>
            </a:r>
          </a:p>
          <a:p>
            <a:pPr>
              <a:spcBef>
                <a:spcPts val="1200"/>
              </a:spcBef>
            </a:pPr>
            <a:endParaRPr lang="en-US" b="1" dirty="0"/>
          </a:p>
        </p:txBody>
      </p:sp>
      <p:pic>
        <p:nvPicPr>
          <p:cNvPr id="4" name="Picture 3" descr="earth-3355931__3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301"/>
            <a:ext cx="9144000" cy="1187699"/>
          </a:xfrm>
          <a:prstGeom prst="rect">
            <a:avLst/>
          </a:prstGeom>
        </p:spPr>
      </p:pic>
    </p:spTree>
    <p:extLst>
      <p:ext uri="{BB962C8B-B14F-4D97-AF65-F5344CB8AC3E}">
        <p14:creationId xmlns:p14="http://schemas.microsoft.com/office/powerpoint/2010/main" val="4119006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u="sng" dirty="0" smtClean="0"/>
              <a:t>Jeremiah Memory Jogger</a:t>
            </a:r>
            <a:endParaRPr lang="en-US" b="1" u="sng" dirty="0"/>
          </a:p>
        </p:txBody>
      </p:sp>
      <p:sp>
        <p:nvSpPr>
          <p:cNvPr id="4" name="Content Placeholder 3"/>
          <p:cNvSpPr>
            <a:spLocks noGrp="1"/>
          </p:cNvSpPr>
          <p:nvPr>
            <p:ph sz="half" idx="2"/>
          </p:nvPr>
        </p:nvSpPr>
        <p:spPr/>
        <p:txBody>
          <a:bodyPr/>
          <a:lstStyle/>
          <a:p>
            <a:pPr marL="457200" indent="-457200">
              <a:spcBef>
                <a:spcPts val="1800"/>
              </a:spcBef>
              <a:buFont typeface="+mj-lt"/>
              <a:buAutoNum type="arabicPeriod" startAt="9"/>
            </a:pPr>
            <a:r>
              <a:rPr lang="en-US" b="1" dirty="0" smtClean="0"/>
              <a:t>Mourning Women</a:t>
            </a:r>
          </a:p>
          <a:p>
            <a:pPr marL="457200" indent="-457200">
              <a:spcBef>
                <a:spcPts val="1800"/>
              </a:spcBef>
              <a:buFont typeface="+mj-lt"/>
              <a:buAutoNum type="arabicPeriod" startAt="9"/>
            </a:pPr>
            <a:r>
              <a:rPr lang="en-US" b="1" dirty="0" smtClean="0"/>
              <a:t> Scarecrow </a:t>
            </a:r>
            <a:r>
              <a:rPr lang="en-US" b="1" dirty="0"/>
              <a:t>I</a:t>
            </a:r>
            <a:r>
              <a:rPr lang="en-US" b="1" dirty="0" smtClean="0"/>
              <a:t>n A Cucumber Field</a:t>
            </a:r>
          </a:p>
          <a:p>
            <a:pPr marL="457200" indent="-457200">
              <a:spcBef>
                <a:spcPts val="1800"/>
              </a:spcBef>
              <a:buFont typeface="+mj-lt"/>
              <a:buAutoNum type="arabicPeriod" startAt="9"/>
            </a:pPr>
            <a:r>
              <a:rPr lang="en-US" b="1" dirty="0" smtClean="0"/>
              <a:t> Broken Covenant</a:t>
            </a:r>
          </a:p>
          <a:p>
            <a:pPr marL="457200" indent="-457200">
              <a:spcBef>
                <a:spcPts val="1800"/>
              </a:spcBef>
              <a:buFont typeface="+mj-lt"/>
              <a:buAutoNum type="arabicPeriod" startAt="9"/>
            </a:pPr>
            <a:r>
              <a:rPr lang="en-US" b="1" dirty="0" smtClean="0"/>
              <a:t> How Will You Run With Horses?</a:t>
            </a:r>
          </a:p>
          <a:p>
            <a:pPr marL="457200" indent="-457200">
              <a:spcBef>
                <a:spcPts val="1800"/>
              </a:spcBef>
              <a:buFont typeface="+mj-lt"/>
              <a:buAutoNum type="arabicPeriod" startAt="9"/>
            </a:pPr>
            <a:r>
              <a:rPr lang="en-US" b="1" dirty="0" smtClean="0"/>
              <a:t> Ruined Waistband</a:t>
            </a:r>
          </a:p>
          <a:p>
            <a:pPr marL="457200" indent="-457200">
              <a:spcBef>
                <a:spcPts val="1800"/>
              </a:spcBef>
              <a:buFont typeface="+mj-lt"/>
              <a:buAutoNum type="arabicPeriod" startAt="9"/>
            </a:pPr>
            <a:r>
              <a:rPr lang="en-US" b="1" dirty="0" smtClean="0"/>
              <a:t> Severe Drought </a:t>
            </a:r>
            <a:endParaRPr lang="en-US" b="1" dirty="0"/>
          </a:p>
        </p:txBody>
      </p:sp>
      <p:sp>
        <p:nvSpPr>
          <p:cNvPr id="5" name="Content Placeholder 4"/>
          <p:cNvSpPr>
            <a:spLocks noGrp="1"/>
          </p:cNvSpPr>
          <p:nvPr>
            <p:ph sz="quarter" idx="13"/>
          </p:nvPr>
        </p:nvSpPr>
        <p:spPr/>
        <p:txBody>
          <a:bodyPr/>
          <a:lstStyle/>
          <a:p>
            <a:pPr marL="457200" indent="-457200">
              <a:spcBef>
                <a:spcPts val="1800"/>
              </a:spcBef>
              <a:buFont typeface="+mj-lt"/>
              <a:buAutoNum type="arabicPeriod"/>
            </a:pPr>
            <a:r>
              <a:rPr lang="en-US" b="1" dirty="0" smtClean="0"/>
              <a:t>Calling Of Jeremiah</a:t>
            </a:r>
          </a:p>
          <a:p>
            <a:pPr marL="457200" indent="-457200">
              <a:spcBef>
                <a:spcPts val="1800"/>
              </a:spcBef>
              <a:buFont typeface="+mj-lt"/>
              <a:buAutoNum type="arabicPeriod"/>
            </a:pPr>
            <a:r>
              <a:rPr lang="en-US" b="1" dirty="0" smtClean="0"/>
              <a:t>Broken Cisterns</a:t>
            </a:r>
          </a:p>
          <a:p>
            <a:pPr marL="457200" indent="-457200">
              <a:spcBef>
                <a:spcPts val="1800"/>
              </a:spcBef>
              <a:buFont typeface="+mj-lt"/>
              <a:buAutoNum type="arabicPeriod"/>
            </a:pPr>
            <a:r>
              <a:rPr lang="en-US" b="1" dirty="0" smtClean="0"/>
              <a:t>A Harlot’s Forehead</a:t>
            </a:r>
          </a:p>
          <a:p>
            <a:pPr marL="457200" indent="-457200">
              <a:spcBef>
                <a:spcPts val="1800"/>
              </a:spcBef>
              <a:buFont typeface="+mj-lt"/>
              <a:buAutoNum type="arabicPeriod"/>
            </a:pPr>
            <a:r>
              <a:rPr lang="en-US" b="1" dirty="0" smtClean="0"/>
              <a:t>Formless &amp; Void</a:t>
            </a:r>
          </a:p>
          <a:p>
            <a:pPr marL="457200" indent="-457200">
              <a:spcBef>
                <a:spcPts val="1800"/>
              </a:spcBef>
              <a:buFont typeface="+mj-lt"/>
              <a:buAutoNum type="arabicPeriod"/>
            </a:pPr>
            <a:r>
              <a:rPr lang="en-US" b="1" dirty="0" smtClean="0"/>
              <a:t>Lusty Horses</a:t>
            </a:r>
          </a:p>
          <a:p>
            <a:pPr marL="457200" indent="-457200">
              <a:spcBef>
                <a:spcPts val="1800"/>
              </a:spcBef>
              <a:buFont typeface="+mj-lt"/>
              <a:buAutoNum type="arabicPeriod"/>
            </a:pPr>
            <a:r>
              <a:rPr lang="en-US" b="1" dirty="0" smtClean="0"/>
              <a:t>Old Paths</a:t>
            </a:r>
          </a:p>
          <a:p>
            <a:pPr marL="457200" indent="-457200">
              <a:spcBef>
                <a:spcPts val="1800"/>
              </a:spcBef>
              <a:buFont typeface="+mj-lt"/>
              <a:buAutoNum type="arabicPeriod"/>
            </a:pPr>
            <a:r>
              <a:rPr lang="en-US" b="1" dirty="0" smtClean="0"/>
              <a:t>A Den Of Thieves</a:t>
            </a:r>
          </a:p>
          <a:p>
            <a:pPr marL="457200" indent="-457200">
              <a:spcBef>
                <a:spcPts val="1800"/>
              </a:spcBef>
              <a:buFont typeface="+mj-lt"/>
              <a:buAutoNum type="arabicPeriod"/>
            </a:pPr>
            <a:r>
              <a:rPr lang="en-US" b="1" dirty="0"/>
              <a:t>Forgot How To </a:t>
            </a:r>
            <a:r>
              <a:rPr lang="en-US" b="1" dirty="0" smtClean="0"/>
              <a:t>Blush</a:t>
            </a:r>
            <a:endParaRPr lang="en-US" b="1" dirty="0"/>
          </a:p>
        </p:txBody>
      </p:sp>
    </p:spTree>
    <p:extLst>
      <p:ext uri="{BB962C8B-B14F-4D97-AF65-F5344CB8AC3E}">
        <p14:creationId xmlns:p14="http://schemas.microsoft.com/office/powerpoint/2010/main" val="19554031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322" y="481646"/>
            <a:ext cx="8489743"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144 </a:t>
            </a:r>
            <a:endParaRPr lang="en-US" sz="3200" b="1" u="sng" dirty="0"/>
          </a:p>
        </p:txBody>
      </p:sp>
      <p:sp>
        <p:nvSpPr>
          <p:cNvPr id="6" name="Content Placeholder 5"/>
          <p:cNvSpPr>
            <a:spLocks noGrp="1"/>
          </p:cNvSpPr>
          <p:nvPr>
            <p:ph idx="1"/>
          </p:nvPr>
        </p:nvSpPr>
        <p:spPr>
          <a:xfrm>
            <a:off x="350321" y="1994274"/>
            <a:ext cx="8489743" cy="4525963"/>
          </a:xfrm>
        </p:spPr>
        <p:txBody>
          <a:bodyPr>
            <a:noAutofit/>
          </a:bodyPr>
          <a:lstStyle/>
          <a:p>
            <a:pPr marL="0" indent="0" algn="ctr">
              <a:buNone/>
            </a:pPr>
            <a:r>
              <a:rPr lang="en-US" sz="2800" b="1" i="1" dirty="0" smtClean="0"/>
              <a:t>“Jeremiah carries out a symbolic action to demonstrate that Israel has become unfit to approach God as </a:t>
            </a:r>
            <a:r>
              <a:rPr lang="en-US" sz="2800" b="1" i="1" dirty="0"/>
              <a:t>h</a:t>
            </a:r>
            <a:r>
              <a:rPr lang="en-US" sz="2800" b="1" i="1" dirty="0" smtClean="0"/>
              <a:t>is people. From the throne on down, the Jews are to humble themselves before God in sincere repentance. However, because of the greatness of Judah’s sin and her impenitent pride, God will humble the nation at the hands of a powerful alien army approaching from the north.”</a:t>
            </a:r>
            <a:endParaRPr lang="en-US" sz="2800" b="1" i="1" dirty="0"/>
          </a:p>
        </p:txBody>
      </p:sp>
    </p:spTree>
    <p:extLst>
      <p:ext uri="{BB962C8B-B14F-4D97-AF65-F5344CB8AC3E}">
        <p14:creationId xmlns:p14="http://schemas.microsoft.com/office/powerpoint/2010/main" val="21015814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pPr>
              <a:lnSpc>
                <a:spcPct val="100000"/>
              </a:lnSpc>
            </a:pPr>
            <a:r>
              <a:rPr lang="en-US" sz="3600" b="1" u="sng" dirty="0" smtClean="0"/>
              <a:t>Chapter </a:t>
            </a:r>
            <a:r>
              <a:rPr lang="en-US" sz="3600" b="1" u="sng" dirty="0" smtClean="0"/>
              <a:t>13: The Worthless Waistband</a:t>
            </a:r>
            <a:endParaRPr lang="en-US" sz="3600" b="1" u="sng" dirty="0"/>
          </a:p>
        </p:txBody>
      </p:sp>
      <p:sp>
        <p:nvSpPr>
          <p:cNvPr id="3" name="Content Placeholder 2"/>
          <p:cNvSpPr>
            <a:spLocks noGrp="1"/>
          </p:cNvSpPr>
          <p:nvPr>
            <p:ph idx="1"/>
          </p:nvPr>
        </p:nvSpPr>
        <p:spPr>
          <a:xfrm>
            <a:off x="197057" y="1425057"/>
            <a:ext cx="8758097" cy="3566560"/>
          </a:xfrm>
        </p:spPr>
        <p:txBody>
          <a:bodyPr>
            <a:normAutofit/>
          </a:bodyPr>
          <a:lstStyle/>
          <a:p>
            <a:pPr marL="0" indent="0" algn="ctr">
              <a:spcBef>
                <a:spcPts val="1800"/>
              </a:spcBef>
              <a:buNone/>
            </a:pPr>
            <a:r>
              <a:rPr lang="en-US" sz="2800" b="1" dirty="0"/>
              <a:t>Sign of the Worthless </a:t>
            </a:r>
            <a:r>
              <a:rPr lang="en-US" sz="2800" b="1" dirty="0" smtClean="0"/>
              <a:t>Loincloth (</a:t>
            </a:r>
            <a:r>
              <a:rPr lang="en-US" sz="2800" b="1" dirty="0"/>
              <a:t>13:1-11</a:t>
            </a:r>
            <a:r>
              <a:rPr lang="en-US" sz="2800" b="1" dirty="0" smtClean="0"/>
              <a:t>)</a:t>
            </a:r>
          </a:p>
          <a:p>
            <a:pPr marL="0" indent="0" algn="ctr">
              <a:spcBef>
                <a:spcPts val="1800"/>
              </a:spcBef>
              <a:buNone/>
            </a:pPr>
            <a:r>
              <a:rPr lang="en-US" sz="2800" b="1" dirty="0"/>
              <a:t>The Cup Of Divine Wrath (13:12-14) </a:t>
            </a:r>
            <a:endParaRPr lang="en-US" sz="2800" b="1" dirty="0" smtClean="0"/>
          </a:p>
          <a:p>
            <a:pPr marL="0" indent="0" algn="ctr">
              <a:spcBef>
                <a:spcPts val="1800"/>
              </a:spcBef>
              <a:buNone/>
            </a:pPr>
            <a:r>
              <a:rPr lang="en-US" sz="2800" b="1" dirty="0"/>
              <a:t>Their Pride Leads To Their Captivity (13:15-17</a:t>
            </a:r>
            <a:r>
              <a:rPr lang="en-US" sz="2800" b="1" dirty="0" smtClean="0"/>
              <a:t>)</a:t>
            </a:r>
          </a:p>
          <a:p>
            <a:pPr marL="0" indent="0" algn="ctr">
              <a:spcBef>
                <a:spcPts val="1800"/>
              </a:spcBef>
              <a:buNone/>
            </a:pPr>
            <a:r>
              <a:rPr lang="en-US" sz="2800" b="1" dirty="0"/>
              <a:t>Humbling Of The Royal Family (13:18-19</a:t>
            </a:r>
            <a:r>
              <a:rPr lang="en-US" sz="2800" b="1" dirty="0" smtClean="0"/>
              <a:t>)</a:t>
            </a:r>
          </a:p>
          <a:p>
            <a:pPr marL="0" indent="0" algn="ctr">
              <a:spcBef>
                <a:spcPts val="1800"/>
              </a:spcBef>
              <a:buNone/>
            </a:pPr>
            <a:r>
              <a:rPr lang="en-US" sz="2800" b="1" dirty="0"/>
              <a:t>Coming Captivity (13:20-27</a:t>
            </a:r>
            <a:r>
              <a:rPr lang="en-US" sz="2800" b="1" dirty="0" smtClean="0"/>
              <a:t>)</a:t>
            </a:r>
          </a:p>
          <a:p>
            <a:pPr marL="0" indent="0" algn="ctr">
              <a:spcBef>
                <a:spcPts val="1800"/>
              </a:spcBef>
              <a:buNone/>
            </a:pPr>
            <a:endParaRPr lang="en-US" sz="2800" b="1" dirty="0"/>
          </a:p>
        </p:txBody>
      </p:sp>
      <p:pic>
        <p:nvPicPr>
          <p:cNvPr id="4" name="Picture 3" descr="sa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1616"/>
            <a:ext cx="9144000" cy="1866383"/>
          </a:xfrm>
          <a:prstGeom prst="rect">
            <a:avLst/>
          </a:prstGeom>
        </p:spPr>
      </p:pic>
    </p:spTree>
    <p:extLst>
      <p:ext uri="{BB962C8B-B14F-4D97-AF65-F5344CB8AC3E}">
        <p14:creationId xmlns:p14="http://schemas.microsoft.com/office/powerpoint/2010/main" val="3155826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charRg st="78" end="126"/>
                                            </p:txEl>
                                          </p:spTgt>
                                        </p:tgtEl>
                                        <p:attrNameLst>
                                          <p:attrName>style.visibility</p:attrName>
                                        </p:attrNameLst>
                                      </p:cBhvr>
                                      <p:to>
                                        <p:strVal val="visible"/>
                                      </p:to>
                                    </p:set>
                                    <p:animEffect transition="in" filter="dissolve">
                                      <p:cBhvr>
                                        <p:cTn id="17" dur="500"/>
                                        <p:tgtEl>
                                          <p:spTgt spid="3">
                                            <p:txEl>
                                              <p:charRg st="78" end="12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charRg st="126" end="166"/>
                                            </p:txEl>
                                          </p:spTgt>
                                        </p:tgtEl>
                                        <p:attrNameLst>
                                          <p:attrName>style.visibility</p:attrName>
                                        </p:attrNameLst>
                                      </p:cBhvr>
                                      <p:to>
                                        <p:strVal val="visible"/>
                                      </p:to>
                                    </p:set>
                                    <p:animEffect transition="in" filter="dissolve">
                                      <p:cBhvr>
                                        <p:cTn id="22" dur="500"/>
                                        <p:tgtEl>
                                          <p:spTgt spid="3">
                                            <p:txEl>
                                              <p:charRg st="126" end="16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charRg st="166" end="194"/>
                                            </p:txEl>
                                          </p:spTgt>
                                        </p:tgtEl>
                                        <p:attrNameLst>
                                          <p:attrName>style.visibility</p:attrName>
                                        </p:attrNameLst>
                                      </p:cBhvr>
                                      <p:to>
                                        <p:strVal val="visible"/>
                                      </p:to>
                                    </p:set>
                                    <p:animEffect transition="in" filter="dissolve">
                                      <p:cBhvr>
                                        <p:cTn id="27" dur="500"/>
                                        <p:tgtEl>
                                          <p:spTgt spid="3">
                                            <p:txEl>
                                              <p:charRg st="166" end="19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9465"/>
            <a:ext cx="8758097" cy="1600200"/>
          </a:xfrm>
        </p:spPr>
        <p:txBody>
          <a:bodyPr anchor="ctr"/>
          <a:lstStyle/>
          <a:p>
            <a:r>
              <a:rPr lang="en-US" sz="4400" b="1" u="sng" dirty="0" smtClean="0"/>
              <a:t>Chapter </a:t>
            </a:r>
            <a:r>
              <a:rPr lang="en-US" sz="4400" b="1" u="sng" dirty="0" smtClean="0"/>
              <a:t>13: </a:t>
            </a:r>
            <a:r>
              <a:rPr lang="en-US" sz="4400" b="1" u="sng" dirty="0" smtClean="0"/>
              <a:t>Thought Questions</a:t>
            </a:r>
            <a:endParaRPr lang="en-US" sz="4400" b="1" u="sng" dirty="0"/>
          </a:p>
        </p:txBody>
      </p:sp>
      <p:sp>
        <p:nvSpPr>
          <p:cNvPr id="3" name="Content Placeholder 2"/>
          <p:cNvSpPr>
            <a:spLocks noGrp="1"/>
          </p:cNvSpPr>
          <p:nvPr>
            <p:ph idx="1"/>
          </p:nvPr>
        </p:nvSpPr>
        <p:spPr>
          <a:xfrm>
            <a:off x="197057" y="1249913"/>
            <a:ext cx="8758097" cy="2055940"/>
          </a:xfrm>
        </p:spPr>
        <p:txBody>
          <a:bodyPr>
            <a:noAutofit/>
          </a:bodyPr>
          <a:lstStyle/>
          <a:p>
            <a:pPr>
              <a:spcBef>
                <a:spcPts val="1200"/>
              </a:spcBef>
            </a:pPr>
            <a:r>
              <a:rPr lang="en-US" b="1" dirty="0" smtClean="0"/>
              <a:t>Approx. </a:t>
            </a:r>
            <a:r>
              <a:rPr lang="en-US" b="1" dirty="0"/>
              <a:t>how far is Anathoth from </a:t>
            </a:r>
            <a:r>
              <a:rPr lang="en-US" b="1" dirty="0" smtClean="0"/>
              <a:t>the Euphrates</a:t>
            </a:r>
            <a:r>
              <a:rPr lang="en-US" b="1" dirty="0"/>
              <a:t>? (13:4)</a:t>
            </a:r>
          </a:p>
          <a:p>
            <a:pPr>
              <a:spcBef>
                <a:spcPts val="1200"/>
              </a:spcBef>
            </a:pPr>
            <a:r>
              <a:rPr lang="en-US" b="1" i="1" dirty="0" smtClean="0"/>
              <a:t>“</a:t>
            </a:r>
            <a:r>
              <a:rPr lang="en-US" b="1" i="1" dirty="0"/>
              <a:t>Since God is love, how could He ‘not pity, not spare, nor have mercy’ when He </a:t>
            </a:r>
            <a:r>
              <a:rPr lang="en-US" b="1" i="1" dirty="0" smtClean="0"/>
              <a:t>destroyed </a:t>
            </a:r>
            <a:r>
              <a:rPr lang="en-US" b="1" i="1" dirty="0"/>
              <a:t>them? (Jer. 13:14)” </a:t>
            </a:r>
            <a:r>
              <a:rPr lang="en-US" b="1" dirty="0"/>
              <a:t>(</a:t>
            </a:r>
            <a:r>
              <a:rPr lang="en-US" b="1" dirty="0" err="1"/>
              <a:t>Harkrider</a:t>
            </a:r>
            <a:r>
              <a:rPr lang="en-US" b="1" dirty="0"/>
              <a:t>, 43)</a:t>
            </a:r>
          </a:p>
          <a:p>
            <a:pPr>
              <a:spcBef>
                <a:spcPts val="1200"/>
              </a:spcBef>
            </a:pPr>
            <a:r>
              <a:rPr lang="en-US" b="1" dirty="0" smtClean="0"/>
              <a:t>What </a:t>
            </a:r>
            <a:r>
              <a:rPr lang="en-US" b="1" dirty="0"/>
              <a:t>does it mean to have one’s “skirt removed” and “heels exposed”? (13:22)</a:t>
            </a:r>
          </a:p>
          <a:p>
            <a:pPr>
              <a:spcBef>
                <a:spcPts val="1200"/>
              </a:spcBef>
            </a:pPr>
            <a:r>
              <a:rPr lang="en-US" b="1" dirty="0" smtClean="0"/>
              <a:t>Does </a:t>
            </a:r>
            <a:r>
              <a:rPr lang="en-US" b="1" dirty="0"/>
              <a:t>13:23 suggest total depravity? Why not?</a:t>
            </a:r>
          </a:p>
          <a:p>
            <a:pPr>
              <a:spcBef>
                <a:spcPts val="1200"/>
              </a:spcBef>
            </a:pPr>
            <a:r>
              <a:rPr lang="en-US" b="1" dirty="0" smtClean="0"/>
              <a:t>What </a:t>
            </a:r>
            <a:r>
              <a:rPr lang="en-US" b="1" dirty="0"/>
              <a:t>similarity exists between 13:24 and Ezek. 5:1-4?</a:t>
            </a:r>
          </a:p>
          <a:p>
            <a:pPr>
              <a:spcBef>
                <a:spcPts val="1200"/>
              </a:spcBef>
            </a:pPr>
            <a:endParaRPr lang="en-US" b="1" dirty="0"/>
          </a:p>
        </p:txBody>
      </p:sp>
      <p:pic>
        <p:nvPicPr>
          <p:cNvPr id="4" name="Picture 3" descr="sa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20013"/>
            <a:ext cx="9144000" cy="1537986"/>
          </a:xfrm>
          <a:prstGeom prst="rect">
            <a:avLst/>
          </a:prstGeom>
        </p:spPr>
      </p:pic>
    </p:spTree>
    <p:extLst>
      <p:ext uri="{BB962C8B-B14F-4D97-AF65-F5344CB8AC3E}">
        <p14:creationId xmlns:p14="http://schemas.microsoft.com/office/powerpoint/2010/main" val="1921714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65679"/>
            <a:ext cx="8758097" cy="1600200"/>
          </a:xfrm>
        </p:spPr>
        <p:txBody>
          <a:bodyPr anchor="ctr"/>
          <a:lstStyle/>
          <a:p>
            <a:r>
              <a:rPr lang="en-US" sz="4800" b="1" u="sng" dirty="0" smtClean="0"/>
              <a:t>Chapter </a:t>
            </a:r>
            <a:r>
              <a:rPr lang="en-US" sz="4800" b="1" u="sng" dirty="0" smtClean="0"/>
              <a:t>13: </a:t>
            </a:r>
            <a:r>
              <a:rPr lang="en-US" sz="4800" b="1" u="sng" dirty="0" smtClean="0"/>
              <a:t>Applications</a:t>
            </a:r>
            <a:endParaRPr lang="en-US" sz="4800" b="1" u="sng" dirty="0"/>
          </a:p>
        </p:txBody>
      </p:sp>
      <p:sp>
        <p:nvSpPr>
          <p:cNvPr id="3" name="Content Placeholder 2"/>
          <p:cNvSpPr>
            <a:spLocks noGrp="1"/>
          </p:cNvSpPr>
          <p:nvPr>
            <p:ph idx="1"/>
          </p:nvPr>
        </p:nvSpPr>
        <p:spPr>
          <a:xfrm>
            <a:off x="197057" y="1381271"/>
            <a:ext cx="8758097" cy="5033394"/>
          </a:xfrm>
        </p:spPr>
        <p:txBody>
          <a:bodyPr>
            <a:noAutofit/>
          </a:bodyPr>
          <a:lstStyle/>
          <a:p>
            <a:pPr>
              <a:spcBef>
                <a:spcPts val="1200"/>
              </a:spcBef>
            </a:pPr>
            <a:r>
              <a:rPr lang="en-US" b="1" dirty="0" smtClean="0"/>
              <a:t>Potential</a:t>
            </a:r>
          </a:p>
          <a:p>
            <a:pPr>
              <a:spcBef>
                <a:spcPts val="1200"/>
              </a:spcBef>
            </a:pPr>
            <a:r>
              <a:rPr lang="en-US" b="1" i="1" dirty="0" smtClean="0">
                <a:solidFill>
                  <a:schemeClr val="tx2"/>
                </a:solidFill>
              </a:rPr>
              <a:t>“</a:t>
            </a:r>
            <a:r>
              <a:rPr lang="en-US" b="1" i="1" dirty="0">
                <a:solidFill>
                  <a:schemeClr val="tx2"/>
                </a:solidFill>
              </a:rPr>
              <a:t>The sincere servant of God often speaks words that sound unloving and harsh to a </a:t>
            </a:r>
            <a:r>
              <a:rPr lang="en-US" b="1" i="1" dirty="0" smtClean="0">
                <a:solidFill>
                  <a:schemeClr val="tx2"/>
                </a:solidFill>
              </a:rPr>
              <a:t>sinner </a:t>
            </a:r>
            <a:r>
              <a:rPr lang="en-US" b="1" i="1" dirty="0">
                <a:solidFill>
                  <a:schemeClr val="tx2"/>
                </a:solidFill>
              </a:rPr>
              <a:t>who is being called to repentance. However, the speaker feels tender </a:t>
            </a:r>
            <a:r>
              <a:rPr lang="en-US" b="1" i="1" dirty="0" smtClean="0">
                <a:solidFill>
                  <a:schemeClr val="tx2"/>
                </a:solidFill>
              </a:rPr>
              <a:t>affection and </a:t>
            </a:r>
            <a:r>
              <a:rPr lang="en-US" b="1" i="1" dirty="0">
                <a:solidFill>
                  <a:schemeClr val="tx2"/>
                </a:solidFill>
              </a:rPr>
              <a:t>is therefore burdened with grief when the word of God is rejected </a:t>
            </a:r>
            <a:r>
              <a:rPr lang="en-US" b="1" i="1" dirty="0" smtClean="0">
                <a:solidFill>
                  <a:schemeClr val="tx2"/>
                </a:solidFill>
              </a:rPr>
              <a:t>(</a:t>
            </a:r>
            <a:r>
              <a:rPr lang="en-US" b="1" i="1" dirty="0">
                <a:solidFill>
                  <a:schemeClr val="tx2"/>
                </a:solidFill>
              </a:rPr>
              <a:t>cf. Acts 20:31).” </a:t>
            </a:r>
            <a:r>
              <a:rPr lang="en-US" b="1" dirty="0">
                <a:solidFill>
                  <a:schemeClr val="tx2"/>
                </a:solidFill>
              </a:rPr>
              <a:t>(</a:t>
            </a:r>
            <a:r>
              <a:rPr lang="en-US" b="1" dirty="0" err="1">
                <a:solidFill>
                  <a:schemeClr val="tx2"/>
                </a:solidFill>
              </a:rPr>
              <a:t>Harkrider</a:t>
            </a:r>
            <a:r>
              <a:rPr lang="en-US" b="1" dirty="0">
                <a:solidFill>
                  <a:schemeClr val="tx2"/>
                </a:solidFill>
              </a:rPr>
              <a:t> 41 on 13:17</a:t>
            </a:r>
            <a:r>
              <a:rPr lang="en-US" b="1" dirty="0" smtClean="0">
                <a:solidFill>
                  <a:schemeClr val="tx2"/>
                </a:solidFill>
              </a:rPr>
              <a:t>)</a:t>
            </a:r>
            <a:endParaRPr lang="en-US" b="1" dirty="0">
              <a:solidFill>
                <a:schemeClr val="tx2"/>
              </a:solidFill>
            </a:endParaRPr>
          </a:p>
          <a:p>
            <a:pPr>
              <a:spcBef>
                <a:spcPts val="1200"/>
              </a:spcBef>
            </a:pPr>
            <a:r>
              <a:rPr lang="en-US" b="1" dirty="0" smtClean="0">
                <a:solidFill>
                  <a:srgbClr val="7F7F7F"/>
                </a:solidFill>
              </a:rPr>
              <a:t>Humility</a:t>
            </a:r>
          </a:p>
          <a:p>
            <a:pPr>
              <a:spcBef>
                <a:spcPts val="1200"/>
              </a:spcBef>
            </a:pPr>
            <a:r>
              <a:rPr lang="en-US" b="1" dirty="0" smtClean="0">
                <a:solidFill>
                  <a:srgbClr val="7F7F7F"/>
                </a:solidFill>
              </a:rPr>
              <a:t>Soft Hearts</a:t>
            </a:r>
            <a:endParaRPr lang="en-US" b="1" dirty="0">
              <a:solidFill>
                <a:srgbClr val="7F7F7F"/>
              </a:solidFill>
            </a:endParaRPr>
          </a:p>
        </p:txBody>
      </p:sp>
      <p:pic>
        <p:nvPicPr>
          <p:cNvPr id="4" name="Picture 3" descr="sa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3264"/>
            <a:ext cx="9144000" cy="1384735"/>
          </a:xfrm>
          <a:prstGeom prst="rect">
            <a:avLst/>
          </a:prstGeom>
        </p:spPr>
      </p:pic>
    </p:spTree>
    <p:extLst>
      <p:ext uri="{BB962C8B-B14F-4D97-AF65-F5344CB8AC3E}">
        <p14:creationId xmlns:p14="http://schemas.microsoft.com/office/powerpoint/2010/main" val="752377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6" y="-153251"/>
            <a:ext cx="8477048" cy="1600200"/>
          </a:xfrm>
        </p:spPr>
        <p:txBody>
          <a:bodyP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155 </a:t>
            </a:r>
            <a:endParaRPr lang="en-US" sz="3200" b="1" u="sng" dirty="0"/>
          </a:p>
        </p:txBody>
      </p:sp>
      <p:sp>
        <p:nvSpPr>
          <p:cNvPr id="6" name="Content Placeholder 5"/>
          <p:cNvSpPr>
            <a:spLocks noGrp="1"/>
          </p:cNvSpPr>
          <p:nvPr>
            <p:ph idx="1"/>
          </p:nvPr>
        </p:nvSpPr>
        <p:spPr>
          <a:xfrm>
            <a:off x="366496" y="1606496"/>
            <a:ext cx="8477047" cy="4525963"/>
          </a:xfrm>
        </p:spPr>
        <p:txBody>
          <a:bodyPr>
            <a:noAutofit/>
          </a:bodyPr>
          <a:lstStyle/>
          <a:p>
            <a:pPr marL="0" indent="0" algn="ctr">
              <a:buNone/>
            </a:pPr>
            <a:r>
              <a:rPr lang="en-US" sz="2600" b="1" i="1" dirty="0" smtClean="0"/>
              <a:t>“The land is afflicted by a severe drought, indicating God’s displeasure toward his people. As the people and animals are suffering greatly, Jeremiah prays for the nation. God tells the prophet not to pray for the people, as the Lord rejects the people’s insincere worship. Also, the prophets are prophesying lies in the name of the Lord. God warns that judgment is on the way, and this brings further pleading from the prophet Jeremiah in the closing paragraph. Jeremiah’s words reflect the sentiment of the faithful remnant among the nation as the humble plea for mercy is directed to the Lord.”</a:t>
            </a:r>
            <a:endParaRPr lang="en-US" sz="2600" b="1" i="1" dirty="0"/>
          </a:p>
        </p:txBody>
      </p:sp>
    </p:spTree>
    <p:extLst>
      <p:ext uri="{BB962C8B-B14F-4D97-AF65-F5344CB8AC3E}">
        <p14:creationId xmlns:p14="http://schemas.microsoft.com/office/powerpoint/2010/main" val="21138141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72" y="-50082"/>
            <a:ext cx="8946943" cy="1600200"/>
          </a:xfrm>
        </p:spPr>
        <p:txBody>
          <a:bodyPr anchor="ctr"/>
          <a:lstStyle/>
          <a:p>
            <a:pPr>
              <a:lnSpc>
                <a:spcPct val="100000"/>
              </a:lnSpc>
            </a:pPr>
            <a:r>
              <a:rPr lang="en-US" sz="3600" b="1" u="sng" dirty="0" smtClean="0"/>
              <a:t>Chapter </a:t>
            </a:r>
            <a:r>
              <a:rPr lang="en-US" sz="3600" b="1" u="sng" dirty="0" smtClean="0"/>
              <a:t>14: “Have You Completely Rejected Judah?”</a:t>
            </a:r>
            <a:endParaRPr lang="en-US" sz="3600" b="1" u="sng" dirty="0"/>
          </a:p>
        </p:txBody>
      </p:sp>
      <p:sp>
        <p:nvSpPr>
          <p:cNvPr id="3" name="Content Placeholder 2"/>
          <p:cNvSpPr>
            <a:spLocks noGrp="1"/>
          </p:cNvSpPr>
          <p:nvPr>
            <p:ph idx="1"/>
          </p:nvPr>
        </p:nvSpPr>
        <p:spPr>
          <a:xfrm>
            <a:off x="457200" y="1550120"/>
            <a:ext cx="8229600" cy="3748000"/>
          </a:xfrm>
        </p:spPr>
        <p:txBody>
          <a:bodyPr>
            <a:normAutofit/>
          </a:bodyPr>
          <a:lstStyle/>
          <a:p>
            <a:pPr marL="0" indent="0" algn="ctr">
              <a:spcBef>
                <a:spcPts val="1800"/>
              </a:spcBef>
              <a:buNone/>
            </a:pPr>
            <a:r>
              <a:rPr lang="en-US" sz="2600" b="1" dirty="0"/>
              <a:t>Severe Drought (14:1-6) </a:t>
            </a:r>
            <a:endParaRPr lang="en-US" sz="2600" b="1" dirty="0" smtClean="0"/>
          </a:p>
          <a:p>
            <a:pPr marL="0" indent="0" algn="ctr">
              <a:spcBef>
                <a:spcPts val="1800"/>
              </a:spcBef>
              <a:buNone/>
            </a:pPr>
            <a:r>
              <a:rPr lang="en-US" sz="2600" b="1" dirty="0"/>
              <a:t>Jeremiah’s 1st Intercession (14:7-12) </a:t>
            </a:r>
            <a:endParaRPr lang="en-US" sz="2600" b="1" dirty="0" smtClean="0"/>
          </a:p>
          <a:p>
            <a:pPr marL="0" indent="0" algn="ctr">
              <a:spcBef>
                <a:spcPts val="1800"/>
              </a:spcBef>
              <a:buNone/>
            </a:pPr>
            <a:r>
              <a:rPr lang="en-US" sz="2600" b="1" dirty="0"/>
              <a:t>Jeremiah’s 2nd Intercession (14:13-18)</a:t>
            </a:r>
          </a:p>
          <a:p>
            <a:pPr marL="0" indent="0" algn="ctr">
              <a:spcBef>
                <a:spcPts val="1800"/>
              </a:spcBef>
              <a:buNone/>
            </a:pPr>
            <a:r>
              <a:rPr lang="en-US" sz="2600" b="1" dirty="0"/>
              <a:t>Jeremiah’s 3rd Intercession (14:19-22) </a:t>
            </a:r>
            <a:endParaRPr lang="en-US" sz="2600" b="1" dirty="0" smtClean="0"/>
          </a:p>
        </p:txBody>
      </p:sp>
      <p:pic>
        <p:nvPicPr>
          <p:cNvPr id="4" name="Picture 3" descr="earth-3355931__3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5361"/>
            <a:ext cx="9144000" cy="2632640"/>
          </a:xfrm>
          <a:prstGeom prst="rect">
            <a:avLst/>
          </a:prstGeom>
        </p:spPr>
      </p:pic>
    </p:spTree>
    <p:extLst>
      <p:ext uri="{BB962C8B-B14F-4D97-AF65-F5344CB8AC3E}">
        <p14:creationId xmlns:p14="http://schemas.microsoft.com/office/powerpoint/2010/main" val="3658380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charRg st="25" end="64"/>
                                            </p:txEl>
                                          </p:spTgt>
                                        </p:tgtEl>
                                        <p:attrNameLst>
                                          <p:attrName>style.visibility</p:attrName>
                                        </p:attrNameLst>
                                      </p:cBhvr>
                                      <p:to>
                                        <p:strVal val="visible"/>
                                      </p:to>
                                    </p:set>
                                    <p:animEffect transition="in" filter="dissolve">
                                      <p:cBhvr>
                                        <p:cTn id="12" dur="500"/>
                                        <p:tgtEl>
                                          <p:spTgt spid="3">
                                            <p:txEl>
                                              <p:charRg st="25" end="6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charRg st="64" end="103"/>
                                            </p:txEl>
                                          </p:spTgt>
                                        </p:tgtEl>
                                        <p:attrNameLst>
                                          <p:attrName>style.visibility</p:attrName>
                                        </p:attrNameLst>
                                      </p:cBhvr>
                                      <p:to>
                                        <p:strVal val="visible"/>
                                      </p:to>
                                    </p:set>
                                    <p:animEffect transition="in" filter="dissolve">
                                      <p:cBhvr>
                                        <p:cTn id="17" dur="500"/>
                                        <p:tgtEl>
                                          <p:spTgt spid="3">
                                            <p:txEl>
                                              <p:charRg st="64" end="10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charRg st="103" end="143"/>
                                            </p:txEl>
                                          </p:spTgt>
                                        </p:tgtEl>
                                        <p:attrNameLst>
                                          <p:attrName>style.visibility</p:attrName>
                                        </p:attrNameLst>
                                      </p:cBhvr>
                                      <p:to>
                                        <p:strVal val="visible"/>
                                      </p:to>
                                    </p:set>
                                    <p:animEffect transition="in" filter="dissolve">
                                      <p:cBhvr>
                                        <p:cTn id="22" dur="500"/>
                                        <p:tgtEl>
                                          <p:spTgt spid="3">
                                            <p:txEl>
                                              <p:charRg st="103" end="1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7" y="0"/>
            <a:ext cx="8968838" cy="1600200"/>
          </a:xfrm>
        </p:spPr>
        <p:txBody>
          <a:bodyPr anchor="ctr"/>
          <a:lstStyle/>
          <a:p>
            <a:r>
              <a:rPr lang="en-US" sz="4400" b="1" u="sng" dirty="0" smtClean="0"/>
              <a:t>Chapter </a:t>
            </a:r>
            <a:r>
              <a:rPr lang="en-US" sz="4400" b="1" u="sng" dirty="0" smtClean="0"/>
              <a:t>14: </a:t>
            </a:r>
            <a:r>
              <a:rPr lang="en-US" sz="4400" b="1" u="sng" dirty="0" smtClean="0"/>
              <a:t>Thought Questions</a:t>
            </a:r>
            <a:endParaRPr lang="en-US" sz="4400" b="1" u="sng" dirty="0"/>
          </a:p>
        </p:txBody>
      </p:sp>
      <p:sp>
        <p:nvSpPr>
          <p:cNvPr id="3" name="Content Placeholder 2"/>
          <p:cNvSpPr>
            <a:spLocks noGrp="1"/>
          </p:cNvSpPr>
          <p:nvPr>
            <p:ph idx="1"/>
          </p:nvPr>
        </p:nvSpPr>
        <p:spPr>
          <a:xfrm>
            <a:off x="284638" y="1381270"/>
            <a:ext cx="8626726" cy="4525963"/>
          </a:xfrm>
        </p:spPr>
        <p:txBody>
          <a:bodyPr>
            <a:noAutofit/>
          </a:bodyPr>
          <a:lstStyle/>
          <a:p>
            <a:pPr>
              <a:spcBef>
                <a:spcPts val="1800"/>
              </a:spcBef>
            </a:pPr>
            <a:r>
              <a:rPr lang="en-US" b="1" dirty="0"/>
              <a:t>C</a:t>
            </a:r>
            <a:r>
              <a:rPr lang="en-US" b="1" dirty="0" smtClean="0"/>
              <a:t>an </a:t>
            </a:r>
            <a:r>
              <a:rPr lang="en-US" b="1" dirty="0"/>
              <a:t>natural phenomena direct our attention to God? </a:t>
            </a:r>
            <a:endParaRPr lang="en-US" b="1" dirty="0" smtClean="0"/>
          </a:p>
          <a:p>
            <a:pPr>
              <a:spcBef>
                <a:spcPts val="1800"/>
              </a:spcBef>
            </a:pPr>
            <a:r>
              <a:rPr lang="en-US" b="1" dirty="0" smtClean="0"/>
              <a:t>What </a:t>
            </a:r>
            <a:r>
              <a:rPr lang="en-US" b="1" dirty="0"/>
              <a:t>danger lies in only looking to God in times of trouble? (14:10-12) What </a:t>
            </a:r>
            <a:r>
              <a:rPr lang="en-US" b="1" dirty="0" smtClean="0"/>
              <a:t>steps </a:t>
            </a:r>
            <a:r>
              <a:rPr lang="en-US" b="1" dirty="0"/>
              <a:t>can we take to overcome this tendency?</a:t>
            </a:r>
          </a:p>
          <a:p>
            <a:pPr>
              <a:spcBef>
                <a:spcPts val="1800"/>
              </a:spcBef>
            </a:pPr>
            <a:r>
              <a:rPr lang="en-US" b="1" dirty="0" smtClean="0"/>
              <a:t>Does </a:t>
            </a:r>
            <a:r>
              <a:rPr lang="en-US" b="1" dirty="0"/>
              <a:t>the false teaching of others including preachers, teachers, elders, </a:t>
            </a:r>
            <a:r>
              <a:rPr lang="en-US" b="1" dirty="0" smtClean="0"/>
              <a:t>family members</a:t>
            </a:r>
            <a:r>
              <a:rPr lang="en-US" b="1" dirty="0"/>
              <a:t>, etc. absolve us of personal responsibility? (14:16)</a:t>
            </a:r>
          </a:p>
          <a:p>
            <a:pPr>
              <a:spcBef>
                <a:spcPts val="1800"/>
              </a:spcBef>
            </a:pPr>
            <a:r>
              <a:rPr lang="en-US" b="1" dirty="0" smtClean="0"/>
              <a:t>How </a:t>
            </a:r>
            <a:r>
              <a:rPr lang="en-US" b="1" dirty="0"/>
              <a:t>could Jeremiah refer to Jerusalem as a “virgin”? (14:17-18)</a:t>
            </a:r>
          </a:p>
          <a:p>
            <a:pPr>
              <a:spcBef>
                <a:spcPts val="1800"/>
              </a:spcBef>
            </a:pPr>
            <a:endParaRPr lang="en-US" b="1" dirty="0"/>
          </a:p>
        </p:txBody>
      </p:sp>
      <p:pic>
        <p:nvPicPr>
          <p:cNvPr id="4" name="Picture 3" descr="earth-3355931__3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301"/>
            <a:ext cx="9144000" cy="1187699"/>
          </a:xfrm>
          <a:prstGeom prst="rect">
            <a:avLst/>
          </a:prstGeom>
        </p:spPr>
      </p:pic>
    </p:spTree>
    <p:extLst>
      <p:ext uri="{BB962C8B-B14F-4D97-AF65-F5344CB8AC3E}">
        <p14:creationId xmlns:p14="http://schemas.microsoft.com/office/powerpoint/2010/main" val="2538179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772</Words>
  <Application>Microsoft Macintosh PowerPoint</Application>
  <PresentationFormat>On-screen Show (4:3)</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Executive</vt:lpstr>
      <vt:lpstr>Jeremiah: Chapters 13-14</vt:lpstr>
      <vt:lpstr>Jeremiah Memory Jogger</vt:lpstr>
      <vt:lpstr>John Humphries, “The Books of Jeremiah and Lamentations,” Truth Commentaries, 144 </vt:lpstr>
      <vt:lpstr>Chapter 13: The Worthless Waistband</vt:lpstr>
      <vt:lpstr>Chapter 13: Thought Questions</vt:lpstr>
      <vt:lpstr>Chapter 13: Applications</vt:lpstr>
      <vt:lpstr>John Humphries, “The Books of Jeremiah and Lamentations,” Truth Commentaries, 155 </vt:lpstr>
      <vt:lpstr>Chapter 14: “Have You Completely Rejected Judah?”</vt:lpstr>
      <vt:lpstr>Chapter 14: Thought Questions</vt:lpstr>
      <vt:lpstr>Chapter 14: 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11-12</dc:title>
  <dc:creator>Eric Parker</dc:creator>
  <cp:lastModifiedBy>Eric Parker</cp:lastModifiedBy>
  <cp:revision>14</cp:revision>
  <dcterms:created xsi:type="dcterms:W3CDTF">2019-05-28T13:53:07Z</dcterms:created>
  <dcterms:modified xsi:type="dcterms:W3CDTF">2019-05-28T18:36:15Z</dcterms:modified>
</cp:coreProperties>
</file>