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7" r:id="rId2"/>
    <p:sldId id="258" r:id="rId3"/>
    <p:sldId id="259" r:id="rId4"/>
    <p:sldId id="267" r:id="rId5"/>
    <p:sldId id="260" r:id="rId6"/>
    <p:sldId id="268" r:id="rId7"/>
    <p:sldId id="269" r:id="rId8"/>
    <p:sldId id="261" r:id="rId9"/>
    <p:sldId id="262" r:id="rId10"/>
    <p:sldId id="263" r:id="rId11"/>
    <p:sldId id="264" r:id="rId12"/>
    <p:sldId id="265" r:id="rId13"/>
    <p:sldId id="266"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1" d="100"/>
          <a:sy n="61" d="100"/>
        </p:scale>
        <p:origin x="-175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printerSettings" Target="printerSettings/printerSettings1.bin"/><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53214685-35E1-5444-A0F4-E778758686EB}" type="datetimeFigureOut">
              <a:rPr lang="en-US" smtClean="0">
                <a:solidFill>
                  <a:prstClr val="black">
                    <a:lumMod val="65000"/>
                    <a:lumOff val="35000"/>
                  </a:prstClr>
                </a:solidFill>
              </a:rPr>
              <a:pPr/>
              <a:t>6/5/19</a:t>
            </a:fld>
            <a:endParaRPr lang="en-US">
              <a:solidFill>
                <a:prstClr val="black">
                  <a:lumMod val="65000"/>
                  <a:lumOff val="35000"/>
                </a:prstClr>
              </a:solidFill>
            </a:endParaRPr>
          </a:p>
        </p:txBody>
      </p:sp>
      <p:sp>
        <p:nvSpPr>
          <p:cNvPr id="8" name="Slide Number Placeholder 7"/>
          <p:cNvSpPr>
            <a:spLocks noGrp="1"/>
          </p:cNvSpPr>
          <p:nvPr>
            <p:ph type="sldNum" sz="quarter" idx="11"/>
          </p:nvPr>
        </p:nvSpPr>
        <p:spPr/>
        <p:txBody>
          <a:bodyPr/>
          <a:lstStyle/>
          <a:p>
            <a:fld id="{35B3C206-D37E-4A47-BCBA-EFD3A3204AE4}"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9" name="Footer Placeholder 8"/>
          <p:cNvSpPr>
            <a:spLocks noGrp="1"/>
          </p:cNvSpPr>
          <p:nvPr>
            <p:ph type="ftr" sz="quarter" idx="12"/>
          </p:nvPr>
        </p:nvSpPr>
        <p:spPr/>
        <p:txBody>
          <a:bodyPr/>
          <a:lstStyle/>
          <a:p>
            <a:endParaRPr lang="en-US">
              <a:solidFill>
                <a:prstClr val="black">
                  <a:lumMod val="65000"/>
                  <a:lumOff val="35000"/>
                </a:prstClr>
              </a:solidFill>
            </a:endParaRPr>
          </a:p>
        </p:txBody>
      </p:sp>
    </p:spTree>
    <p:extLst>
      <p:ext uri="{BB962C8B-B14F-4D97-AF65-F5344CB8AC3E}">
        <p14:creationId xmlns:p14="http://schemas.microsoft.com/office/powerpoint/2010/main" val="376779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214685-35E1-5444-A0F4-E778758686EB}" type="datetimeFigureOut">
              <a:rPr lang="en-US" smtClean="0">
                <a:solidFill>
                  <a:prstClr val="black">
                    <a:lumMod val="65000"/>
                    <a:lumOff val="35000"/>
                  </a:prstClr>
                </a:solidFill>
              </a:rPr>
              <a:pPr/>
              <a:t>6/5/19</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35B3C206-D37E-4A47-BCBA-EFD3A3204AE4}"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25802068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214685-35E1-5444-A0F4-E778758686EB}" type="datetimeFigureOut">
              <a:rPr lang="en-US" smtClean="0">
                <a:solidFill>
                  <a:prstClr val="black">
                    <a:lumMod val="65000"/>
                    <a:lumOff val="35000"/>
                  </a:prstClr>
                </a:solidFill>
              </a:rPr>
              <a:pPr/>
              <a:t>6/5/19</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35B3C206-D37E-4A47-BCBA-EFD3A3204AE4}"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38241868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53214685-35E1-5444-A0F4-E778758686EB}" type="datetimeFigureOut">
              <a:rPr lang="en-US" smtClean="0">
                <a:solidFill>
                  <a:prstClr val="black">
                    <a:lumMod val="65000"/>
                    <a:lumOff val="35000"/>
                  </a:prstClr>
                </a:solidFill>
              </a:rPr>
              <a:pPr/>
              <a:t>6/5/19</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35B3C206-D37E-4A47-BCBA-EFD3A3204AE4}"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16466560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3214685-35E1-5444-A0F4-E778758686EB}" type="datetimeFigureOut">
              <a:rPr lang="en-US" smtClean="0">
                <a:solidFill>
                  <a:prstClr val="black">
                    <a:lumMod val="65000"/>
                    <a:lumOff val="35000"/>
                  </a:prstClr>
                </a:solidFill>
              </a:rPr>
              <a:pPr/>
              <a:t>6/5/19</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35B3C206-D37E-4A47-BCBA-EFD3A3204AE4}"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Palatino Linotype"/>
            </a:endParaRPr>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Palatino Linotype"/>
            </a:endParaRPr>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Palatino Linotype"/>
            </a:endParaRPr>
          </a:p>
        </p:txBody>
      </p:sp>
    </p:spTree>
    <p:extLst>
      <p:ext uri="{BB962C8B-B14F-4D97-AF65-F5344CB8AC3E}">
        <p14:creationId xmlns:p14="http://schemas.microsoft.com/office/powerpoint/2010/main" val="21349041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53214685-35E1-5444-A0F4-E778758686EB}" type="datetimeFigureOut">
              <a:rPr lang="en-US" smtClean="0">
                <a:solidFill>
                  <a:prstClr val="black">
                    <a:lumMod val="65000"/>
                    <a:lumOff val="35000"/>
                  </a:prstClr>
                </a:solidFill>
              </a:rPr>
              <a:pPr/>
              <a:t>6/5/19</a:t>
            </a:fld>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35B3C206-D37E-4A47-BCBA-EFD3A3204AE4}"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244167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53214685-35E1-5444-A0F4-E778758686EB}" type="datetimeFigureOut">
              <a:rPr lang="en-US" smtClean="0">
                <a:solidFill>
                  <a:prstClr val="black">
                    <a:lumMod val="65000"/>
                    <a:lumOff val="35000"/>
                  </a:prstClr>
                </a:solidFill>
              </a:rPr>
              <a:pPr/>
              <a:t>6/5/19</a:t>
            </a:fld>
            <a:endParaRPr lang="en-US">
              <a:solidFill>
                <a:prstClr val="black">
                  <a:lumMod val="65000"/>
                  <a:lumOff val="35000"/>
                </a:prstClr>
              </a:solidFill>
            </a:endParaRPr>
          </a:p>
        </p:txBody>
      </p:sp>
      <p:sp>
        <p:nvSpPr>
          <p:cNvPr id="8" name="Footer Placeholder 7"/>
          <p:cNvSpPr>
            <a:spLocks noGrp="1"/>
          </p:cNvSpPr>
          <p:nvPr>
            <p:ph type="ftr" sz="quarter" idx="11"/>
          </p:nvPr>
        </p:nvSpPr>
        <p:spPr/>
        <p:txBody>
          <a:bodyPr/>
          <a:lstStyle/>
          <a:p>
            <a:endParaRPr lang="en-US">
              <a:solidFill>
                <a:prstClr val="black">
                  <a:lumMod val="65000"/>
                  <a:lumOff val="35000"/>
                </a:prstClr>
              </a:solidFill>
            </a:endParaRPr>
          </a:p>
        </p:txBody>
      </p:sp>
      <p:sp>
        <p:nvSpPr>
          <p:cNvPr id="9" name="Slide Number Placeholder 8"/>
          <p:cNvSpPr>
            <a:spLocks noGrp="1"/>
          </p:cNvSpPr>
          <p:nvPr>
            <p:ph type="sldNum" sz="quarter" idx="12"/>
          </p:nvPr>
        </p:nvSpPr>
        <p:spPr/>
        <p:txBody>
          <a:bodyPr/>
          <a:lstStyle/>
          <a:p>
            <a:fld id="{35B3C206-D37E-4A47-BCBA-EFD3A3204AE4}"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2850768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3214685-35E1-5444-A0F4-E778758686EB}" type="datetimeFigureOut">
              <a:rPr lang="en-US" smtClean="0">
                <a:solidFill>
                  <a:prstClr val="black">
                    <a:lumMod val="65000"/>
                    <a:lumOff val="35000"/>
                  </a:prstClr>
                </a:solidFill>
              </a:rPr>
              <a:pPr/>
              <a:t>6/5/19</a:t>
            </a:fld>
            <a:endParaRPr lang="en-US">
              <a:solidFill>
                <a:prstClr val="black">
                  <a:lumMod val="65000"/>
                  <a:lumOff val="35000"/>
                </a:prstClr>
              </a:solidFill>
            </a:endParaRPr>
          </a:p>
        </p:txBody>
      </p:sp>
      <p:sp>
        <p:nvSpPr>
          <p:cNvPr id="4" name="Footer Placeholder 3"/>
          <p:cNvSpPr>
            <a:spLocks noGrp="1"/>
          </p:cNvSpPr>
          <p:nvPr>
            <p:ph type="ftr" sz="quarter" idx="11"/>
          </p:nvPr>
        </p:nvSpPr>
        <p:spPr/>
        <p:txBody>
          <a:bodyPr/>
          <a:lstStyle/>
          <a:p>
            <a:endParaRPr lang="en-US">
              <a:solidFill>
                <a:prstClr val="black">
                  <a:lumMod val="65000"/>
                  <a:lumOff val="35000"/>
                </a:prstClr>
              </a:solidFill>
            </a:endParaRPr>
          </a:p>
        </p:txBody>
      </p:sp>
      <p:sp>
        <p:nvSpPr>
          <p:cNvPr id="5" name="Slide Number Placeholder 4"/>
          <p:cNvSpPr>
            <a:spLocks noGrp="1"/>
          </p:cNvSpPr>
          <p:nvPr>
            <p:ph type="sldNum" sz="quarter" idx="12"/>
          </p:nvPr>
        </p:nvSpPr>
        <p:spPr/>
        <p:txBody>
          <a:bodyPr/>
          <a:lstStyle/>
          <a:p>
            <a:fld id="{35B3C206-D37E-4A47-BCBA-EFD3A3204AE4}"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33815114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214685-35E1-5444-A0F4-E778758686EB}" type="datetimeFigureOut">
              <a:rPr lang="en-US" smtClean="0">
                <a:solidFill>
                  <a:prstClr val="black">
                    <a:lumMod val="65000"/>
                    <a:lumOff val="35000"/>
                  </a:prstClr>
                </a:solidFill>
              </a:rPr>
              <a:pPr/>
              <a:t>6/5/19</a:t>
            </a:fld>
            <a:endParaRPr lang="en-US">
              <a:solidFill>
                <a:prstClr val="black">
                  <a:lumMod val="65000"/>
                  <a:lumOff val="35000"/>
                </a:prstClr>
              </a:solidFill>
            </a:endParaRPr>
          </a:p>
        </p:txBody>
      </p:sp>
      <p:sp>
        <p:nvSpPr>
          <p:cNvPr id="3" name="Footer Placeholder 2"/>
          <p:cNvSpPr>
            <a:spLocks noGrp="1"/>
          </p:cNvSpPr>
          <p:nvPr>
            <p:ph type="ftr" sz="quarter" idx="11"/>
          </p:nvPr>
        </p:nvSpPr>
        <p:spPr/>
        <p:txBody>
          <a:bodyPr/>
          <a:lstStyle/>
          <a:p>
            <a:endParaRPr lang="en-US">
              <a:solidFill>
                <a:prstClr val="black">
                  <a:lumMod val="65000"/>
                  <a:lumOff val="35000"/>
                </a:prstClr>
              </a:solidFill>
            </a:endParaRPr>
          </a:p>
        </p:txBody>
      </p:sp>
      <p:sp>
        <p:nvSpPr>
          <p:cNvPr id="4" name="Slide Number Placeholder 3"/>
          <p:cNvSpPr>
            <a:spLocks noGrp="1"/>
          </p:cNvSpPr>
          <p:nvPr>
            <p:ph type="sldNum" sz="quarter" idx="12"/>
          </p:nvPr>
        </p:nvSpPr>
        <p:spPr/>
        <p:txBody>
          <a:bodyPr/>
          <a:lstStyle/>
          <a:p>
            <a:fld id="{35B3C206-D37E-4A47-BCBA-EFD3A3204AE4}"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9644983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214685-35E1-5444-A0F4-E778758686EB}" type="datetimeFigureOut">
              <a:rPr lang="en-US" smtClean="0">
                <a:solidFill>
                  <a:prstClr val="black">
                    <a:lumMod val="65000"/>
                    <a:lumOff val="35000"/>
                  </a:prstClr>
                </a:solidFill>
              </a:rPr>
              <a:pPr/>
              <a:t>6/5/19</a:t>
            </a:fld>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35B3C206-D37E-4A47-BCBA-EFD3A3204AE4}"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3602239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214685-35E1-5444-A0F4-E778758686EB}" type="datetimeFigureOut">
              <a:rPr lang="en-US" smtClean="0">
                <a:solidFill>
                  <a:prstClr val="black">
                    <a:lumMod val="65000"/>
                    <a:lumOff val="35000"/>
                  </a:prstClr>
                </a:solidFill>
              </a:rPr>
              <a:pPr/>
              <a:t>6/5/19</a:t>
            </a:fld>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35B3C206-D37E-4A47-BCBA-EFD3A3204AE4}"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236223705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53214685-35E1-5444-A0F4-E778758686EB}" type="datetimeFigureOut">
              <a:rPr lang="en-US" smtClean="0">
                <a:solidFill>
                  <a:prstClr val="black">
                    <a:lumMod val="65000"/>
                    <a:lumOff val="35000"/>
                  </a:prstClr>
                </a:solidFill>
              </a:rPr>
              <a:pPr/>
              <a:t>6/5/19</a:t>
            </a:fld>
            <a:endParaRPr lang="en-US">
              <a:solidFill>
                <a:prstClr val="black">
                  <a:lumMod val="65000"/>
                  <a:lumOff val="35000"/>
                </a:prstClr>
              </a:solidFill>
            </a:endParaRPr>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a:solidFill>
                <a:prstClr val="black">
                  <a:lumMod val="65000"/>
                  <a:lumOff val="35000"/>
                </a:prstClr>
              </a:solidFill>
            </a:endParaRPr>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35B3C206-D37E-4A47-BCBA-EFD3A3204AE4}"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Palatino Linotype"/>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Palatino Linotype"/>
            </a:endParaRPr>
          </a:p>
        </p:txBody>
      </p:sp>
    </p:spTree>
    <p:extLst>
      <p:ext uri="{BB962C8B-B14F-4D97-AF65-F5344CB8AC3E}">
        <p14:creationId xmlns:p14="http://schemas.microsoft.com/office/powerpoint/2010/main" val="18668000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2743" y="5035402"/>
            <a:ext cx="8648620" cy="1439591"/>
          </a:xfrm>
        </p:spPr>
        <p:txBody>
          <a:bodyPr anchor="ctr"/>
          <a:lstStyle/>
          <a:p>
            <a:r>
              <a:rPr lang="en-US" sz="5400" b="1" u="sng" dirty="0" smtClean="0"/>
              <a:t>Jeremiah: Chapters </a:t>
            </a:r>
            <a:r>
              <a:rPr lang="en-US" sz="5400" b="1" u="sng" dirty="0" smtClean="0"/>
              <a:t>15-16</a:t>
            </a:r>
            <a:endParaRPr lang="en-US" sz="5400" b="1" u="sng" dirty="0"/>
          </a:p>
        </p:txBody>
      </p:sp>
      <p:pic>
        <p:nvPicPr>
          <p:cNvPr id="4" name="Picture 3" descr="Jeremiah Painti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5035402"/>
          </a:xfrm>
          <a:prstGeom prst="rect">
            <a:avLst/>
          </a:prstGeom>
        </p:spPr>
      </p:pic>
    </p:spTree>
    <p:extLst>
      <p:ext uri="{BB962C8B-B14F-4D97-AF65-F5344CB8AC3E}">
        <p14:creationId xmlns:p14="http://schemas.microsoft.com/office/powerpoint/2010/main" val="97470998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66496" y="-218930"/>
            <a:ext cx="8477048" cy="1600200"/>
          </a:xfrm>
        </p:spPr>
        <p:txBody>
          <a:bodyPr/>
          <a:lstStyle/>
          <a:p>
            <a:pPr>
              <a:lnSpc>
                <a:spcPct val="100000"/>
              </a:lnSpc>
            </a:pPr>
            <a:r>
              <a:rPr lang="en-US" sz="3200" b="1" u="sng" dirty="0" smtClean="0"/>
              <a:t>John Humphries, “The Books of Jeremiah and Lamentations,” </a:t>
            </a:r>
            <a:r>
              <a:rPr lang="en-US" sz="3200" b="1" i="1" u="sng" dirty="0" smtClean="0"/>
              <a:t>Truth Commentaries</a:t>
            </a:r>
            <a:r>
              <a:rPr lang="en-US" sz="3200" b="1" u="sng" dirty="0" smtClean="0"/>
              <a:t>, </a:t>
            </a:r>
            <a:r>
              <a:rPr lang="en-US" sz="3200" b="1" u="sng" dirty="0" smtClean="0"/>
              <a:t>174 </a:t>
            </a:r>
            <a:endParaRPr lang="en-US" sz="3200" b="1" u="sng" dirty="0"/>
          </a:p>
        </p:txBody>
      </p:sp>
      <p:sp>
        <p:nvSpPr>
          <p:cNvPr id="6" name="Content Placeholder 5"/>
          <p:cNvSpPr>
            <a:spLocks noGrp="1"/>
          </p:cNvSpPr>
          <p:nvPr>
            <p:ph idx="1"/>
          </p:nvPr>
        </p:nvSpPr>
        <p:spPr>
          <a:xfrm>
            <a:off x="262743" y="1540817"/>
            <a:ext cx="8690276" cy="4525963"/>
          </a:xfrm>
        </p:spPr>
        <p:txBody>
          <a:bodyPr>
            <a:noAutofit/>
          </a:bodyPr>
          <a:lstStyle/>
          <a:p>
            <a:pPr marL="0" indent="0" algn="ctr">
              <a:buNone/>
            </a:pPr>
            <a:r>
              <a:rPr lang="en-US" sz="2600" b="1" i="1" dirty="0" smtClean="0"/>
              <a:t>“Jeremiah is commanded to remain unmarried and to refrain from other social amenities. This is to impress upon the people that severe judgment from the Lord against the nation of Judah is approaching. The reason for the judgment against them is that the promise of restoration is given which will take place following the exile. In the meantime, the Jews are warned again that God knows their wicked hearts and that the judgment he will bring against them will be thorough and just. Finally, Jeremiah returns to the theme of 12:14-17 and looks to the conversion of the Gentiles in the days of the Messiah.”</a:t>
            </a:r>
            <a:endParaRPr lang="en-US" sz="2600" b="1" i="1" dirty="0"/>
          </a:p>
        </p:txBody>
      </p:sp>
    </p:spTree>
    <p:extLst>
      <p:ext uri="{BB962C8B-B14F-4D97-AF65-F5344CB8AC3E}">
        <p14:creationId xmlns:p14="http://schemas.microsoft.com/office/powerpoint/2010/main" val="144589796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372" y="-50082"/>
            <a:ext cx="8946943" cy="1600200"/>
          </a:xfrm>
        </p:spPr>
        <p:txBody>
          <a:bodyPr anchor="ctr"/>
          <a:lstStyle/>
          <a:p>
            <a:pPr>
              <a:lnSpc>
                <a:spcPct val="100000"/>
              </a:lnSpc>
            </a:pPr>
            <a:r>
              <a:rPr lang="en-US" sz="3600" b="1" u="sng" dirty="0" smtClean="0"/>
              <a:t>Chapter </a:t>
            </a:r>
            <a:r>
              <a:rPr lang="en-US" sz="3600" b="1" u="sng" dirty="0" smtClean="0"/>
              <a:t>16: “No Wife For Jeremiah”</a:t>
            </a:r>
            <a:endParaRPr lang="en-US" sz="3600" b="1" u="sng" dirty="0"/>
          </a:p>
        </p:txBody>
      </p:sp>
      <p:sp>
        <p:nvSpPr>
          <p:cNvPr id="3" name="Content Placeholder 2"/>
          <p:cNvSpPr>
            <a:spLocks noGrp="1"/>
          </p:cNvSpPr>
          <p:nvPr>
            <p:ph idx="1"/>
          </p:nvPr>
        </p:nvSpPr>
        <p:spPr>
          <a:xfrm>
            <a:off x="457200" y="1331190"/>
            <a:ext cx="8229600" cy="3748000"/>
          </a:xfrm>
        </p:spPr>
        <p:txBody>
          <a:bodyPr>
            <a:normAutofit/>
          </a:bodyPr>
          <a:lstStyle/>
          <a:p>
            <a:pPr marL="0" indent="0" algn="ctr">
              <a:spcBef>
                <a:spcPts val="1800"/>
              </a:spcBef>
              <a:buNone/>
            </a:pPr>
            <a:r>
              <a:rPr lang="en-US" sz="2600" b="1" dirty="0"/>
              <a:t>Three Injunctions </a:t>
            </a:r>
            <a:r>
              <a:rPr lang="en-US" sz="2600" b="1" dirty="0">
                <a:solidFill>
                  <a:srgbClr val="2F5897"/>
                </a:solidFill>
              </a:rPr>
              <a:t>(16:1-9</a:t>
            </a:r>
            <a:r>
              <a:rPr lang="en-US" sz="2600" b="1" dirty="0" smtClean="0">
                <a:solidFill>
                  <a:srgbClr val="2F5897"/>
                </a:solidFill>
              </a:rPr>
              <a:t>)</a:t>
            </a:r>
          </a:p>
          <a:p>
            <a:pPr marL="0" indent="0" algn="ctr">
              <a:spcBef>
                <a:spcPts val="1800"/>
              </a:spcBef>
              <a:buNone/>
            </a:pPr>
            <a:r>
              <a:rPr lang="en-US" sz="2600" b="1" dirty="0"/>
              <a:t>The Destiny Of Judah </a:t>
            </a:r>
            <a:r>
              <a:rPr lang="en-US" sz="2600" b="1" dirty="0">
                <a:solidFill>
                  <a:srgbClr val="2F5897"/>
                </a:solidFill>
              </a:rPr>
              <a:t>(16:10-18) </a:t>
            </a:r>
            <a:endParaRPr lang="en-US" sz="2600" b="1" dirty="0" smtClean="0">
              <a:solidFill>
                <a:srgbClr val="2F5897"/>
              </a:solidFill>
            </a:endParaRPr>
          </a:p>
          <a:p>
            <a:pPr marL="0" indent="0" algn="ctr">
              <a:spcBef>
                <a:spcPts val="1800"/>
              </a:spcBef>
              <a:buNone/>
            </a:pPr>
            <a:r>
              <a:rPr lang="en-US" sz="2600" b="1" dirty="0"/>
              <a:t>God’s Name Must Be Vindicated </a:t>
            </a:r>
            <a:r>
              <a:rPr lang="en-US" sz="2600" b="1" dirty="0">
                <a:solidFill>
                  <a:srgbClr val="2F5897"/>
                </a:solidFill>
              </a:rPr>
              <a:t>(16:19-21) </a:t>
            </a:r>
            <a:endParaRPr lang="en-US" sz="2600" b="1" dirty="0" smtClean="0">
              <a:solidFill>
                <a:srgbClr val="2F5897"/>
              </a:solidFill>
            </a:endParaRPr>
          </a:p>
        </p:txBody>
      </p:sp>
      <p:pic>
        <p:nvPicPr>
          <p:cNvPr id="6" name="Picture 5" descr="jeremiah-1305740228m.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456328"/>
            <a:ext cx="9144000" cy="3401672"/>
          </a:xfrm>
          <a:prstGeom prst="rect">
            <a:avLst/>
          </a:prstGeom>
        </p:spPr>
      </p:pic>
    </p:spTree>
    <p:extLst>
      <p:ext uri="{BB962C8B-B14F-4D97-AF65-F5344CB8AC3E}">
        <p14:creationId xmlns:p14="http://schemas.microsoft.com/office/powerpoint/2010/main" val="399477190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477" y="0"/>
            <a:ext cx="8968838" cy="1600200"/>
          </a:xfrm>
        </p:spPr>
        <p:txBody>
          <a:bodyPr anchor="ctr"/>
          <a:lstStyle/>
          <a:p>
            <a:r>
              <a:rPr lang="en-US" sz="4400" b="1" u="sng" dirty="0" smtClean="0"/>
              <a:t>Chapter </a:t>
            </a:r>
            <a:r>
              <a:rPr lang="en-US" sz="4400" b="1" u="sng" dirty="0" smtClean="0"/>
              <a:t>16: </a:t>
            </a:r>
            <a:r>
              <a:rPr lang="en-US" sz="4400" b="1" u="sng" dirty="0" smtClean="0"/>
              <a:t>Thought Questions</a:t>
            </a:r>
            <a:endParaRPr lang="en-US" sz="4400" b="1" u="sng" dirty="0"/>
          </a:p>
        </p:txBody>
      </p:sp>
      <p:sp>
        <p:nvSpPr>
          <p:cNvPr id="3" name="Content Placeholder 2"/>
          <p:cNvSpPr>
            <a:spLocks noGrp="1"/>
          </p:cNvSpPr>
          <p:nvPr>
            <p:ph idx="1"/>
          </p:nvPr>
        </p:nvSpPr>
        <p:spPr>
          <a:xfrm>
            <a:off x="284638" y="1381270"/>
            <a:ext cx="8626726" cy="4525963"/>
          </a:xfrm>
        </p:spPr>
        <p:txBody>
          <a:bodyPr>
            <a:noAutofit/>
          </a:bodyPr>
          <a:lstStyle/>
          <a:p>
            <a:pPr>
              <a:spcBef>
                <a:spcPts val="2400"/>
              </a:spcBef>
            </a:pPr>
            <a:r>
              <a:rPr lang="en-US" sz="2600" b="1" dirty="0"/>
              <a:t>What significance is found in Jeremiah’s singleness &amp; lack of social involvement? </a:t>
            </a:r>
            <a:r>
              <a:rPr lang="en-US" sz="2600" b="1" dirty="0" smtClean="0"/>
              <a:t>Are </a:t>
            </a:r>
            <a:r>
              <a:rPr lang="en-US" sz="2600" b="1" dirty="0"/>
              <a:t>these limits lifted once judgment on Jerusalem is accomplished? </a:t>
            </a:r>
            <a:r>
              <a:rPr lang="en-US" sz="2600" b="1" dirty="0">
                <a:solidFill>
                  <a:srgbClr val="2F5897"/>
                </a:solidFill>
              </a:rPr>
              <a:t>(16:1-4)</a:t>
            </a:r>
          </a:p>
          <a:p>
            <a:pPr>
              <a:spcBef>
                <a:spcPts val="2400"/>
              </a:spcBef>
            </a:pPr>
            <a:r>
              <a:rPr lang="en-US" sz="2600" b="1" dirty="0" smtClean="0"/>
              <a:t>What </a:t>
            </a:r>
            <a:r>
              <a:rPr lang="en-US" sz="2600" b="1" dirty="0"/>
              <a:t>applications regarding sanctification can be derived from </a:t>
            </a:r>
            <a:r>
              <a:rPr lang="en-US" sz="2600" b="1" dirty="0">
                <a:solidFill>
                  <a:srgbClr val="2F5897"/>
                </a:solidFill>
              </a:rPr>
              <a:t>16:1-4</a:t>
            </a:r>
            <a:r>
              <a:rPr lang="en-US" sz="2600" b="1" dirty="0"/>
              <a:t>?</a:t>
            </a:r>
          </a:p>
          <a:p>
            <a:pPr>
              <a:spcBef>
                <a:spcPts val="2400"/>
              </a:spcBef>
            </a:pPr>
            <a:r>
              <a:rPr lang="en-US" sz="2600" b="1" dirty="0" smtClean="0"/>
              <a:t>What </a:t>
            </a:r>
            <a:r>
              <a:rPr lang="en-US" sz="2600" b="1" dirty="0"/>
              <a:t>similarities appear between the Last Supper/Lord’s Supper and </a:t>
            </a:r>
            <a:r>
              <a:rPr lang="en-US" sz="2600" b="1" dirty="0">
                <a:solidFill>
                  <a:srgbClr val="2F5897"/>
                </a:solidFill>
              </a:rPr>
              <a:t>16:7</a:t>
            </a:r>
            <a:r>
              <a:rPr lang="en-US" sz="2600" b="1" dirty="0"/>
              <a:t>?</a:t>
            </a:r>
          </a:p>
          <a:p>
            <a:pPr>
              <a:spcBef>
                <a:spcPts val="2400"/>
              </a:spcBef>
            </a:pPr>
            <a:r>
              <a:rPr lang="en-US" sz="2600" b="1" dirty="0" smtClean="0"/>
              <a:t>What </a:t>
            </a:r>
            <a:r>
              <a:rPr lang="en-US" sz="2600" b="1" dirty="0"/>
              <a:t>is the point of the imagery in </a:t>
            </a:r>
            <a:r>
              <a:rPr lang="en-US" sz="2600" b="1" dirty="0">
                <a:solidFill>
                  <a:srgbClr val="2F5897"/>
                </a:solidFill>
              </a:rPr>
              <a:t>16:16</a:t>
            </a:r>
            <a:r>
              <a:rPr lang="en-US" sz="2600" b="1" dirty="0"/>
              <a:t>?</a:t>
            </a:r>
          </a:p>
          <a:p>
            <a:pPr>
              <a:spcBef>
                <a:spcPts val="1800"/>
              </a:spcBef>
            </a:pPr>
            <a:endParaRPr lang="en-US" sz="2600" b="1" dirty="0"/>
          </a:p>
        </p:txBody>
      </p:sp>
    </p:spTree>
    <p:extLst>
      <p:ext uri="{BB962C8B-B14F-4D97-AF65-F5344CB8AC3E}">
        <p14:creationId xmlns:p14="http://schemas.microsoft.com/office/powerpoint/2010/main" val="153205082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sz="4800" b="1" u="sng" dirty="0" smtClean="0"/>
              <a:t>Chapter </a:t>
            </a:r>
            <a:r>
              <a:rPr lang="en-US" sz="4800" b="1" u="sng" dirty="0" smtClean="0"/>
              <a:t>16: </a:t>
            </a:r>
            <a:r>
              <a:rPr lang="en-US" sz="4800" b="1" u="sng" dirty="0" smtClean="0"/>
              <a:t>Applications</a:t>
            </a:r>
            <a:endParaRPr lang="en-US" sz="4800" b="1" u="sng" dirty="0"/>
          </a:p>
        </p:txBody>
      </p:sp>
      <p:sp>
        <p:nvSpPr>
          <p:cNvPr id="10" name="Content Placeholder 9"/>
          <p:cNvSpPr>
            <a:spLocks noGrp="1"/>
          </p:cNvSpPr>
          <p:nvPr>
            <p:ph sz="quarter" idx="13"/>
          </p:nvPr>
        </p:nvSpPr>
        <p:spPr>
          <a:xfrm>
            <a:off x="365760" y="1579379"/>
            <a:ext cx="4041648" cy="4526280"/>
          </a:xfrm>
        </p:spPr>
        <p:txBody>
          <a:bodyPr>
            <a:normAutofit/>
          </a:bodyPr>
          <a:lstStyle/>
          <a:p>
            <a:pPr marL="0" indent="0" algn="ctr">
              <a:spcBef>
                <a:spcPts val="2400"/>
              </a:spcBef>
              <a:buNone/>
            </a:pPr>
            <a:r>
              <a:rPr lang="en-US" sz="2600" b="1" dirty="0" smtClean="0"/>
              <a:t>The Deceitful Heart </a:t>
            </a:r>
            <a:r>
              <a:rPr lang="en-US" sz="2600" b="1" dirty="0" smtClean="0">
                <a:solidFill>
                  <a:srgbClr val="2F5897"/>
                </a:solidFill>
              </a:rPr>
              <a:t>(16:12)</a:t>
            </a:r>
          </a:p>
          <a:p>
            <a:pPr marL="0" indent="0" algn="ctr">
              <a:spcBef>
                <a:spcPts val="2400"/>
              </a:spcBef>
              <a:buNone/>
            </a:pPr>
            <a:r>
              <a:rPr lang="en-US" sz="2600" b="1" dirty="0" smtClean="0"/>
              <a:t>God Is Deliverer </a:t>
            </a:r>
            <a:r>
              <a:rPr lang="en-US" sz="2600" b="1" dirty="0" smtClean="0">
                <a:solidFill>
                  <a:srgbClr val="2F5897"/>
                </a:solidFill>
              </a:rPr>
              <a:t>(16:14-15)</a:t>
            </a:r>
          </a:p>
          <a:p>
            <a:pPr marL="0" indent="0" algn="ctr">
              <a:spcBef>
                <a:spcPts val="2400"/>
              </a:spcBef>
              <a:buNone/>
            </a:pPr>
            <a:r>
              <a:rPr lang="en-US" sz="2600" b="1" dirty="0" smtClean="0"/>
              <a:t>Sin Is Not Hidden </a:t>
            </a:r>
            <a:r>
              <a:rPr lang="en-US" sz="2600" b="1" dirty="0" smtClean="0">
                <a:solidFill>
                  <a:srgbClr val="2F5897"/>
                </a:solidFill>
              </a:rPr>
              <a:t>(16:17-18)</a:t>
            </a:r>
          </a:p>
          <a:p>
            <a:pPr marL="0" indent="0" algn="ctr">
              <a:spcBef>
                <a:spcPts val="2400"/>
              </a:spcBef>
              <a:buNone/>
            </a:pPr>
            <a:r>
              <a:rPr lang="en-US" sz="2600" b="1" i="1" dirty="0" smtClean="0"/>
              <a:t>“Then They Shall Know That I Am The LORD”</a:t>
            </a:r>
            <a:r>
              <a:rPr lang="en-US" sz="2600" b="1" dirty="0" smtClean="0"/>
              <a:t> </a:t>
            </a:r>
            <a:r>
              <a:rPr lang="en-US" sz="2600" b="1" dirty="0" smtClean="0">
                <a:solidFill>
                  <a:srgbClr val="2F5897"/>
                </a:solidFill>
              </a:rPr>
              <a:t>(16:21)</a:t>
            </a:r>
            <a:endParaRPr lang="en-US" sz="2600" b="1" i="1" dirty="0">
              <a:solidFill>
                <a:srgbClr val="2F5897"/>
              </a:solidFill>
            </a:endParaRPr>
          </a:p>
        </p:txBody>
      </p:sp>
      <p:pic>
        <p:nvPicPr>
          <p:cNvPr id="13" name="Content Placeholder 12" descr="jeremiah.jpg"/>
          <p:cNvPicPr>
            <a:picLocks noGrp="1" noChangeAspect="1"/>
          </p:cNvPicPr>
          <p:nvPr>
            <p:ph sz="half" idx="2"/>
          </p:nvPr>
        </p:nvPicPr>
        <p:blipFill>
          <a:blip r:embed="rId2">
            <a:extLst>
              <a:ext uri="{28A0092B-C50C-407E-A947-70E740481C1C}">
                <a14:useLocalDpi xmlns:a14="http://schemas.microsoft.com/office/drawing/2010/main" val="0"/>
              </a:ext>
            </a:extLst>
          </a:blip>
          <a:srcRect l="-3742" r="-3742"/>
          <a:stretch>
            <a:fillRect/>
          </a:stretch>
        </p:blipFill>
        <p:spPr/>
      </p:pic>
    </p:spTree>
    <p:extLst>
      <p:ext uri="{BB962C8B-B14F-4D97-AF65-F5344CB8AC3E}">
        <p14:creationId xmlns:p14="http://schemas.microsoft.com/office/powerpoint/2010/main" val="341355609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b="1" u="sng" dirty="0" smtClean="0"/>
              <a:t>Jeremiah Memory Jogger</a:t>
            </a:r>
            <a:endParaRPr lang="en-US" b="1" u="sng" dirty="0"/>
          </a:p>
        </p:txBody>
      </p:sp>
      <p:sp>
        <p:nvSpPr>
          <p:cNvPr id="4" name="Content Placeholder 3"/>
          <p:cNvSpPr>
            <a:spLocks noGrp="1"/>
          </p:cNvSpPr>
          <p:nvPr>
            <p:ph sz="half" idx="2"/>
          </p:nvPr>
        </p:nvSpPr>
        <p:spPr>
          <a:xfrm>
            <a:off x="4648200" y="1600200"/>
            <a:ext cx="4241268" cy="4525963"/>
          </a:xfrm>
        </p:spPr>
        <p:txBody>
          <a:bodyPr/>
          <a:lstStyle/>
          <a:p>
            <a:pPr marL="457200" indent="-457200">
              <a:spcBef>
                <a:spcPts val="1200"/>
              </a:spcBef>
              <a:buClr>
                <a:schemeClr val="tx2"/>
              </a:buClr>
              <a:buFont typeface="+mj-lt"/>
              <a:buAutoNum type="arabicPeriod" startAt="10"/>
            </a:pPr>
            <a:r>
              <a:rPr lang="en-US" b="1" dirty="0" smtClean="0"/>
              <a:t> Scarecrow </a:t>
            </a:r>
            <a:r>
              <a:rPr lang="en-US" b="1" dirty="0"/>
              <a:t>I</a:t>
            </a:r>
            <a:r>
              <a:rPr lang="en-US" b="1" dirty="0" smtClean="0"/>
              <a:t>n A Cucumber Field</a:t>
            </a:r>
          </a:p>
          <a:p>
            <a:pPr marL="457200" indent="-457200">
              <a:spcBef>
                <a:spcPts val="1200"/>
              </a:spcBef>
              <a:buClr>
                <a:schemeClr val="tx2"/>
              </a:buClr>
              <a:buFont typeface="+mj-lt"/>
              <a:buAutoNum type="arabicPeriod" startAt="10"/>
            </a:pPr>
            <a:r>
              <a:rPr lang="en-US" b="1" dirty="0" smtClean="0"/>
              <a:t> Broken Covenant</a:t>
            </a:r>
          </a:p>
          <a:p>
            <a:pPr marL="457200" indent="-457200">
              <a:spcBef>
                <a:spcPts val="1200"/>
              </a:spcBef>
              <a:buClr>
                <a:schemeClr val="tx2"/>
              </a:buClr>
              <a:buFont typeface="+mj-lt"/>
              <a:buAutoNum type="arabicPeriod" startAt="10"/>
            </a:pPr>
            <a:r>
              <a:rPr lang="en-US" b="1" dirty="0" smtClean="0"/>
              <a:t> How Will You Run With Horses?</a:t>
            </a:r>
          </a:p>
          <a:p>
            <a:pPr marL="457200" indent="-457200">
              <a:spcBef>
                <a:spcPts val="1200"/>
              </a:spcBef>
              <a:buClr>
                <a:schemeClr val="tx2"/>
              </a:buClr>
              <a:buFont typeface="+mj-lt"/>
              <a:buAutoNum type="arabicPeriod" startAt="10"/>
            </a:pPr>
            <a:r>
              <a:rPr lang="en-US" b="1" dirty="0" smtClean="0"/>
              <a:t> Ruined Waistband</a:t>
            </a:r>
          </a:p>
          <a:p>
            <a:pPr marL="457200" indent="-457200">
              <a:spcBef>
                <a:spcPts val="1200"/>
              </a:spcBef>
              <a:buClr>
                <a:schemeClr val="tx2"/>
              </a:buClr>
              <a:buFont typeface="+mj-lt"/>
              <a:buAutoNum type="arabicPeriod" startAt="10"/>
            </a:pPr>
            <a:r>
              <a:rPr lang="en-US" b="1" dirty="0" smtClean="0"/>
              <a:t> Severe Drought </a:t>
            </a:r>
            <a:endParaRPr lang="en-US" b="1" dirty="0" smtClean="0"/>
          </a:p>
          <a:p>
            <a:pPr marL="457200" indent="-457200">
              <a:spcBef>
                <a:spcPts val="1200"/>
              </a:spcBef>
              <a:buClr>
                <a:schemeClr val="tx2"/>
              </a:buClr>
              <a:buFont typeface="+mj-lt"/>
              <a:buAutoNum type="arabicPeriod" startAt="10"/>
            </a:pPr>
            <a:r>
              <a:rPr lang="en-US" b="1" dirty="0"/>
              <a:t> </a:t>
            </a:r>
            <a:r>
              <a:rPr lang="en-US" b="1" dirty="0" smtClean="0"/>
              <a:t>Check Yourself!</a:t>
            </a:r>
            <a:endParaRPr lang="en-US" b="1" dirty="0"/>
          </a:p>
          <a:p>
            <a:pPr marL="457200" indent="-457200">
              <a:spcBef>
                <a:spcPts val="1200"/>
              </a:spcBef>
              <a:buClr>
                <a:schemeClr val="tx2"/>
              </a:buClr>
              <a:buFont typeface="+mj-lt"/>
              <a:buAutoNum type="arabicPeriod" startAt="10"/>
            </a:pPr>
            <a:r>
              <a:rPr lang="en-US" b="1" dirty="0" smtClean="0"/>
              <a:t> No Wife For Jeremiah</a:t>
            </a:r>
            <a:endParaRPr lang="en-US" b="1" dirty="0"/>
          </a:p>
        </p:txBody>
      </p:sp>
      <p:sp>
        <p:nvSpPr>
          <p:cNvPr id="5" name="Content Placeholder 4"/>
          <p:cNvSpPr>
            <a:spLocks noGrp="1"/>
          </p:cNvSpPr>
          <p:nvPr>
            <p:ph sz="quarter" idx="13"/>
          </p:nvPr>
        </p:nvSpPr>
        <p:spPr>
          <a:xfrm>
            <a:off x="453340" y="1600200"/>
            <a:ext cx="4041648" cy="4526280"/>
          </a:xfrm>
        </p:spPr>
        <p:txBody>
          <a:bodyPr/>
          <a:lstStyle/>
          <a:p>
            <a:pPr marL="457200" indent="-457200">
              <a:spcBef>
                <a:spcPts val="1200"/>
              </a:spcBef>
              <a:buClr>
                <a:schemeClr val="tx2"/>
              </a:buClr>
              <a:buFont typeface="+mj-lt"/>
              <a:buAutoNum type="arabicPeriod"/>
            </a:pPr>
            <a:r>
              <a:rPr lang="en-US" b="1" dirty="0" smtClean="0"/>
              <a:t>Calling Of Jeremiah</a:t>
            </a:r>
          </a:p>
          <a:p>
            <a:pPr marL="457200" indent="-457200">
              <a:spcBef>
                <a:spcPts val="1200"/>
              </a:spcBef>
              <a:buClr>
                <a:schemeClr val="tx2"/>
              </a:buClr>
              <a:buFont typeface="+mj-lt"/>
              <a:buAutoNum type="arabicPeriod"/>
            </a:pPr>
            <a:r>
              <a:rPr lang="en-US" b="1" dirty="0" smtClean="0"/>
              <a:t>Broken Cisterns</a:t>
            </a:r>
          </a:p>
          <a:p>
            <a:pPr marL="457200" indent="-457200">
              <a:spcBef>
                <a:spcPts val="1200"/>
              </a:spcBef>
              <a:buClr>
                <a:schemeClr val="tx2"/>
              </a:buClr>
              <a:buFont typeface="+mj-lt"/>
              <a:buAutoNum type="arabicPeriod"/>
            </a:pPr>
            <a:r>
              <a:rPr lang="en-US" b="1" dirty="0" smtClean="0"/>
              <a:t>A Harlot’s Forehead</a:t>
            </a:r>
          </a:p>
          <a:p>
            <a:pPr marL="457200" indent="-457200">
              <a:spcBef>
                <a:spcPts val="1200"/>
              </a:spcBef>
              <a:buClr>
                <a:schemeClr val="tx2"/>
              </a:buClr>
              <a:buFont typeface="+mj-lt"/>
              <a:buAutoNum type="arabicPeriod"/>
            </a:pPr>
            <a:r>
              <a:rPr lang="en-US" b="1" dirty="0" smtClean="0"/>
              <a:t>Formless &amp; Void</a:t>
            </a:r>
          </a:p>
          <a:p>
            <a:pPr marL="457200" indent="-457200">
              <a:spcBef>
                <a:spcPts val="1200"/>
              </a:spcBef>
              <a:buClr>
                <a:schemeClr val="tx2"/>
              </a:buClr>
              <a:buFont typeface="+mj-lt"/>
              <a:buAutoNum type="arabicPeriod"/>
            </a:pPr>
            <a:r>
              <a:rPr lang="en-US" b="1" dirty="0" smtClean="0"/>
              <a:t>Lusty Horses</a:t>
            </a:r>
          </a:p>
          <a:p>
            <a:pPr marL="457200" indent="-457200">
              <a:spcBef>
                <a:spcPts val="1200"/>
              </a:spcBef>
              <a:buClr>
                <a:schemeClr val="tx2"/>
              </a:buClr>
              <a:buFont typeface="+mj-lt"/>
              <a:buAutoNum type="arabicPeriod"/>
            </a:pPr>
            <a:r>
              <a:rPr lang="en-US" b="1" dirty="0" smtClean="0"/>
              <a:t>Old Paths</a:t>
            </a:r>
          </a:p>
          <a:p>
            <a:pPr marL="457200" indent="-457200">
              <a:spcBef>
                <a:spcPts val="1200"/>
              </a:spcBef>
              <a:buClr>
                <a:schemeClr val="tx2"/>
              </a:buClr>
              <a:buFont typeface="+mj-lt"/>
              <a:buAutoNum type="arabicPeriod"/>
            </a:pPr>
            <a:r>
              <a:rPr lang="en-US" b="1" dirty="0" smtClean="0"/>
              <a:t>A Den Of Thieves</a:t>
            </a:r>
          </a:p>
          <a:p>
            <a:pPr marL="457200" indent="-457200">
              <a:spcBef>
                <a:spcPts val="1200"/>
              </a:spcBef>
              <a:buClr>
                <a:schemeClr val="tx2"/>
              </a:buClr>
              <a:buFont typeface="+mj-lt"/>
              <a:buAutoNum type="arabicPeriod"/>
            </a:pPr>
            <a:r>
              <a:rPr lang="en-US" b="1" dirty="0"/>
              <a:t>Forgot How To </a:t>
            </a:r>
            <a:r>
              <a:rPr lang="en-US" b="1" dirty="0" smtClean="0"/>
              <a:t>Blush</a:t>
            </a:r>
          </a:p>
          <a:p>
            <a:pPr marL="457200" indent="-457200">
              <a:spcBef>
                <a:spcPts val="1200"/>
              </a:spcBef>
              <a:buClr>
                <a:schemeClr val="tx2"/>
              </a:buClr>
              <a:buFont typeface="+mj-lt"/>
              <a:buAutoNum type="arabicPeriod"/>
            </a:pPr>
            <a:r>
              <a:rPr lang="en-US" b="1" dirty="0"/>
              <a:t>Mourning </a:t>
            </a:r>
            <a:r>
              <a:rPr lang="en-US" b="1" dirty="0" smtClean="0"/>
              <a:t>Women</a:t>
            </a:r>
            <a:endParaRPr lang="en-US" b="1" dirty="0"/>
          </a:p>
        </p:txBody>
      </p:sp>
    </p:spTree>
    <p:extLst>
      <p:ext uri="{BB962C8B-B14F-4D97-AF65-F5344CB8AC3E}">
        <p14:creationId xmlns:p14="http://schemas.microsoft.com/office/powerpoint/2010/main" val="193297627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50322" y="262716"/>
            <a:ext cx="8489743" cy="1600200"/>
          </a:xfrm>
        </p:spPr>
        <p:txBody>
          <a:bodyPr anchor="ctr"/>
          <a:lstStyle/>
          <a:p>
            <a:pPr>
              <a:lnSpc>
                <a:spcPct val="100000"/>
              </a:lnSpc>
            </a:pPr>
            <a:r>
              <a:rPr lang="en-US" sz="3200" b="1" u="sng" dirty="0" smtClean="0"/>
              <a:t>John Humphries, “The Books of Jeremiah and Lamentations,” </a:t>
            </a:r>
            <a:r>
              <a:rPr lang="en-US" sz="3200" b="1" i="1" u="sng" dirty="0" smtClean="0"/>
              <a:t>Truth Commentaries</a:t>
            </a:r>
            <a:r>
              <a:rPr lang="en-US" sz="3200" b="1" u="sng" dirty="0" smtClean="0"/>
              <a:t>, </a:t>
            </a:r>
            <a:r>
              <a:rPr lang="en-US" sz="3200" b="1" u="sng" dirty="0" smtClean="0"/>
              <a:t>164 </a:t>
            </a:r>
            <a:endParaRPr lang="en-US" sz="3200" b="1" u="sng" dirty="0"/>
          </a:p>
        </p:txBody>
      </p:sp>
      <p:sp>
        <p:nvSpPr>
          <p:cNvPr id="6" name="Content Placeholder 5"/>
          <p:cNvSpPr>
            <a:spLocks noGrp="1"/>
          </p:cNvSpPr>
          <p:nvPr>
            <p:ph idx="1"/>
          </p:nvPr>
        </p:nvSpPr>
        <p:spPr>
          <a:xfrm>
            <a:off x="350321" y="1775344"/>
            <a:ext cx="8489743" cy="4525963"/>
          </a:xfrm>
        </p:spPr>
        <p:txBody>
          <a:bodyPr>
            <a:noAutofit/>
          </a:bodyPr>
          <a:lstStyle/>
          <a:p>
            <a:pPr marL="0" indent="0" algn="ctr">
              <a:buNone/>
            </a:pPr>
            <a:r>
              <a:rPr lang="en-US" sz="2600" b="1" i="1" dirty="0" smtClean="0"/>
              <a:t>“The first four verses of chapter 15 are God’s response to Jeremiah’s prayer at the close of chapter 14. The answer to Jeremiah’s prayer is that God will not turn from his punishment of the people. The judgment of God against Israel will be severe, and none will escape. Jeremiah expresses the pain that he feels as a result of the harsh treatment that he has received at the hands of the rebellious people. After God again states his intention to punish the Jews, Jeremiah pleads for God to punish those who have been persecuting the prophet...</a:t>
            </a:r>
            <a:endParaRPr lang="en-US" sz="2600" b="1" i="1" dirty="0"/>
          </a:p>
        </p:txBody>
      </p:sp>
    </p:spTree>
    <p:extLst>
      <p:ext uri="{BB962C8B-B14F-4D97-AF65-F5344CB8AC3E}">
        <p14:creationId xmlns:p14="http://schemas.microsoft.com/office/powerpoint/2010/main" val="34200912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50322" y="262716"/>
            <a:ext cx="8489743" cy="1600200"/>
          </a:xfrm>
        </p:spPr>
        <p:txBody>
          <a:bodyPr anchor="ctr"/>
          <a:lstStyle/>
          <a:p>
            <a:pPr>
              <a:lnSpc>
                <a:spcPct val="100000"/>
              </a:lnSpc>
            </a:pPr>
            <a:r>
              <a:rPr lang="en-US" sz="3200" b="1" u="sng" dirty="0" smtClean="0"/>
              <a:t>John Humphries, “The Books of Jeremiah and Lamentations,” </a:t>
            </a:r>
            <a:r>
              <a:rPr lang="en-US" sz="3200" b="1" i="1" u="sng" dirty="0" smtClean="0"/>
              <a:t>Truth Commentaries</a:t>
            </a:r>
            <a:r>
              <a:rPr lang="en-US" sz="3200" b="1" u="sng" dirty="0" smtClean="0"/>
              <a:t>, </a:t>
            </a:r>
            <a:r>
              <a:rPr lang="en-US" sz="3200" b="1" u="sng" dirty="0" smtClean="0"/>
              <a:t>164 </a:t>
            </a:r>
            <a:endParaRPr lang="en-US" sz="3200" b="1" u="sng" dirty="0"/>
          </a:p>
        </p:txBody>
      </p:sp>
      <p:sp>
        <p:nvSpPr>
          <p:cNvPr id="6" name="Content Placeholder 5"/>
          <p:cNvSpPr>
            <a:spLocks noGrp="1"/>
          </p:cNvSpPr>
          <p:nvPr>
            <p:ph idx="1"/>
          </p:nvPr>
        </p:nvSpPr>
        <p:spPr>
          <a:xfrm>
            <a:off x="525486" y="1775344"/>
            <a:ext cx="8123134" cy="4525963"/>
          </a:xfrm>
        </p:spPr>
        <p:txBody>
          <a:bodyPr>
            <a:noAutofit/>
          </a:bodyPr>
          <a:lstStyle/>
          <a:p>
            <a:pPr marL="0" indent="0" algn="ctr">
              <a:buNone/>
            </a:pPr>
            <a:r>
              <a:rPr lang="en-US" sz="2600" b="1" i="1" dirty="0" smtClean="0"/>
              <a:t>...</a:t>
            </a:r>
            <a:r>
              <a:rPr lang="en-US" sz="2600" b="1" i="1" dirty="0" smtClean="0"/>
              <a:t>Jeremiah has been obedient to God in proclaiming his word to the people and has endured much pain in return for his efforts. Jeremiah wonders where the protection is that God promised him; has God let him down? God rebukes the prophet and calls upon Jeremiah to repent of his harsh (vile) words against the Lord. If the prophet will do this, he will be allowed to speak the word of God to the people. God will protect him and cause Jeremiah’s prophetic word to prevail over any opposition.”</a:t>
            </a:r>
            <a:endParaRPr lang="en-US" sz="2600" b="1" i="1" dirty="0"/>
          </a:p>
        </p:txBody>
      </p:sp>
    </p:spTree>
    <p:extLst>
      <p:ext uri="{BB962C8B-B14F-4D97-AF65-F5344CB8AC3E}">
        <p14:creationId xmlns:p14="http://schemas.microsoft.com/office/powerpoint/2010/main" val="129992065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057" y="-131358"/>
            <a:ext cx="8758097" cy="1600200"/>
          </a:xfrm>
        </p:spPr>
        <p:txBody>
          <a:bodyPr anchor="ctr"/>
          <a:lstStyle/>
          <a:p>
            <a:pPr>
              <a:lnSpc>
                <a:spcPct val="100000"/>
              </a:lnSpc>
            </a:pPr>
            <a:r>
              <a:rPr lang="en-US" sz="3600" b="1" u="sng" dirty="0" smtClean="0"/>
              <a:t>Chapter </a:t>
            </a:r>
            <a:r>
              <a:rPr lang="en-US" sz="3600" b="1" u="sng" dirty="0" smtClean="0"/>
              <a:t>15: “Check Yourself”</a:t>
            </a:r>
            <a:endParaRPr lang="en-US" sz="3600" b="1" u="sng" dirty="0"/>
          </a:p>
        </p:txBody>
      </p:sp>
      <p:sp>
        <p:nvSpPr>
          <p:cNvPr id="3" name="Content Placeholder 2"/>
          <p:cNvSpPr>
            <a:spLocks noGrp="1"/>
          </p:cNvSpPr>
          <p:nvPr>
            <p:ph idx="1"/>
          </p:nvPr>
        </p:nvSpPr>
        <p:spPr>
          <a:xfrm>
            <a:off x="197057" y="1206126"/>
            <a:ext cx="8758097" cy="4880143"/>
          </a:xfrm>
        </p:spPr>
        <p:txBody>
          <a:bodyPr>
            <a:normAutofit/>
          </a:bodyPr>
          <a:lstStyle/>
          <a:p>
            <a:pPr marL="0" indent="0" algn="ctr">
              <a:spcBef>
                <a:spcPts val="1800"/>
              </a:spcBef>
              <a:buNone/>
            </a:pPr>
            <a:r>
              <a:rPr lang="en-US" sz="2800" b="1" dirty="0"/>
              <a:t>God Is Adamant About Judgment </a:t>
            </a:r>
            <a:endParaRPr lang="en-US" sz="2800" b="1" dirty="0" smtClean="0"/>
          </a:p>
          <a:p>
            <a:pPr marL="0" indent="0" algn="ctr">
              <a:spcBef>
                <a:spcPts val="0"/>
              </a:spcBef>
              <a:buNone/>
            </a:pPr>
            <a:r>
              <a:rPr lang="en-US" sz="2800" b="1" dirty="0" smtClean="0">
                <a:solidFill>
                  <a:schemeClr val="tx2"/>
                </a:solidFill>
              </a:rPr>
              <a:t>(</a:t>
            </a:r>
            <a:r>
              <a:rPr lang="en-US" sz="2800" b="1" dirty="0">
                <a:solidFill>
                  <a:schemeClr val="tx2"/>
                </a:solidFill>
              </a:rPr>
              <a:t>15:1-9; carryover from 14:19ff)</a:t>
            </a:r>
          </a:p>
          <a:p>
            <a:pPr marL="0" indent="0" algn="ctr">
              <a:spcBef>
                <a:spcPts val="1800"/>
              </a:spcBef>
              <a:buNone/>
            </a:pPr>
            <a:r>
              <a:rPr lang="en-US" sz="2800" b="1" dirty="0" smtClean="0"/>
              <a:t>The Embattled Prophet &amp; </a:t>
            </a:r>
            <a:r>
              <a:rPr lang="en-US" sz="2800" b="1" dirty="0"/>
              <a:t>God’s Reassurance </a:t>
            </a:r>
            <a:r>
              <a:rPr lang="en-US" sz="2800" b="1" dirty="0">
                <a:solidFill>
                  <a:srgbClr val="2F5897"/>
                </a:solidFill>
              </a:rPr>
              <a:t>(15:10-21)</a:t>
            </a:r>
          </a:p>
          <a:p>
            <a:pPr algn="ctr">
              <a:spcBef>
                <a:spcPts val="1800"/>
              </a:spcBef>
              <a:buFont typeface="Wingdings" charset="2"/>
              <a:buChar char="²"/>
            </a:pPr>
            <a:r>
              <a:rPr lang="en-US" sz="2800" b="1" i="1" dirty="0"/>
              <a:t>Jeremiah’s Agony Over God’s Rejection </a:t>
            </a:r>
            <a:r>
              <a:rPr lang="en-US" sz="2800" b="1" i="1" dirty="0">
                <a:solidFill>
                  <a:srgbClr val="2F5897"/>
                </a:solidFill>
              </a:rPr>
              <a:t>(15:10-14)</a:t>
            </a:r>
          </a:p>
          <a:p>
            <a:pPr algn="ctr">
              <a:spcBef>
                <a:spcPts val="1800"/>
              </a:spcBef>
              <a:buFont typeface="Wingdings" charset="2"/>
              <a:buChar char="²"/>
            </a:pPr>
            <a:r>
              <a:rPr lang="en-US" sz="2800" b="1" i="1" dirty="0"/>
              <a:t>Jeremiah’s Joy...And Pain At God’s Word </a:t>
            </a:r>
            <a:r>
              <a:rPr lang="en-US" sz="2800" b="1" i="1" dirty="0">
                <a:solidFill>
                  <a:srgbClr val="2F5897"/>
                </a:solidFill>
              </a:rPr>
              <a:t>(15:15-18) </a:t>
            </a:r>
            <a:endParaRPr lang="en-US" sz="2800" b="1" i="1" dirty="0" smtClean="0">
              <a:solidFill>
                <a:srgbClr val="2F5897"/>
              </a:solidFill>
            </a:endParaRPr>
          </a:p>
          <a:p>
            <a:pPr algn="ctr">
              <a:spcBef>
                <a:spcPts val="1800"/>
              </a:spcBef>
              <a:buFont typeface="Wingdings" charset="2"/>
              <a:buChar char="²"/>
            </a:pPr>
            <a:r>
              <a:rPr lang="en-US" sz="2800" b="1" i="1" dirty="0"/>
              <a:t>God’s Reply </a:t>
            </a:r>
            <a:endParaRPr lang="en-US" sz="2800" b="1" i="1" dirty="0" smtClean="0"/>
          </a:p>
          <a:p>
            <a:pPr marL="0" indent="0" algn="ctr">
              <a:spcBef>
                <a:spcPts val="0"/>
              </a:spcBef>
              <a:buNone/>
            </a:pPr>
            <a:r>
              <a:rPr lang="en-US" sz="2800" b="1" i="1" dirty="0" smtClean="0">
                <a:solidFill>
                  <a:srgbClr val="2F5897"/>
                </a:solidFill>
              </a:rPr>
              <a:t>(</a:t>
            </a:r>
            <a:r>
              <a:rPr lang="en-US" sz="2800" b="1" i="1" dirty="0">
                <a:solidFill>
                  <a:srgbClr val="2F5897"/>
                </a:solidFill>
              </a:rPr>
              <a:t>15:19-21) </a:t>
            </a:r>
            <a:endParaRPr lang="en-US" sz="2800" b="1" i="1" dirty="0">
              <a:solidFill>
                <a:srgbClr val="2F5897"/>
              </a:solidFill>
            </a:endParaRPr>
          </a:p>
        </p:txBody>
      </p:sp>
    </p:spTree>
    <p:extLst>
      <p:ext uri="{BB962C8B-B14F-4D97-AF65-F5344CB8AC3E}">
        <p14:creationId xmlns:p14="http://schemas.microsoft.com/office/powerpoint/2010/main" val="200551422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dissolv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dissolv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dissolve">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dissolve">
                                      <p:cBhvr>
                                        <p:cTn id="30" dur="500"/>
                                        <p:tgtEl>
                                          <p:spTgt spid="3">
                                            <p:txEl>
                                              <p:pRg st="5" end="5"/>
                                            </p:txEl>
                                          </p:spTgt>
                                        </p:tgtEl>
                                      </p:cBhvr>
                                    </p:animEffect>
                                  </p:childTnLst>
                                </p:cTn>
                              </p:par>
                              <p:par>
                                <p:cTn id="31" presetID="9" presetClass="entr" presetSubtype="0" fill="hold"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dissolve">
                                      <p:cBhvr>
                                        <p:cTn id="3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356" y="0"/>
            <a:ext cx="8764084" cy="1600200"/>
          </a:xfrm>
        </p:spPr>
        <p:txBody>
          <a:bodyPr/>
          <a:lstStyle/>
          <a:p>
            <a:pPr>
              <a:lnSpc>
                <a:spcPct val="100000"/>
              </a:lnSpc>
            </a:pPr>
            <a:r>
              <a:rPr lang="en-US" sz="3200" b="1" u="sng" dirty="0">
                <a:solidFill>
                  <a:srgbClr val="2F5897"/>
                </a:solidFill>
              </a:rPr>
              <a:t>John Humphries, “The Books of Jeremiah and Lamentations,” </a:t>
            </a:r>
            <a:r>
              <a:rPr lang="en-US" sz="3200" b="1" i="1" u="sng" dirty="0">
                <a:solidFill>
                  <a:srgbClr val="2F5897"/>
                </a:solidFill>
              </a:rPr>
              <a:t>Truth Commentaries</a:t>
            </a:r>
            <a:r>
              <a:rPr lang="en-US" sz="3200" b="1" u="sng" dirty="0">
                <a:solidFill>
                  <a:srgbClr val="2F5897"/>
                </a:solidFill>
              </a:rPr>
              <a:t>, </a:t>
            </a:r>
            <a:r>
              <a:rPr lang="en-US" sz="3200" b="1" u="sng" dirty="0" smtClean="0">
                <a:solidFill>
                  <a:srgbClr val="2F5897"/>
                </a:solidFill>
              </a:rPr>
              <a:t>173 </a:t>
            </a:r>
            <a:endParaRPr lang="en-US" dirty="0"/>
          </a:p>
        </p:txBody>
      </p:sp>
      <p:sp>
        <p:nvSpPr>
          <p:cNvPr id="3" name="Content Placeholder 2"/>
          <p:cNvSpPr>
            <a:spLocks noGrp="1"/>
          </p:cNvSpPr>
          <p:nvPr>
            <p:ph idx="1"/>
          </p:nvPr>
        </p:nvSpPr>
        <p:spPr/>
        <p:txBody>
          <a:bodyPr anchor="ctr">
            <a:normAutofit/>
          </a:bodyPr>
          <a:lstStyle/>
          <a:p>
            <a:pPr marL="0" indent="0" algn="ctr">
              <a:buNone/>
            </a:pPr>
            <a:r>
              <a:rPr lang="en-US" sz="2600" b="1" i="1" dirty="0" smtClean="0"/>
              <a:t>“Twenty-six hundred years have passed since this servant of God did his abiding work. Jeremiah continued his valiant efforts in faithfully preaching against the worldliness  of the society of his day and bravely enduring the opposition of those in positions of power, who had corrupted their office. We also see revealed in Jeremiah the broken heart of a man who loved his people and was distressed by their impending doom. These considerations should impress on our minds...</a:t>
            </a:r>
            <a:endParaRPr lang="en-US" sz="2600" b="1" i="1" dirty="0"/>
          </a:p>
        </p:txBody>
      </p:sp>
    </p:spTree>
    <p:extLst>
      <p:ext uri="{BB962C8B-B14F-4D97-AF65-F5344CB8AC3E}">
        <p14:creationId xmlns:p14="http://schemas.microsoft.com/office/powerpoint/2010/main" val="2140310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0625" y="0"/>
            <a:ext cx="8639180" cy="1600200"/>
          </a:xfrm>
        </p:spPr>
        <p:txBody>
          <a:bodyPr/>
          <a:lstStyle/>
          <a:p>
            <a:pPr>
              <a:lnSpc>
                <a:spcPct val="100000"/>
              </a:lnSpc>
            </a:pPr>
            <a:r>
              <a:rPr lang="en-US" sz="3200" b="1" u="sng" dirty="0">
                <a:solidFill>
                  <a:srgbClr val="2F5897"/>
                </a:solidFill>
              </a:rPr>
              <a:t>John Humphries, “The Books of Jeremiah and Lamentations,” </a:t>
            </a:r>
            <a:r>
              <a:rPr lang="en-US" sz="3200" b="1" i="1" u="sng" dirty="0">
                <a:solidFill>
                  <a:srgbClr val="2F5897"/>
                </a:solidFill>
              </a:rPr>
              <a:t>Truth Commentaries</a:t>
            </a:r>
            <a:r>
              <a:rPr lang="en-US" sz="3200" b="1" u="sng" dirty="0">
                <a:solidFill>
                  <a:srgbClr val="2F5897"/>
                </a:solidFill>
              </a:rPr>
              <a:t>, 173 </a:t>
            </a:r>
            <a:endParaRPr lang="en-US" dirty="0"/>
          </a:p>
        </p:txBody>
      </p:sp>
      <p:sp>
        <p:nvSpPr>
          <p:cNvPr id="3" name="Content Placeholder 2"/>
          <p:cNvSpPr>
            <a:spLocks noGrp="1"/>
          </p:cNvSpPr>
          <p:nvPr>
            <p:ph idx="1"/>
          </p:nvPr>
        </p:nvSpPr>
        <p:spPr/>
        <p:txBody>
          <a:bodyPr anchor="ctr">
            <a:normAutofit/>
          </a:bodyPr>
          <a:lstStyle/>
          <a:p>
            <a:pPr marL="0" indent="0" algn="ctr">
              <a:buNone/>
            </a:pPr>
            <a:r>
              <a:rPr lang="en-US" sz="2600" b="1" i="1" dirty="0" smtClean="0"/>
              <a:t>...the </a:t>
            </a:r>
            <a:r>
              <a:rPr lang="en-US" sz="2600" b="1" i="1" dirty="0"/>
              <a:t>fact that we are reading the message of a true prophet of God. To the thoughtful reader, the fact that Jeremiah candidly recorded his personal difficulties and shortcomings will surely indicate the presence of integrity and genuine humility in the prophet, a true man of God. The faithful prophets are truly among God’s noblemen. May we all be humbly and deeply impressed by their worthy example (Rom. 15:4).</a:t>
            </a:r>
            <a:r>
              <a:rPr lang="en-US" sz="2600" b="1" i="1" dirty="0" smtClean="0"/>
              <a:t>”</a:t>
            </a:r>
            <a:endParaRPr lang="en-US" sz="2600" b="1" i="1" dirty="0"/>
          </a:p>
        </p:txBody>
      </p:sp>
    </p:spTree>
    <p:extLst>
      <p:ext uri="{BB962C8B-B14F-4D97-AF65-F5344CB8AC3E}">
        <p14:creationId xmlns:p14="http://schemas.microsoft.com/office/powerpoint/2010/main" val="15795871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057" y="15461"/>
            <a:ext cx="8758097" cy="1600200"/>
          </a:xfrm>
        </p:spPr>
        <p:txBody>
          <a:bodyPr anchor="ctr"/>
          <a:lstStyle/>
          <a:p>
            <a:r>
              <a:rPr lang="en-US" sz="4400" b="1" u="sng" dirty="0" smtClean="0"/>
              <a:t>Chapter </a:t>
            </a:r>
            <a:r>
              <a:rPr lang="en-US" sz="4400" b="1" u="sng" dirty="0" smtClean="0"/>
              <a:t>15: </a:t>
            </a:r>
            <a:r>
              <a:rPr lang="en-US" sz="4400" b="1" u="sng" dirty="0" smtClean="0"/>
              <a:t>Thought Questions</a:t>
            </a:r>
            <a:endParaRPr lang="en-US" sz="4400" b="1" u="sng" dirty="0"/>
          </a:p>
        </p:txBody>
      </p:sp>
      <p:sp>
        <p:nvSpPr>
          <p:cNvPr id="3" name="Content Placeholder 2"/>
          <p:cNvSpPr>
            <a:spLocks noGrp="1"/>
          </p:cNvSpPr>
          <p:nvPr>
            <p:ph idx="1"/>
          </p:nvPr>
        </p:nvSpPr>
        <p:spPr>
          <a:xfrm>
            <a:off x="197057" y="1374839"/>
            <a:ext cx="8758097" cy="2055940"/>
          </a:xfrm>
        </p:spPr>
        <p:txBody>
          <a:bodyPr>
            <a:noAutofit/>
          </a:bodyPr>
          <a:lstStyle/>
          <a:p>
            <a:pPr>
              <a:spcBef>
                <a:spcPts val="1200"/>
              </a:spcBef>
            </a:pPr>
            <a:r>
              <a:rPr lang="en-US" b="1" dirty="0"/>
              <a:t>What connections may be made </a:t>
            </a:r>
            <a:r>
              <a:rPr lang="en-US" b="1" dirty="0" smtClean="0"/>
              <a:t>between </a:t>
            </a:r>
            <a:r>
              <a:rPr lang="en-US" b="1" dirty="0">
                <a:solidFill>
                  <a:srgbClr val="2F5897"/>
                </a:solidFill>
              </a:rPr>
              <a:t>15:1 </a:t>
            </a:r>
            <a:r>
              <a:rPr lang="en-US" b="1" dirty="0"/>
              <a:t>&amp; events/passages like: the exodus </a:t>
            </a:r>
            <a:r>
              <a:rPr lang="en-US" b="1" dirty="0" smtClean="0"/>
              <a:t>from </a:t>
            </a:r>
            <a:r>
              <a:rPr lang="en-US" b="1" dirty="0"/>
              <a:t>Egypt (sp. Ex. 13:21f), </a:t>
            </a:r>
            <a:r>
              <a:rPr lang="en-US" b="1" dirty="0" smtClean="0"/>
              <a:t>withdrawal </a:t>
            </a:r>
            <a:r>
              <a:rPr lang="en-US" b="1" dirty="0"/>
              <a:t>of the Spirit from the Temple </a:t>
            </a:r>
            <a:r>
              <a:rPr lang="en-US" b="1" dirty="0" smtClean="0"/>
              <a:t>(</a:t>
            </a:r>
            <a:r>
              <a:rPr lang="en-US" b="1" dirty="0"/>
              <a:t>Ezek. 8:4; 9:3, 18f; 11:22f), &amp; rebuke of </a:t>
            </a:r>
            <a:r>
              <a:rPr lang="en-US" b="1" dirty="0" smtClean="0"/>
              <a:t>Laodicea </a:t>
            </a:r>
            <a:r>
              <a:rPr lang="en-US" b="1" dirty="0"/>
              <a:t>(Rev. 3:20)?</a:t>
            </a:r>
          </a:p>
          <a:p>
            <a:pPr>
              <a:spcBef>
                <a:spcPts val="1200"/>
              </a:spcBef>
            </a:pPr>
            <a:r>
              <a:rPr lang="en-US" b="1" dirty="0" smtClean="0"/>
              <a:t>What </a:t>
            </a:r>
            <a:r>
              <a:rPr lang="en-US" b="1" dirty="0"/>
              <a:t>sort of behaviors of Manasseh had resulted in this condemnation? (</a:t>
            </a:r>
            <a:r>
              <a:rPr lang="en-US" b="1" dirty="0">
                <a:solidFill>
                  <a:srgbClr val="2F5897"/>
                </a:solidFill>
              </a:rPr>
              <a:t>15:4</a:t>
            </a:r>
            <a:r>
              <a:rPr lang="en-US" b="1" dirty="0"/>
              <a:t>) </a:t>
            </a:r>
            <a:r>
              <a:rPr lang="en-US" b="1" dirty="0" smtClean="0"/>
              <a:t>Do the </a:t>
            </a:r>
            <a:r>
              <a:rPr lang="en-US" b="1" dirty="0"/>
              <a:t>sins of the past have bearing on the present/future? What are </a:t>
            </a:r>
            <a:r>
              <a:rPr lang="en-US" b="1" dirty="0" smtClean="0"/>
              <a:t>the limitations </a:t>
            </a:r>
            <a:r>
              <a:rPr lang="en-US" b="1" dirty="0"/>
              <a:t>on this, if any?</a:t>
            </a:r>
          </a:p>
          <a:p>
            <a:pPr>
              <a:spcBef>
                <a:spcPts val="1200"/>
              </a:spcBef>
            </a:pPr>
            <a:r>
              <a:rPr lang="en-US" b="1" dirty="0" smtClean="0"/>
              <a:t>Does </a:t>
            </a:r>
            <a:r>
              <a:rPr lang="en-US" b="1" dirty="0"/>
              <a:t>God ever get tired? (</a:t>
            </a:r>
            <a:r>
              <a:rPr lang="en-US" b="1" dirty="0">
                <a:solidFill>
                  <a:srgbClr val="2F5897"/>
                </a:solidFill>
              </a:rPr>
              <a:t>15:6</a:t>
            </a:r>
            <a:r>
              <a:rPr lang="en-US" b="1" dirty="0"/>
              <a:t>) How are we to consider this and take it to heart?</a:t>
            </a:r>
          </a:p>
          <a:p>
            <a:pPr>
              <a:spcBef>
                <a:spcPts val="1200"/>
              </a:spcBef>
            </a:pPr>
            <a:r>
              <a:rPr lang="en-US" b="1" dirty="0" smtClean="0"/>
              <a:t>What part of </a:t>
            </a:r>
            <a:r>
              <a:rPr lang="en-US" b="1" dirty="0"/>
              <a:t>the </a:t>
            </a:r>
            <a:r>
              <a:rPr lang="en-US" b="1" dirty="0" smtClean="0"/>
              <a:t>Abrahamic </a:t>
            </a:r>
            <a:r>
              <a:rPr lang="en-US" b="1" dirty="0"/>
              <a:t>covenant does </a:t>
            </a:r>
            <a:r>
              <a:rPr lang="en-US" b="1" dirty="0">
                <a:solidFill>
                  <a:srgbClr val="2F5897"/>
                </a:solidFill>
              </a:rPr>
              <a:t>15:8 </a:t>
            </a:r>
            <a:r>
              <a:rPr lang="en-US" b="1" dirty="0"/>
              <a:t>undo?</a:t>
            </a:r>
          </a:p>
          <a:p>
            <a:pPr>
              <a:spcBef>
                <a:spcPts val="1200"/>
              </a:spcBef>
            </a:pPr>
            <a:endParaRPr lang="en-US" b="1" dirty="0"/>
          </a:p>
        </p:txBody>
      </p:sp>
    </p:spTree>
    <p:extLst>
      <p:ext uri="{BB962C8B-B14F-4D97-AF65-F5344CB8AC3E}">
        <p14:creationId xmlns:p14="http://schemas.microsoft.com/office/powerpoint/2010/main" val="167886196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sz="4800" b="1" u="sng" dirty="0" smtClean="0"/>
              <a:t>Chapter </a:t>
            </a:r>
            <a:r>
              <a:rPr lang="en-US" sz="4800" b="1" u="sng" dirty="0" smtClean="0"/>
              <a:t>15: </a:t>
            </a:r>
            <a:r>
              <a:rPr lang="en-US" sz="4800" b="1" u="sng" dirty="0" smtClean="0"/>
              <a:t>Applications</a:t>
            </a:r>
            <a:endParaRPr lang="en-US" sz="4800" b="1" u="sng" dirty="0"/>
          </a:p>
        </p:txBody>
      </p:sp>
      <p:sp>
        <p:nvSpPr>
          <p:cNvPr id="3" name="Content Placeholder 2"/>
          <p:cNvSpPr>
            <a:spLocks noGrp="1"/>
          </p:cNvSpPr>
          <p:nvPr>
            <p:ph sz="half" idx="2"/>
          </p:nvPr>
        </p:nvSpPr>
        <p:spPr/>
        <p:txBody>
          <a:bodyPr>
            <a:noAutofit/>
          </a:bodyPr>
          <a:lstStyle/>
          <a:p>
            <a:pPr marL="0" indent="0" algn="ctr">
              <a:spcBef>
                <a:spcPts val="3600"/>
              </a:spcBef>
              <a:buNone/>
            </a:pPr>
            <a:r>
              <a:rPr lang="en-US" b="1" dirty="0" smtClean="0">
                <a:solidFill>
                  <a:srgbClr val="7F7F7F"/>
                </a:solidFill>
              </a:rPr>
              <a:t>Intercession May Fail </a:t>
            </a:r>
            <a:r>
              <a:rPr lang="en-US" b="1" dirty="0" smtClean="0">
                <a:solidFill>
                  <a:srgbClr val="2F5897"/>
                </a:solidFill>
              </a:rPr>
              <a:t>(15:1)</a:t>
            </a:r>
          </a:p>
          <a:p>
            <a:pPr marL="0" indent="0" algn="ctr">
              <a:spcBef>
                <a:spcPts val="3600"/>
              </a:spcBef>
              <a:buNone/>
            </a:pPr>
            <a:r>
              <a:rPr lang="en-US" b="1" dirty="0" smtClean="0">
                <a:solidFill>
                  <a:srgbClr val="7F7F7F"/>
                </a:solidFill>
              </a:rPr>
              <a:t>National Premature Death </a:t>
            </a:r>
            <a:r>
              <a:rPr lang="en-US" b="1" dirty="0" smtClean="0">
                <a:solidFill>
                  <a:srgbClr val="2F5897"/>
                </a:solidFill>
              </a:rPr>
              <a:t>(15:9)</a:t>
            </a:r>
          </a:p>
          <a:p>
            <a:pPr marL="0" indent="0" algn="ctr">
              <a:spcBef>
                <a:spcPts val="3600"/>
              </a:spcBef>
              <a:buNone/>
            </a:pPr>
            <a:r>
              <a:rPr lang="en-US" b="1" dirty="0" smtClean="0">
                <a:solidFill>
                  <a:srgbClr val="7F7F7F"/>
                </a:solidFill>
              </a:rPr>
              <a:t>Reverence In Lament </a:t>
            </a:r>
            <a:br>
              <a:rPr lang="en-US" b="1" dirty="0" smtClean="0">
                <a:solidFill>
                  <a:srgbClr val="7F7F7F"/>
                </a:solidFill>
              </a:rPr>
            </a:br>
            <a:r>
              <a:rPr lang="en-US" b="1" dirty="0" smtClean="0">
                <a:solidFill>
                  <a:srgbClr val="2F5897"/>
                </a:solidFill>
              </a:rPr>
              <a:t>(Ps. 55:22)</a:t>
            </a:r>
          </a:p>
          <a:p>
            <a:pPr marL="0" indent="0" algn="ctr">
              <a:spcBef>
                <a:spcPts val="3600"/>
              </a:spcBef>
              <a:buNone/>
            </a:pPr>
            <a:r>
              <a:rPr lang="en-US" b="1" dirty="0" smtClean="0">
                <a:solidFill>
                  <a:srgbClr val="7F7F7F"/>
                </a:solidFill>
              </a:rPr>
              <a:t>Callbacks Are Valuable </a:t>
            </a:r>
            <a:r>
              <a:rPr lang="en-US" b="1" dirty="0" smtClean="0">
                <a:solidFill>
                  <a:srgbClr val="2F5897"/>
                </a:solidFill>
              </a:rPr>
              <a:t>(15:20)</a:t>
            </a:r>
            <a:endParaRPr lang="en-US" b="1" dirty="0">
              <a:solidFill>
                <a:srgbClr val="2F5897"/>
              </a:solidFill>
            </a:endParaRPr>
          </a:p>
        </p:txBody>
      </p:sp>
      <p:pic>
        <p:nvPicPr>
          <p:cNvPr id="6" name="Content Placeholder 5" descr="jeremiah rembrandt.jpg"/>
          <p:cNvPicPr>
            <a:picLocks noGrp="1" noChangeAspect="1"/>
          </p:cNvPicPr>
          <p:nvPr>
            <p:ph sz="quarter" idx="13"/>
          </p:nvPr>
        </p:nvPicPr>
        <p:blipFill>
          <a:blip r:embed="rId2">
            <a:extLst>
              <a:ext uri="{28A0092B-C50C-407E-A947-70E740481C1C}">
                <a14:useLocalDpi xmlns:a14="http://schemas.microsoft.com/office/drawing/2010/main" val="0"/>
              </a:ext>
            </a:extLst>
          </a:blip>
          <a:srcRect l="1033" r="1033"/>
          <a:stretch>
            <a:fillRect/>
          </a:stretch>
        </p:blipFill>
        <p:spPr/>
      </p:pic>
    </p:spTree>
    <p:extLst>
      <p:ext uri="{BB962C8B-B14F-4D97-AF65-F5344CB8AC3E}">
        <p14:creationId xmlns:p14="http://schemas.microsoft.com/office/powerpoint/2010/main" val="331731663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574</TotalTime>
  <Words>1057</Words>
  <Application>Microsoft Macintosh PowerPoint</Application>
  <PresentationFormat>On-screen Show (4:3)</PresentationFormat>
  <Paragraphs>60</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Executive</vt:lpstr>
      <vt:lpstr>Jeremiah: Chapters 15-16</vt:lpstr>
      <vt:lpstr>Jeremiah Memory Jogger</vt:lpstr>
      <vt:lpstr>John Humphries, “The Books of Jeremiah and Lamentations,” Truth Commentaries, 164 </vt:lpstr>
      <vt:lpstr>John Humphries, “The Books of Jeremiah and Lamentations,” Truth Commentaries, 164 </vt:lpstr>
      <vt:lpstr>Chapter 15: “Check Yourself”</vt:lpstr>
      <vt:lpstr>John Humphries, “The Books of Jeremiah and Lamentations,” Truth Commentaries, 173 </vt:lpstr>
      <vt:lpstr>John Humphries, “The Books of Jeremiah and Lamentations,” Truth Commentaries, 173 </vt:lpstr>
      <vt:lpstr>Chapter 15: Thought Questions</vt:lpstr>
      <vt:lpstr>Chapter 15: Applications</vt:lpstr>
      <vt:lpstr>John Humphries, “The Books of Jeremiah and Lamentations,” Truth Commentaries, 174 </vt:lpstr>
      <vt:lpstr>Chapter 16: “No Wife For Jeremiah”</vt:lpstr>
      <vt:lpstr>Chapter 16: Thought Questions</vt:lpstr>
      <vt:lpstr>Chapter 16: Applications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Jeremiah: Chapters 15-16</dc:title>
  <dc:creator>Eric Parker</dc:creator>
  <cp:lastModifiedBy>Eric Parker</cp:lastModifiedBy>
  <cp:revision>12</cp:revision>
  <dcterms:created xsi:type="dcterms:W3CDTF">2019-06-05T10:46:47Z</dcterms:created>
  <dcterms:modified xsi:type="dcterms:W3CDTF">2019-06-05T20:21:12Z</dcterms:modified>
</cp:coreProperties>
</file>