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1" r:id="rId5"/>
    <p:sldId id="264" r:id="rId6"/>
    <p:sldId id="265" r:id="rId7"/>
    <p:sldId id="266" r:id="rId8"/>
    <p:sldId id="267" r:id="rId9"/>
    <p:sldId id="268" r:id="rId10"/>
    <p:sldId id="26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0" d="100"/>
          <a:sy n="60" d="100"/>
        </p:scale>
        <p:origin x="-7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6/14/19</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215466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6/14/19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92810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6/14/19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27589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6/14/19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75497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6/14/19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289981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6/14/19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1504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6/14/19</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12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6/14/19</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20618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6/14/19</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58778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6/14/19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326466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6/14/19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6099562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3214685-35E1-5444-A0F4-E778758686EB}" type="datetimeFigureOut">
              <a:rPr lang="en-US" smtClean="0">
                <a:solidFill>
                  <a:prstClr val="black">
                    <a:lumMod val="65000"/>
                    <a:lumOff val="35000"/>
                  </a:prstClr>
                </a:solidFill>
              </a:rPr>
              <a:pPr/>
              <a:t>6/14/19</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Palatino Linotype"/>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8414911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43" y="5035402"/>
            <a:ext cx="8648620" cy="1439591"/>
          </a:xfrm>
        </p:spPr>
        <p:txBody>
          <a:bodyPr anchor="ctr"/>
          <a:lstStyle/>
          <a:p>
            <a:r>
              <a:rPr lang="en-US" sz="5400" b="1" u="sng" dirty="0" smtClean="0"/>
              <a:t>Jeremiah: Chapters 17-18</a:t>
            </a:r>
            <a:endParaRPr lang="en-US" sz="5400" b="1" u="sng" dirty="0"/>
          </a:p>
        </p:txBody>
      </p:sp>
      <p:pic>
        <p:nvPicPr>
          <p:cNvPr id="4" name="Picture 3" descr="Jeremiah Paint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035402"/>
          </a:xfrm>
          <a:prstGeom prst="rect">
            <a:avLst/>
          </a:prstGeom>
        </p:spPr>
      </p:pic>
    </p:spTree>
    <p:extLst>
      <p:ext uri="{BB962C8B-B14F-4D97-AF65-F5344CB8AC3E}">
        <p14:creationId xmlns:p14="http://schemas.microsoft.com/office/powerpoint/2010/main" val="22170604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800" b="1" u="sng" dirty="0" smtClean="0"/>
              <a:t>Chapter 18: Applications</a:t>
            </a:r>
            <a:endParaRPr lang="en-US" sz="4800" b="1" u="sng" dirty="0"/>
          </a:p>
        </p:txBody>
      </p:sp>
      <p:pic>
        <p:nvPicPr>
          <p:cNvPr id="6" name="Content Placeholder 5" descr="pottery.jpg"/>
          <p:cNvPicPr>
            <a:picLocks noGrp="1" noChangeAspect="1"/>
          </p:cNvPicPr>
          <p:nvPr>
            <p:ph sz="half" idx="2"/>
          </p:nvPr>
        </p:nvPicPr>
        <p:blipFill>
          <a:blip r:embed="rId2">
            <a:extLst>
              <a:ext uri="{28A0092B-C50C-407E-A947-70E740481C1C}">
                <a14:useLocalDpi xmlns:a14="http://schemas.microsoft.com/office/drawing/2010/main" val="0"/>
              </a:ext>
            </a:extLst>
          </a:blip>
          <a:srcRect l="20133" r="20133"/>
          <a:stretch>
            <a:fillRect/>
          </a:stretch>
        </p:blipFill>
        <p:spPr>
          <a:xfrm>
            <a:off x="4931832" y="1600200"/>
            <a:ext cx="3754967" cy="4525963"/>
          </a:xfrm>
        </p:spPr>
      </p:pic>
      <p:sp>
        <p:nvSpPr>
          <p:cNvPr id="5" name="Content Placeholder 4"/>
          <p:cNvSpPr>
            <a:spLocks noGrp="1"/>
          </p:cNvSpPr>
          <p:nvPr>
            <p:ph sz="quarter" idx="13"/>
          </p:nvPr>
        </p:nvSpPr>
        <p:spPr>
          <a:xfrm>
            <a:off x="317502" y="1600200"/>
            <a:ext cx="4457700" cy="4526280"/>
          </a:xfrm>
        </p:spPr>
        <p:txBody>
          <a:bodyPr>
            <a:noAutofit/>
          </a:bodyPr>
          <a:lstStyle/>
          <a:p>
            <a:pPr>
              <a:spcBef>
                <a:spcPts val="1800"/>
              </a:spcBef>
            </a:pPr>
            <a:r>
              <a:rPr lang="en-US" sz="2600" b="1" dirty="0" smtClean="0"/>
              <a:t>We Choose What Vessels We Want To Be!</a:t>
            </a:r>
          </a:p>
          <a:p>
            <a:pPr>
              <a:spcBef>
                <a:spcPts val="1800"/>
              </a:spcBef>
            </a:pPr>
            <a:r>
              <a:rPr lang="en-US" sz="2600" b="1" dirty="0" smtClean="0"/>
              <a:t>God’s Power Is Definite &amp; Its Exercise Can Be Fluid</a:t>
            </a:r>
          </a:p>
          <a:p>
            <a:pPr>
              <a:spcBef>
                <a:spcPts val="1800"/>
              </a:spcBef>
            </a:pPr>
            <a:r>
              <a:rPr lang="en-US" sz="2600" b="1" dirty="0" smtClean="0"/>
              <a:t>God’s Face Brings Blessing (Num. 6:24-26)</a:t>
            </a:r>
          </a:p>
          <a:p>
            <a:pPr>
              <a:spcBef>
                <a:spcPts val="1800"/>
              </a:spcBef>
            </a:pPr>
            <a:r>
              <a:rPr lang="en-US" sz="2600" b="1" dirty="0" smtClean="0"/>
              <a:t>Tickled Ears Find Destruction</a:t>
            </a:r>
          </a:p>
          <a:p>
            <a:pPr>
              <a:spcBef>
                <a:spcPts val="1800"/>
              </a:spcBef>
            </a:pPr>
            <a:endParaRPr lang="en-US" sz="2600" b="1" dirty="0"/>
          </a:p>
        </p:txBody>
      </p:sp>
    </p:spTree>
    <p:extLst>
      <p:ext uri="{BB962C8B-B14F-4D97-AF65-F5344CB8AC3E}">
        <p14:creationId xmlns:p14="http://schemas.microsoft.com/office/powerpoint/2010/main" val="2766942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837"/>
            <a:ext cx="8229600" cy="1600200"/>
          </a:xfrm>
        </p:spPr>
        <p:txBody>
          <a:bodyPr anchor="ctr"/>
          <a:lstStyle/>
          <a:p>
            <a:r>
              <a:rPr lang="en-US" sz="4400" b="1" u="sng" dirty="0" smtClean="0"/>
              <a:t>Jeremiah Memory Jogger</a:t>
            </a:r>
            <a:endParaRPr lang="en-US" sz="4400" b="1" u="sng" dirty="0"/>
          </a:p>
        </p:txBody>
      </p:sp>
      <p:sp>
        <p:nvSpPr>
          <p:cNvPr id="4" name="Content Placeholder 3"/>
          <p:cNvSpPr>
            <a:spLocks noGrp="1"/>
          </p:cNvSpPr>
          <p:nvPr>
            <p:ph sz="half" idx="2"/>
          </p:nvPr>
        </p:nvSpPr>
        <p:spPr>
          <a:xfrm>
            <a:off x="4648200" y="1185362"/>
            <a:ext cx="4241268" cy="4940801"/>
          </a:xfrm>
        </p:spPr>
        <p:txBody>
          <a:bodyPr>
            <a:normAutofit/>
          </a:bodyPr>
          <a:lstStyle/>
          <a:p>
            <a:pPr marL="457200" indent="-457200">
              <a:spcBef>
                <a:spcPts val="1200"/>
              </a:spcBef>
              <a:buClr>
                <a:schemeClr val="tx2"/>
              </a:buClr>
              <a:buFont typeface="+mj-lt"/>
              <a:buAutoNum type="arabicPeriod" startAt="11"/>
            </a:pPr>
            <a:r>
              <a:rPr lang="en-US" sz="2200" b="1" dirty="0" smtClean="0"/>
              <a:t> Broken Covenant</a:t>
            </a:r>
          </a:p>
          <a:p>
            <a:pPr marL="457200" indent="-457200">
              <a:spcBef>
                <a:spcPts val="1200"/>
              </a:spcBef>
              <a:buClr>
                <a:schemeClr val="tx2"/>
              </a:buClr>
              <a:buFont typeface="+mj-lt"/>
              <a:buAutoNum type="arabicPeriod" startAt="11"/>
            </a:pPr>
            <a:r>
              <a:rPr lang="en-US" sz="2200" b="1" dirty="0" smtClean="0"/>
              <a:t> How Will You Run With Horses?</a:t>
            </a:r>
          </a:p>
          <a:p>
            <a:pPr marL="457200" indent="-457200">
              <a:spcBef>
                <a:spcPts val="1200"/>
              </a:spcBef>
              <a:buClr>
                <a:schemeClr val="tx2"/>
              </a:buClr>
              <a:buFont typeface="+mj-lt"/>
              <a:buAutoNum type="arabicPeriod" startAt="11"/>
            </a:pPr>
            <a:r>
              <a:rPr lang="en-US" sz="2200" b="1" dirty="0" smtClean="0"/>
              <a:t> Ruined Waistband</a:t>
            </a:r>
          </a:p>
          <a:p>
            <a:pPr marL="457200" indent="-457200">
              <a:spcBef>
                <a:spcPts val="1200"/>
              </a:spcBef>
              <a:buClr>
                <a:schemeClr val="tx2"/>
              </a:buClr>
              <a:buFont typeface="+mj-lt"/>
              <a:buAutoNum type="arabicPeriod" startAt="11"/>
            </a:pPr>
            <a:r>
              <a:rPr lang="en-US" sz="2200" b="1" dirty="0" smtClean="0"/>
              <a:t> Severe Drought </a:t>
            </a:r>
          </a:p>
          <a:p>
            <a:pPr marL="457200" indent="-457200">
              <a:spcBef>
                <a:spcPts val="1200"/>
              </a:spcBef>
              <a:buClr>
                <a:schemeClr val="tx2"/>
              </a:buClr>
              <a:buFont typeface="+mj-lt"/>
              <a:buAutoNum type="arabicPeriod" startAt="11"/>
            </a:pPr>
            <a:r>
              <a:rPr lang="en-US" sz="2200" b="1" dirty="0"/>
              <a:t> </a:t>
            </a:r>
            <a:r>
              <a:rPr lang="en-US" sz="2200" b="1" dirty="0" smtClean="0"/>
              <a:t>Check Yourself!</a:t>
            </a:r>
            <a:endParaRPr lang="en-US" sz="2200" b="1" dirty="0"/>
          </a:p>
          <a:p>
            <a:pPr marL="457200" indent="-457200">
              <a:spcBef>
                <a:spcPts val="1200"/>
              </a:spcBef>
              <a:buClr>
                <a:schemeClr val="tx2"/>
              </a:buClr>
              <a:buFont typeface="+mj-lt"/>
              <a:buAutoNum type="arabicPeriod" startAt="11"/>
            </a:pPr>
            <a:r>
              <a:rPr lang="en-US" sz="2200" b="1" dirty="0" smtClean="0"/>
              <a:t> No Wife For Jeremiah</a:t>
            </a:r>
          </a:p>
          <a:p>
            <a:pPr marL="457200" indent="-457200">
              <a:spcBef>
                <a:spcPts val="1200"/>
              </a:spcBef>
              <a:buClr>
                <a:schemeClr val="tx2"/>
              </a:buClr>
              <a:buFont typeface="+mj-lt"/>
              <a:buAutoNum type="arabicPeriod" startAt="11"/>
            </a:pPr>
            <a:r>
              <a:rPr lang="en-US" sz="2200" b="1" dirty="0" smtClean="0"/>
              <a:t> Sabbath Discourse</a:t>
            </a:r>
          </a:p>
          <a:p>
            <a:pPr marL="457200" indent="-457200">
              <a:spcBef>
                <a:spcPts val="1200"/>
              </a:spcBef>
              <a:buClr>
                <a:schemeClr val="tx2"/>
              </a:buClr>
              <a:buFont typeface="+mj-lt"/>
              <a:buAutoNum type="arabicPeriod" startAt="11"/>
            </a:pPr>
            <a:r>
              <a:rPr lang="en-US" sz="2200" b="1" dirty="0"/>
              <a:t> </a:t>
            </a:r>
            <a:r>
              <a:rPr lang="en-US" sz="2200" b="1" dirty="0" smtClean="0"/>
              <a:t>The Potter &amp; The Clay</a:t>
            </a:r>
            <a:endParaRPr lang="en-US" sz="2200" b="1" dirty="0"/>
          </a:p>
        </p:txBody>
      </p:sp>
      <p:sp>
        <p:nvSpPr>
          <p:cNvPr id="5" name="Content Placeholder 4"/>
          <p:cNvSpPr>
            <a:spLocks noGrp="1"/>
          </p:cNvSpPr>
          <p:nvPr>
            <p:ph sz="quarter" idx="13"/>
          </p:nvPr>
        </p:nvSpPr>
        <p:spPr>
          <a:xfrm>
            <a:off x="453340" y="1185333"/>
            <a:ext cx="4041648" cy="4941147"/>
          </a:xfrm>
        </p:spPr>
        <p:txBody>
          <a:bodyPr>
            <a:noAutofit/>
          </a:bodyPr>
          <a:lstStyle/>
          <a:p>
            <a:pPr marL="457200" indent="-457200">
              <a:spcBef>
                <a:spcPts val="1200"/>
              </a:spcBef>
              <a:buClr>
                <a:schemeClr val="tx2"/>
              </a:buClr>
              <a:buFont typeface="+mj-lt"/>
              <a:buAutoNum type="arabicPeriod"/>
            </a:pPr>
            <a:r>
              <a:rPr lang="en-US" sz="2200" b="1" dirty="0" smtClean="0"/>
              <a:t>Calling Of Jeremiah</a:t>
            </a:r>
          </a:p>
          <a:p>
            <a:pPr marL="457200" indent="-457200">
              <a:spcBef>
                <a:spcPts val="1200"/>
              </a:spcBef>
              <a:buClr>
                <a:schemeClr val="tx2"/>
              </a:buClr>
              <a:buFont typeface="+mj-lt"/>
              <a:buAutoNum type="arabicPeriod"/>
            </a:pPr>
            <a:r>
              <a:rPr lang="en-US" sz="2200" b="1" dirty="0" smtClean="0"/>
              <a:t>Broken Cisterns</a:t>
            </a:r>
          </a:p>
          <a:p>
            <a:pPr marL="457200" indent="-457200">
              <a:spcBef>
                <a:spcPts val="1200"/>
              </a:spcBef>
              <a:buClr>
                <a:schemeClr val="tx2"/>
              </a:buClr>
              <a:buFont typeface="+mj-lt"/>
              <a:buAutoNum type="arabicPeriod"/>
            </a:pPr>
            <a:r>
              <a:rPr lang="en-US" sz="2200" b="1" dirty="0" smtClean="0"/>
              <a:t>A Harlot’s Forehead</a:t>
            </a:r>
          </a:p>
          <a:p>
            <a:pPr marL="457200" indent="-457200">
              <a:spcBef>
                <a:spcPts val="1200"/>
              </a:spcBef>
              <a:buClr>
                <a:schemeClr val="tx2"/>
              </a:buClr>
              <a:buFont typeface="+mj-lt"/>
              <a:buAutoNum type="arabicPeriod"/>
            </a:pPr>
            <a:r>
              <a:rPr lang="en-US" sz="2200" b="1" dirty="0" smtClean="0"/>
              <a:t>Formless &amp; Void</a:t>
            </a:r>
          </a:p>
          <a:p>
            <a:pPr marL="457200" indent="-457200">
              <a:spcBef>
                <a:spcPts val="1200"/>
              </a:spcBef>
              <a:buClr>
                <a:schemeClr val="tx2"/>
              </a:buClr>
              <a:buFont typeface="+mj-lt"/>
              <a:buAutoNum type="arabicPeriod"/>
            </a:pPr>
            <a:r>
              <a:rPr lang="en-US" sz="2200" b="1" dirty="0" smtClean="0"/>
              <a:t>Lusty Horses</a:t>
            </a:r>
          </a:p>
          <a:p>
            <a:pPr marL="457200" indent="-457200">
              <a:spcBef>
                <a:spcPts val="1200"/>
              </a:spcBef>
              <a:buClr>
                <a:schemeClr val="tx2"/>
              </a:buClr>
              <a:buFont typeface="+mj-lt"/>
              <a:buAutoNum type="arabicPeriod"/>
            </a:pPr>
            <a:r>
              <a:rPr lang="en-US" sz="2200" b="1" dirty="0" smtClean="0"/>
              <a:t>Old Paths</a:t>
            </a:r>
          </a:p>
          <a:p>
            <a:pPr marL="457200" indent="-457200">
              <a:spcBef>
                <a:spcPts val="1200"/>
              </a:spcBef>
              <a:buClr>
                <a:schemeClr val="tx2"/>
              </a:buClr>
              <a:buFont typeface="+mj-lt"/>
              <a:buAutoNum type="arabicPeriod"/>
            </a:pPr>
            <a:r>
              <a:rPr lang="en-US" sz="2200" b="1" dirty="0" smtClean="0"/>
              <a:t>A Den Of Thieves</a:t>
            </a:r>
          </a:p>
          <a:p>
            <a:pPr marL="457200" indent="-457200">
              <a:spcBef>
                <a:spcPts val="1200"/>
              </a:spcBef>
              <a:buClr>
                <a:schemeClr val="tx2"/>
              </a:buClr>
              <a:buFont typeface="+mj-lt"/>
              <a:buAutoNum type="arabicPeriod"/>
            </a:pPr>
            <a:r>
              <a:rPr lang="en-US" sz="2200" b="1" dirty="0"/>
              <a:t>Forgot How To </a:t>
            </a:r>
            <a:r>
              <a:rPr lang="en-US" sz="2200" b="1" dirty="0" smtClean="0"/>
              <a:t>Blush</a:t>
            </a:r>
          </a:p>
          <a:p>
            <a:pPr marL="457200" indent="-457200">
              <a:spcBef>
                <a:spcPts val="1200"/>
              </a:spcBef>
              <a:buClr>
                <a:schemeClr val="tx2"/>
              </a:buClr>
              <a:buFont typeface="+mj-lt"/>
              <a:buAutoNum type="arabicPeriod"/>
            </a:pPr>
            <a:r>
              <a:rPr lang="en-US" sz="2200" b="1" dirty="0"/>
              <a:t>Mourning </a:t>
            </a:r>
            <a:r>
              <a:rPr lang="en-US" sz="2200" b="1" dirty="0" smtClean="0"/>
              <a:t>Women</a:t>
            </a:r>
          </a:p>
          <a:p>
            <a:pPr marL="457200" indent="-457200">
              <a:spcBef>
                <a:spcPts val="1200"/>
              </a:spcBef>
              <a:buClr>
                <a:schemeClr val="tx2"/>
              </a:buClr>
              <a:buFont typeface="+mj-lt"/>
              <a:buAutoNum type="arabicPeriod"/>
            </a:pPr>
            <a:r>
              <a:rPr lang="en-US" sz="2200" b="1" dirty="0"/>
              <a:t> Scarecrow In A Cucumber </a:t>
            </a:r>
            <a:r>
              <a:rPr lang="en-US" sz="2200" b="1" dirty="0" smtClean="0"/>
              <a:t>Field</a:t>
            </a:r>
            <a:endParaRPr lang="en-US" sz="2200" b="1" dirty="0"/>
          </a:p>
        </p:txBody>
      </p:sp>
    </p:spTree>
    <p:extLst>
      <p:ext uri="{BB962C8B-B14F-4D97-AF65-F5344CB8AC3E}">
        <p14:creationId xmlns:p14="http://schemas.microsoft.com/office/powerpoint/2010/main" val="11570880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0322" y="72213"/>
            <a:ext cx="8489743" cy="1600200"/>
          </a:xfrm>
        </p:spPr>
        <p:txBody>
          <a:bodyPr anchor="ctr"/>
          <a:lstStyle/>
          <a:p>
            <a:pPr>
              <a:lnSpc>
                <a:spcPct val="100000"/>
              </a:lnSpc>
            </a:pPr>
            <a:r>
              <a:rPr lang="en-US" sz="3200" b="1" u="sng" dirty="0" smtClean="0"/>
              <a:t>John Humphries, “The Books of Jeremiah and Lamentations,” </a:t>
            </a:r>
            <a:r>
              <a:rPr lang="en-US" sz="3200" b="1" i="1" u="sng" dirty="0" smtClean="0"/>
              <a:t>Truth Commentaries</a:t>
            </a:r>
            <a:r>
              <a:rPr lang="en-US" sz="3200" b="1" u="sng" dirty="0" smtClean="0"/>
              <a:t>, 181</a:t>
            </a:r>
            <a:endParaRPr lang="en-US" sz="3200" b="1" u="sng" dirty="0"/>
          </a:p>
        </p:txBody>
      </p:sp>
      <p:sp>
        <p:nvSpPr>
          <p:cNvPr id="6" name="Content Placeholder 5"/>
          <p:cNvSpPr>
            <a:spLocks noGrp="1"/>
          </p:cNvSpPr>
          <p:nvPr>
            <p:ph idx="1"/>
          </p:nvPr>
        </p:nvSpPr>
        <p:spPr>
          <a:xfrm>
            <a:off x="350321" y="1584841"/>
            <a:ext cx="8489743" cy="4525963"/>
          </a:xfrm>
        </p:spPr>
        <p:txBody>
          <a:bodyPr>
            <a:noAutofit/>
          </a:bodyPr>
          <a:lstStyle/>
          <a:p>
            <a:pPr marL="0" indent="0" algn="ctr">
              <a:buNone/>
            </a:pPr>
            <a:r>
              <a:rPr lang="en-US" sz="2600" b="1" i="1" dirty="0" smtClean="0"/>
              <a:t>“The sin of idolatry is deeply entrenched in the kingdom of Judah and, being evident to God, will bring the fire of his judgment upon the nation. The man who puts his trust in God is contrasted with the man who places his trust in the arm of flesh. The deceitful nature of man’s heart and God’s ability to know the heart are discussed. Warning is given to those who obtain riches through wrongdoing and forsake the Lord. Jeremiah prays for his vindication as a prophet and for the punishment of those who persecute him. The Sabbath Day is presented as a test case concerning obedience to God.”</a:t>
            </a:r>
            <a:endParaRPr lang="en-US" sz="2600" b="1" i="1" dirty="0"/>
          </a:p>
        </p:txBody>
      </p:sp>
    </p:spTree>
    <p:extLst>
      <p:ext uri="{BB962C8B-B14F-4D97-AF65-F5344CB8AC3E}">
        <p14:creationId xmlns:p14="http://schemas.microsoft.com/office/powerpoint/2010/main" val="3432346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131358"/>
            <a:ext cx="8758097" cy="1600200"/>
          </a:xfrm>
        </p:spPr>
        <p:txBody>
          <a:bodyPr anchor="ctr"/>
          <a:lstStyle/>
          <a:p>
            <a:pPr>
              <a:lnSpc>
                <a:spcPct val="100000"/>
              </a:lnSpc>
            </a:pPr>
            <a:r>
              <a:rPr lang="en-US" sz="3600" b="1" u="sng" dirty="0" smtClean="0"/>
              <a:t>Chapter 17: Sabbath Discourse</a:t>
            </a:r>
            <a:endParaRPr lang="en-US" sz="3600" b="1" u="sng" dirty="0"/>
          </a:p>
        </p:txBody>
      </p:sp>
      <p:sp>
        <p:nvSpPr>
          <p:cNvPr id="3" name="Content Placeholder 2"/>
          <p:cNvSpPr>
            <a:spLocks noGrp="1"/>
          </p:cNvSpPr>
          <p:nvPr>
            <p:ph idx="1"/>
          </p:nvPr>
        </p:nvSpPr>
        <p:spPr>
          <a:xfrm>
            <a:off x="197057" y="1206126"/>
            <a:ext cx="8758097" cy="4880143"/>
          </a:xfrm>
        </p:spPr>
        <p:txBody>
          <a:bodyPr>
            <a:normAutofit/>
          </a:bodyPr>
          <a:lstStyle/>
          <a:p>
            <a:pPr marL="0" indent="0" algn="ctr">
              <a:spcBef>
                <a:spcPts val="1800"/>
              </a:spcBef>
              <a:buNone/>
            </a:pPr>
            <a:r>
              <a:rPr lang="en-US" sz="2800" b="1" dirty="0"/>
              <a:t>Sin Indelibly Written &amp; Idols Considered As Dear Children </a:t>
            </a:r>
            <a:r>
              <a:rPr lang="en-US" sz="2800" b="1" dirty="0">
                <a:solidFill>
                  <a:schemeClr val="tx2"/>
                </a:solidFill>
              </a:rPr>
              <a:t>(17:1-11</a:t>
            </a:r>
            <a:r>
              <a:rPr lang="en-US" sz="2800" b="1" dirty="0" smtClean="0">
                <a:solidFill>
                  <a:schemeClr val="tx2"/>
                </a:solidFill>
              </a:rPr>
              <a:t>)</a:t>
            </a:r>
          </a:p>
          <a:p>
            <a:pPr marL="0" indent="0" algn="ctr">
              <a:spcBef>
                <a:spcPts val="1800"/>
              </a:spcBef>
              <a:buNone/>
            </a:pPr>
            <a:r>
              <a:rPr lang="en-US" sz="2800" b="1" dirty="0"/>
              <a:t>Jeremiah’s Prayer for Vindication </a:t>
            </a:r>
            <a:r>
              <a:rPr lang="en-US" sz="2800" b="1" dirty="0">
                <a:solidFill>
                  <a:schemeClr val="tx2"/>
                </a:solidFill>
              </a:rPr>
              <a:t>(17:12-18) </a:t>
            </a:r>
            <a:endParaRPr lang="en-US" sz="2800" b="1" dirty="0" smtClean="0">
              <a:solidFill>
                <a:schemeClr val="tx2"/>
              </a:solidFill>
            </a:endParaRPr>
          </a:p>
          <a:p>
            <a:pPr marL="0" indent="0" algn="ctr">
              <a:spcBef>
                <a:spcPts val="1800"/>
              </a:spcBef>
              <a:buNone/>
            </a:pPr>
            <a:r>
              <a:rPr lang="en-US" sz="2800" b="1" dirty="0">
                <a:solidFill>
                  <a:srgbClr val="7F7F7F"/>
                </a:solidFill>
              </a:rPr>
              <a:t>Sabbath Discourse </a:t>
            </a:r>
            <a:r>
              <a:rPr lang="en-US" sz="2800" b="1" dirty="0" smtClean="0">
                <a:solidFill>
                  <a:srgbClr val="7F7F7F"/>
                </a:solidFill>
              </a:rPr>
              <a:t>At </a:t>
            </a:r>
            <a:r>
              <a:rPr lang="en-US" sz="2800" b="1" dirty="0">
                <a:solidFill>
                  <a:srgbClr val="7F7F7F"/>
                </a:solidFill>
              </a:rPr>
              <a:t>The Gate </a:t>
            </a:r>
            <a:r>
              <a:rPr lang="en-US" sz="2800" b="1" dirty="0">
                <a:solidFill>
                  <a:schemeClr val="tx2"/>
                </a:solidFill>
              </a:rPr>
              <a:t>(17:19-27</a:t>
            </a:r>
            <a:r>
              <a:rPr lang="en-US" sz="2800" b="1" dirty="0" smtClean="0">
                <a:solidFill>
                  <a:schemeClr val="tx2"/>
                </a:solidFill>
              </a:rPr>
              <a:t>)</a:t>
            </a:r>
            <a:endParaRPr lang="en-US" sz="2800" b="1" dirty="0">
              <a:solidFill>
                <a:schemeClr val="tx2"/>
              </a:solidFill>
            </a:endParaRPr>
          </a:p>
        </p:txBody>
      </p:sp>
      <p:pic>
        <p:nvPicPr>
          <p:cNvPr id="4" name="Picture 3" descr="Sabbath-references-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15834"/>
            <a:ext cx="9144000" cy="2942166"/>
          </a:xfrm>
          <a:prstGeom prst="rect">
            <a:avLst/>
          </a:prstGeom>
        </p:spPr>
      </p:pic>
    </p:spTree>
    <p:extLst>
      <p:ext uri="{BB962C8B-B14F-4D97-AF65-F5344CB8AC3E}">
        <p14:creationId xmlns:p14="http://schemas.microsoft.com/office/powerpoint/2010/main" val="1865476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15461"/>
            <a:ext cx="8758097" cy="1600200"/>
          </a:xfrm>
        </p:spPr>
        <p:txBody>
          <a:bodyPr anchor="ctr"/>
          <a:lstStyle/>
          <a:p>
            <a:r>
              <a:rPr lang="en-US" sz="4400" b="1" u="sng" dirty="0" smtClean="0"/>
              <a:t>Chapter 17: Thought Questions</a:t>
            </a:r>
            <a:endParaRPr lang="en-US" sz="4400" b="1" u="sng" dirty="0"/>
          </a:p>
        </p:txBody>
      </p:sp>
      <p:sp>
        <p:nvSpPr>
          <p:cNvPr id="3" name="Content Placeholder 2"/>
          <p:cNvSpPr>
            <a:spLocks noGrp="1"/>
          </p:cNvSpPr>
          <p:nvPr>
            <p:ph idx="1"/>
          </p:nvPr>
        </p:nvSpPr>
        <p:spPr>
          <a:xfrm>
            <a:off x="197057" y="1374839"/>
            <a:ext cx="8758097" cy="2055940"/>
          </a:xfrm>
        </p:spPr>
        <p:txBody>
          <a:bodyPr>
            <a:noAutofit/>
          </a:bodyPr>
          <a:lstStyle/>
          <a:p>
            <a:pPr>
              <a:spcBef>
                <a:spcPts val="1200"/>
              </a:spcBef>
            </a:pPr>
            <a:r>
              <a:rPr lang="en-US" b="1" dirty="0"/>
              <a:t>Compare the illustration of </a:t>
            </a:r>
            <a:r>
              <a:rPr lang="en-US" b="1" dirty="0">
                <a:solidFill>
                  <a:schemeClr val="tx2"/>
                </a:solidFill>
              </a:rPr>
              <a:t>17:1 </a:t>
            </a:r>
            <a:r>
              <a:rPr lang="en-US" b="1" dirty="0"/>
              <a:t>w/ 31:33. cf. 3:10; 12:2; 9:8; 14:14; 23:26; 17:13</a:t>
            </a:r>
          </a:p>
          <a:p>
            <a:pPr>
              <a:spcBef>
                <a:spcPts val="1200"/>
              </a:spcBef>
            </a:pPr>
            <a:r>
              <a:rPr lang="en-US" b="1" dirty="0" smtClean="0"/>
              <a:t>Explain </a:t>
            </a:r>
            <a:r>
              <a:rPr lang="en-US" b="1" dirty="0"/>
              <a:t>the enigmatic illustration used in </a:t>
            </a:r>
            <a:r>
              <a:rPr lang="en-US" b="1" dirty="0">
                <a:solidFill>
                  <a:schemeClr val="tx2"/>
                </a:solidFill>
              </a:rPr>
              <a:t>17:11</a:t>
            </a:r>
            <a:r>
              <a:rPr lang="en-US" b="1" dirty="0"/>
              <a:t>. </a:t>
            </a:r>
            <a:endParaRPr lang="en-US" b="1" dirty="0" smtClean="0"/>
          </a:p>
          <a:p>
            <a:pPr>
              <a:spcBef>
                <a:spcPts val="1200"/>
              </a:spcBef>
            </a:pPr>
            <a:r>
              <a:rPr lang="en-US" b="1" dirty="0" smtClean="0"/>
              <a:t>Compare </a:t>
            </a:r>
            <a:r>
              <a:rPr lang="en-US" b="1" dirty="0"/>
              <a:t>the prayer in </a:t>
            </a:r>
            <a:r>
              <a:rPr lang="en-US" b="1" dirty="0">
                <a:solidFill>
                  <a:schemeClr val="tx2"/>
                </a:solidFill>
              </a:rPr>
              <a:t>17:12-18 </a:t>
            </a:r>
            <a:r>
              <a:rPr lang="en-US" b="1" dirty="0"/>
              <a:t>with former prayers of Jeremiah.</a:t>
            </a:r>
          </a:p>
          <a:p>
            <a:pPr>
              <a:spcBef>
                <a:spcPts val="1200"/>
              </a:spcBef>
            </a:pPr>
            <a:r>
              <a:rPr lang="en-US" b="1" dirty="0" smtClean="0"/>
              <a:t>In </a:t>
            </a:r>
            <a:r>
              <a:rPr lang="en-US" b="1" dirty="0"/>
              <a:t>what way(s) can we incorporate the use of imprecatory language in a </a:t>
            </a:r>
            <a:r>
              <a:rPr lang="en-US" b="1" dirty="0" smtClean="0"/>
              <a:t>scripturally </a:t>
            </a:r>
            <a:r>
              <a:rPr lang="en-US" b="1" dirty="0"/>
              <a:t>approved manner? (</a:t>
            </a:r>
            <a:r>
              <a:rPr lang="en-US" b="1" dirty="0">
                <a:solidFill>
                  <a:schemeClr val="tx2"/>
                </a:solidFill>
              </a:rPr>
              <a:t>17:18</a:t>
            </a:r>
            <a:r>
              <a:rPr lang="en-US" b="1" dirty="0"/>
              <a:t>)</a:t>
            </a:r>
          </a:p>
          <a:p>
            <a:pPr>
              <a:spcBef>
                <a:spcPts val="1200"/>
              </a:spcBef>
            </a:pPr>
            <a:endParaRPr lang="en-US" b="1" dirty="0"/>
          </a:p>
        </p:txBody>
      </p:sp>
      <p:pic>
        <p:nvPicPr>
          <p:cNvPr id="4" name="Picture 3" descr="question.jpg"/>
          <p:cNvPicPr>
            <a:picLocks noChangeAspect="1"/>
          </p:cNvPicPr>
          <p:nvPr/>
        </p:nvPicPr>
        <p:blipFill rotWithShape="1">
          <a:blip r:embed="rId2">
            <a:extLst>
              <a:ext uri="{28A0092B-C50C-407E-A947-70E740481C1C}">
                <a14:useLocalDpi xmlns:a14="http://schemas.microsoft.com/office/drawing/2010/main" val="0"/>
              </a:ext>
            </a:extLst>
          </a:blip>
          <a:srcRect l="1849" t="68103"/>
          <a:stretch/>
        </p:blipFill>
        <p:spPr>
          <a:xfrm>
            <a:off x="0" y="5185833"/>
            <a:ext cx="9144000" cy="1672167"/>
          </a:xfrm>
          <a:prstGeom prst="rect">
            <a:avLst/>
          </a:prstGeom>
        </p:spPr>
      </p:pic>
    </p:spTree>
    <p:extLst>
      <p:ext uri="{BB962C8B-B14F-4D97-AF65-F5344CB8AC3E}">
        <p14:creationId xmlns:p14="http://schemas.microsoft.com/office/powerpoint/2010/main" val="2200989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800" b="1" u="sng" dirty="0" smtClean="0"/>
              <a:t>Chapter 17: Applications</a:t>
            </a:r>
            <a:endParaRPr lang="en-US" sz="4800" b="1" u="sng" dirty="0"/>
          </a:p>
        </p:txBody>
      </p:sp>
      <p:sp>
        <p:nvSpPr>
          <p:cNvPr id="5" name="Content Placeholder 4"/>
          <p:cNvSpPr>
            <a:spLocks noGrp="1"/>
          </p:cNvSpPr>
          <p:nvPr>
            <p:ph idx="1"/>
          </p:nvPr>
        </p:nvSpPr>
        <p:spPr/>
        <p:txBody>
          <a:bodyPr/>
          <a:lstStyle/>
          <a:p>
            <a:pPr>
              <a:spcBef>
                <a:spcPts val="1800"/>
              </a:spcBef>
            </a:pPr>
            <a:r>
              <a:rPr lang="en-US" b="1" dirty="0"/>
              <a:t>Do not trust in earthly things to deliver (17:5; cf. Prov. 16:5, 18; 29:23; 1Pet. 5:5</a:t>
            </a:r>
            <a:r>
              <a:rPr lang="en-US" b="1" dirty="0" smtClean="0"/>
              <a:t>-7</a:t>
            </a:r>
            <a:r>
              <a:rPr lang="en-US" b="1" dirty="0"/>
              <a:t>; 1Cor. 3:18-21)</a:t>
            </a:r>
          </a:p>
          <a:p>
            <a:pPr>
              <a:spcBef>
                <a:spcPts val="1800"/>
              </a:spcBef>
            </a:pPr>
            <a:r>
              <a:rPr lang="en-US" b="1" dirty="0" smtClean="0"/>
              <a:t>Choices </a:t>
            </a:r>
            <a:r>
              <a:rPr lang="en-US" b="1" dirty="0"/>
              <a:t>are what make the heart deceitful, not inherited curse (17:9; cf. Josh. </a:t>
            </a:r>
            <a:r>
              <a:rPr lang="en-US" b="1" dirty="0" smtClean="0"/>
              <a:t>24</a:t>
            </a:r>
            <a:r>
              <a:rPr lang="en-US" b="1" dirty="0"/>
              <a:t>:15; Eccl. 7:29; Jer. 10:23; Ezek. 18:4, 20; Matt. 18:1-3; 19:14; Rom. 3:23</a:t>
            </a:r>
            <a:r>
              <a:rPr lang="en-US" b="1" dirty="0" smtClean="0"/>
              <a:t>-25</a:t>
            </a:r>
            <a:r>
              <a:rPr lang="en-US" b="1" dirty="0"/>
              <a:t>; 5:12; 6:16; 2Pet. 3:9).</a:t>
            </a:r>
          </a:p>
          <a:p>
            <a:pPr>
              <a:spcBef>
                <a:spcPts val="1800"/>
              </a:spcBef>
            </a:pPr>
            <a:r>
              <a:rPr lang="en-US" b="1" dirty="0" smtClean="0"/>
              <a:t>Be </a:t>
            </a:r>
            <a:r>
              <a:rPr lang="en-US" b="1" dirty="0"/>
              <a:t>careful not to refuse discipline </a:t>
            </a:r>
            <a:r>
              <a:rPr lang="en-US" b="1" dirty="0" smtClean="0"/>
              <a:t>because </a:t>
            </a:r>
            <a:r>
              <a:rPr lang="en-US" b="1" dirty="0"/>
              <a:t>it is unpleasant (17:23). Correction is </a:t>
            </a:r>
            <a:r>
              <a:rPr lang="en-US" b="1" dirty="0" smtClean="0"/>
              <a:t>important </a:t>
            </a:r>
            <a:r>
              <a:rPr lang="en-US" b="1" dirty="0"/>
              <a:t>and sometimes it has to tear deeply into us (cf. Heb. 12:6-11). </a:t>
            </a:r>
          </a:p>
        </p:txBody>
      </p:sp>
    </p:spTree>
    <p:extLst>
      <p:ext uri="{BB962C8B-B14F-4D97-AF65-F5344CB8AC3E}">
        <p14:creationId xmlns:p14="http://schemas.microsoft.com/office/powerpoint/2010/main" val="32712152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3999" y="508008"/>
            <a:ext cx="8657167" cy="1600200"/>
          </a:xfrm>
        </p:spPr>
        <p:txBody>
          <a:bodyPr anchor="ctr"/>
          <a:lstStyle/>
          <a:p>
            <a:pPr>
              <a:lnSpc>
                <a:spcPct val="100000"/>
              </a:lnSpc>
            </a:pPr>
            <a:r>
              <a:rPr lang="en-US" sz="3200" b="1" u="sng" dirty="0" smtClean="0"/>
              <a:t>John Humphries, “The Books of Jeremiah and Lamentations,” </a:t>
            </a:r>
            <a:r>
              <a:rPr lang="en-US" sz="3200" b="1" i="1" u="sng" dirty="0" smtClean="0"/>
              <a:t>Truth Commentaries</a:t>
            </a:r>
            <a:r>
              <a:rPr lang="en-US" sz="3200" b="1" u="sng" smtClean="0"/>
              <a:t>, </a:t>
            </a:r>
            <a:r>
              <a:rPr lang="en-US" sz="3200" b="1" u="sng" smtClean="0"/>
              <a:t>193 </a:t>
            </a:r>
            <a:endParaRPr lang="en-US" sz="3200" b="1" u="sng" dirty="0"/>
          </a:p>
        </p:txBody>
      </p:sp>
      <p:sp>
        <p:nvSpPr>
          <p:cNvPr id="6" name="Content Placeholder 5"/>
          <p:cNvSpPr>
            <a:spLocks noGrp="1"/>
          </p:cNvSpPr>
          <p:nvPr>
            <p:ph idx="1"/>
          </p:nvPr>
        </p:nvSpPr>
        <p:spPr>
          <a:xfrm>
            <a:off x="457200" y="2108208"/>
            <a:ext cx="8229600" cy="4525963"/>
          </a:xfrm>
        </p:spPr>
        <p:txBody>
          <a:bodyPr>
            <a:noAutofit/>
          </a:bodyPr>
          <a:lstStyle/>
          <a:p>
            <a:pPr marL="0" indent="0" algn="ctr">
              <a:buNone/>
            </a:pPr>
            <a:r>
              <a:rPr lang="en-US" sz="2600" b="1" i="1" dirty="0" smtClean="0"/>
              <a:t>“Jeremiah is sent to the potter’s house to learn an important lesson concerning God’s supreme authority as creator in his dealings with the nations. The prophet applies this illustration of the potter and the clay to Israel. However, the Jews reject the lesson about the potter’s house and make threats against Jeremiah. The prophet responds with an imprecation against those who are attacking him.”</a:t>
            </a:r>
            <a:endParaRPr lang="en-US" sz="2600" b="1" i="1" dirty="0"/>
          </a:p>
        </p:txBody>
      </p:sp>
    </p:spTree>
    <p:extLst>
      <p:ext uri="{BB962C8B-B14F-4D97-AF65-F5344CB8AC3E}">
        <p14:creationId xmlns:p14="http://schemas.microsoft.com/office/powerpoint/2010/main" val="4643235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72" y="-50082"/>
            <a:ext cx="8946943" cy="1600200"/>
          </a:xfrm>
        </p:spPr>
        <p:txBody>
          <a:bodyPr anchor="ctr"/>
          <a:lstStyle/>
          <a:p>
            <a:pPr>
              <a:lnSpc>
                <a:spcPct val="100000"/>
              </a:lnSpc>
            </a:pPr>
            <a:r>
              <a:rPr lang="en-US" sz="3600" b="1" u="sng" dirty="0" smtClean="0"/>
              <a:t>Chapter 18: The Potter &amp; The Clay</a:t>
            </a:r>
            <a:endParaRPr lang="en-US" sz="3600" b="1" u="sng" dirty="0"/>
          </a:p>
        </p:txBody>
      </p:sp>
      <p:sp>
        <p:nvSpPr>
          <p:cNvPr id="3" name="Content Placeholder 2"/>
          <p:cNvSpPr>
            <a:spLocks noGrp="1"/>
          </p:cNvSpPr>
          <p:nvPr>
            <p:ph idx="1"/>
          </p:nvPr>
        </p:nvSpPr>
        <p:spPr>
          <a:xfrm>
            <a:off x="457200" y="1331190"/>
            <a:ext cx="8229600" cy="3748000"/>
          </a:xfrm>
        </p:spPr>
        <p:txBody>
          <a:bodyPr>
            <a:normAutofit/>
          </a:bodyPr>
          <a:lstStyle/>
          <a:p>
            <a:pPr marL="0" indent="0" algn="ctr">
              <a:spcBef>
                <a:spcPts val="1800"/>
              </a:spcBef>
              <a:buNone/>
            </a:pPr>
            <a:r>
              <a:rPr lang="en-US" sz="2600" b="1" dirty="0"/>
              <a:t>The Potter’s Power Over The Clay </a:t>
            </a:r>
            <a:r>
              <a:rPr lang="en-US" sz="2600" b="1" dirty="0">
                <a:solidFill>
                  <a:srgbClr val="2F5897"/>
                </a:solidFill>
              </a:rPr>
              <a:t>(18:1-10) </a:t>
            </a:r>
            <a:endParaRPr lang="en-US" sz="2600" b="1" dirty="0" smtClean="0">
              <a:solidFill>
                <a:srgbClr val="2F5897"/>
              </a:solidFill>
            </a:endParaRPr>
          </a:p>
          <a:p>
            <a:pPr marL="0" indent="0" algn="ctr">
              <a:spcBef>
                <a:spcPts val="1800"/>
              </a:spcBef>
              <a:buNone/>
            </a:pPr>
            <a:r>
              <a:rPr lang="en-US" sz="2600" b="1" dirty="0">
                <a:solidFill>
                  <a:srgbClr val="7F7F7F"/>
                </a:solidFill>
              </a:rPr>
              <a:t>Israel Is The Clay </a:t>
            </a:r>
            <a:r>
              <a:rPr lang="en-US" sz="2600" b="1" dirty="0">
                <a:solidFill>
                  <a:srgbClr val="2F5897"/>
                </a:solidFill>
              </a:rPr>
              <a:t>(18:11-17) </a:t>
            </a:r>
            <a:endParaRPr lang="en-US" sz="2600" b="1" dirty="0" smtClean="0">
              <a:solidFill>
                <a:srgbClr val="2F5897"/>
              </a:solidFill>
            </a:endParaRPr>
          </a:p>
          <a:p>
            <a:pPr marL="0" indent="0" algn="ctr">
              <a:spcBef>
                <a:spcPts val="1800"/>
              </a:spcBef>
              <a:buNone/>
            </a:pPr>
            <a:r>
              <a:rPr lang="en-US" sz="2600" b="1" dirty="0">
                <a:solidFill>
                  <a:srgbClr val="7F7F7F"/>
                </a:solidFill>
              </a:rPr>
              <a:t>Plot Against Jeremiah </a:t>
            </a:r>
            <a:r>
              <a:rPr lang="en-US" sz="2600" b="1" dirty="0">
                <a:solidFill>
                  <a:srgbClr val="2F5897"/>
                </a:solidFill>
              </a:rPr>
              <a:t>(18:18-23) </a:t>
            </a:r>
            <a:endParaRPr lang="en-US" sz="2600" b="1" dirty="0" smtClean="0">
              <a:solidFill>
                <a:srgbClr val="2F5897"/>
              </a:solidFill>
            </a:endParaRPr>
          </a:p>
        </p:txBody>
      </p:sp>
      <p:pic>
        <p:nvPicPr>
          <p:cNvPr id="4" name="Picture 3" descr="potter.jp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77167"/>
            <a:ext cx="9144000" cy="3280832"/>
          </a:xfrm>
          <a:prstGeom prst="rect">
            <a:avLst/>
          </a:prstGeom>
        </p:spPr>
      </p:pic>
    </p:spTree>
    <p:extLst>
      <p:ext uri="{BB962C8B-B14F-4D97-AF65-F5344CB8AC3E}">
        <p14:creationId xmlns:p14="http://schemas.microsoft.com/office/powerpoint/2010/main" val="3526879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77" y="0"/>
            <a:ext cx="8968838" cy="1600200"/>
          </a:xfrm>
        </p:spPr>
        <p:txBody>
          <a:bodyPr anchor="ctr"/>
          <a:lstStyle/>
          <a:p>
            <a:r>
              <a:rPr lang="en-US" sz="4400" b="1" u="sng" dirty="0" smtClean="0"/>
              <a:t>Chapter 18: Thought Questions</a:t>
            </a:r>
            <a:endParaRPr lang="en-US" sz="4400" b="1" u="sng" dirty="0"/>
          </a:p>
        </p:txBody>
      </p:sp>
      <p:sp>
        <p:nvSpPr>
          <p:cNvPr id="3" name="Content Placeholder 2"/>
          <p:cNvSpPr>
            <a:spLocks noGrp="1"/>
          </p:cNvSpPr>
          <p:nvPr>
            <p:ph idx="1"/>
          </p:nvPr>
        </p:nvSpPr>
        <p:spPr>
          <a:xfrm>
            <a:off x="284638" y="1381270"/>
            <a:ext cx="8626726" cy="4525963"/>
          </a:xfrm>
        </p:spPr>
        <p:txBody>
          <a:bodyPr>
            <a:noAutofit/>
          </a:bodyPr>
          <a:lstStyle/>
          <a:p>
            <a:pPr>
              <a:spcBef>
                <a:spcPts val="1800"/>
              </a:spcBef>
            </a:pPr>
            <a:r>
              <a:rPr lang="en-US" b="1" dirty="0"/>
              <a:t>Explain the usage and context of the potter and clay imagery as applied in </a:t>
            </a:r>
            <a:r>
              <a:rPr lang="en-US" b="1" dirty="0" smtClean="0"/>
              <a:t>Romans </a:t>
            </a:r>
            <a:r>
              <a:rPr lang="en-US" b="1" dirty="0"/>
              <a:t>9.</a:t>
            </a:r>
          </a:p>
          <a:p>
            <a:pPr>
              <a:spcBef>
                <a:spcPts val="1800"/>
              </a:spcBef>
            </a:pPr>
            <a:r>
              <a:rPr lang="en-US" b="1" dirty="0" smtClean="0"/>
              <a:t>Did </a:t>
            </a:r>
            <a:r>
              <a:rPr lang="en-US" b="1" dirty="0"/>
              <a:t>the Potter fail in his crafting of the clay or was the clay faulted in the </a:t>
            </a:r>
            <a:r>
              <a:rPr lang="en-US" b="1" dirty="0" smtClean="0"/>
              <a:t>illustration</a:t>
            </a:r>
            <a:r>
              <a:rPr lang="en-US" b="1" dirty="0"/>
              <a:t>? How can we properly and improperly apply this imagery?</a:t>
            </a:r>
          </a:p>
          <a:p>
            <a:pPr>
              <a:spcBef>
                <a:spcPts val="1800"/>
              </a:spcBef>
            </a:pPr>
            <a:r>
              <a:rPr lang="en-US" b="1" dirty="0" smtClean="0"/>
              <a:t>Does </a:t>
            </a:r>
            <a:r>
              <a:rPr lang="en-US" b="1" dirty="0"/>
              <a:t>the national invitation in 18:5-10 have bearing on/application today?</a:t>
            </a:r>
          </a:p>
          <a:p>
            <a:pPr>
              <a:spcBef>
                <a:spcPts val="1800"/>
              </a:spcBef>
            </a:pPr>
            <a:r>
              <a:rPr lang="en-US" b="1" dirty="0" smtClean="0"/>
              <a:t>Can </a:t>
            </a:r>
            <a:r>
              <a:rPr lang="en-US" b="1" dirty="0"/>
              <a:t>we harmonize Jeremiah’s request for vengeance with Jesus’ forgiveness as </a:t>
            </a:r>
            <a:r>
              <a:rPr lang="en-US" b="1" dirty="0" smtClean="0"/>
              <a:t>extended </a:t>
            </a:r>
            <a:r>
              <a:rPr lang="en-US" b="1" dirty="0"/>
              <a:t>from the Cross? Or with the requirement of Christians to love </a:t>
            </a:r>
            <a:r>
              <a:rPr lang="en-US" b="1" dirty="0" smtClean="0"/>
              <a:t>their enemies</a:t>
            </a:r>
            <a:r>
              <a:rPr lang="en-US" b="1" dirty="0"/>
              <a:t>? (cf. Matt. 5:44; Rom. 12:20) If so, how</a:t>
            </a:r>
            <a:r>
              <a:rPr lang="en-US" b="1" dirty="0" smtClean="0"/>
              <a:t>?</a:t>
            </a:r>
            <a:endParaRPr lang="en-US" b="1" dirty="0"/>
          </a:p>
        </p:txBody>
      </p:sp>
    </p:spTree>
    <p:extLst>
      <p:ext uri="{BB962C8B-B14F-4D97-AF65-F5344CB8AC3E}">
        <p14:creationId xmlns:p14="http://schemas.microsoft.com/office/powerpoint/2010/main" val="38537020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797</Words>
  <Application>Microsoft Macintosh PowerPoint</Application>
  <PresentationFormat>On-screen Show (4:3)</PresentationFormat>
  <Paragraphs>51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Executive</vt:lpstr>
      <vt:lpstr>Jeremiah: Chapters 17-18</vt:lpstr>
      <vt:lpstr>Jeremiah Memory Jogger</vt:lpstr>
      <vt:lpstr>John Humphries, “The Books of Jeremiah and Lamentations,” Truth Commentaries, 181</vt:lpstr>
      <vt:lpstr>Chapter 17: Sabbath Discourse</vt:lpstr>
      <vt:lpstr>Chapter 17: Thought Questions</vt:lpstr>
      <vt:lpstr>Chapter 17: Applications</vt:lpstr>
      <vt:lpstr>John Humphries, “The Books of Jeremiah and Lamentations,” Truth Commentaries, 193 </vt:lpstr>
      <vt:lpstr>Chapter 18: The Potter &amp; The Clay</vt:lpstr>
      <vt:lpstr>Chapter 18: Thought Questions</vt:lpstr>
      <vt:lpstr>Chapter 18: Applications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Jeremiah: Chapters 17-18</dc:title>
  <dc:creator>Eric Parker</dc:creator>
  <cp:lastModifiedBy>Eric Parker</cp:lastModifiedBy>
  <cp:revision>8</cp:revision>
  <dcterms:created xsi:type="dcterms:W3CDTF">2019-06-14T16:27:23Z</dcterms:created>
  <dcterms:modified xsi:type="dcterms:W3CDTF">2019-06-14T19:09:34Z</dcterms:modified>
</cp:coreProperties>
</file>