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1" r:id="rId3"/>
    <p:sldId id="258" r:id="rId4"/>
    <p:sldId id="259" r:id="rId5"/>
    <p:sldId id="268" r:id="rId6"/>
    <p:sldId id="269" r:id="rId7"/>
    <p:sldId id="261" r:id="rId8"/>
    <p:sldId id="263" r:id="rId9"/>
    <p:sldId id="272" r:id="rId10"/>
    <p:sldId id="264" r:id="rId11"/>
    <p:sldId id="270" r:id="rId12"/>
    <p:sldId id="265"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7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6388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5196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3502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1469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6606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312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267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954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5056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9188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63986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6/23/19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3160750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21-22</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10449875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999" y="245292"/>
            <a:ext cx="8657167"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228</a:t>
            </a:r>
            <a:r>
              <a:rPr lang="en-US" sz="3200" b="1" u="sng" dirty="0" smtClean="0"/>
              <a:t> </a:t>
            </a:r>
            <a:endParaRPr lang="en-US" sz="3200" b="1" u="sng" dirty="0"/>
          </a:p>
        </p:txBody>
      </p:sp>
      <p:sp>
        <p:nvSpPr>
          <p:cNvPr id="6" name="Content Placeholder 5"/>
          <p:cNvSpPr>
            <a:spLocks noGrp="1"/>
          </p:cNvSpPr>
          <p:nvPr>
            <p:ph idx="1"/>
          </p:nvPr>
        </p:nvSpPr>
        <p:spPr>
          <a:xfrm>
            <a:off x="457200" y="1714134"/>
            <a:ext cx="8229600" cy="4525963"/>
          </a:xfrm>
        </p:spPr>
        <p:txBody>
          <a:bodyPr>
            <a:noAutofit/>
          </a:bodyPr>
          <a:lstStyle/>
          <a:p>
            <a:pPr marL="0" indent="0" algn="ctr">
              <a:buNone/>
            </a:pPr>
            <a:r>
              <a:rPr lang="en-US" b="1" i="1" dirty="0" smtClean="0"/>
              <a:t>“The events of this chapter probably took place in the days of </a:t>
            </a:r>
            <a:r>
              <a:rPr lang="en-US" b="1" i="1" dirty="0" err="1" smtClean="0"/>
              <a:t>Jehoiakim</a:t>
            </a:r>
            <a:r>
              <a:rPr lang="en-US" b="1" i="1" dirty="0" smtClean="0"/>
              <a:t> (608-597 B.C.). This is suggested because the king is specifically addressed in vv. 15-17. Jeremiah gives a strong exhortation and warning concerning the fact that the kings of Judah must execute justice and righteousness during their rule if they would have God’s blessings upon </a:t>
            </a:r>
            <a:r>
              <a:rPr lang="en-US" b="1" i="1" dirty="0"/>
              <a:t>them... When the city of Jerusalem falls, the nations know that it fell because the Israelites were not true to their God. Therefore, the people need to be concerned about the imminent captivity that faces them instead of mourning events of the past</a:t>
            </a:r>
            <a:r>
              <a:rPr lang="en-US" b="1" i="1" dirty="0" smtClean="0"/>
              <a:t>...</a:t>
            </a:r>
            <a:endParaRPr lang="en-US" b="1" i="1" dirty="0"/>
          </a:p>
        </p:txBody>
      </p:sp>
    </p:spTree>
    <p:extLst>
      <p:ext uri="{BB962C8B-B14F-4D97-AF65-F5344CB8AC3E}">
        <p14:creationId xmlns:p14="http://schemas.microsoft.com/office/powerpoint/2010/main" val="28966210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999" y="289078"/>
            <a:ext cx="8657167"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228</a:t>
            </a:r>
            <a:r>
              <a:rPr lang="en-US" sz="3200" b="1" u="sng" dirty="0" smtClean="0"/>
              <a:t> </a:t>
            </a:r>
            <a:endParaRPr lang="en-US" sz="3200" b="1" u="sng" dirty="0"/>
          </a:p>
        </p:txBody>
      </p:sp>
      <p:sp>
        <p:nvSpPr>
          <p:cNvPr id="6" name="Content Placeholder 5"/>
          <p:cNvSpPr>
            <a:spLocks noGrp="1"/>
          </p:cNvSpPr>
          <p:nvPr>
            <p:ph idx="1"/>
          </p:nvPr>
        </p:nvSpPr>
        <p:spPr>
          <a:xfrm>
            <a:off x="503591" y="1736027"/>
            <a:ext cx="8145029" cy="4525963"/>
          </a:xfrm>
        </p:spPr>
        <p:txBody>
          <a:bodyPr>
            <a:noAutofit/>
          </a:bodyPr>
          <a:lstStyle/>
          <a:p>
            <a:pPr marL="0" indent="0" algn="ctr">
              <a:buNone/>
            </a:pPr>
            <a:r>
              <a:rPr lang="en-US" b="1" i="1" dirty="0" smtClean="0"/>
              <a:t>“...</a:t>
            </a:r>
            <a:r>
              <a:rPr lang="en-US" b="1" i="1" dirty="0" err="1" smtClean="0"/>
              <a:t>Jehoiakim’s</a:t>
            </a:r>
            <a:r>
              <a:rPr lang="en-US" b="1" i="1" dirty="0" smtClean="0"/>
              <a:t> wicked rule is discussed and God’s judgment of the king pronounced. In spite of the warnings of the prophets, the people continue to maintain a stubborn and proud heart. Such pride will lead to disaster. </a:t>
            </a:r>
            <a:r>
              <a:rPr lang="en-US" b="1" i="1" dirty="0" err="1" smtClean="0"/>
              <a:t>Coniah</a:t>
            </a:r>
            <a:r>
              <a:rPr lang="en-US" b="1" i="1" dirty="0" smtClean="0"/>
              <a:t> will not fare better than any of the other wicked kings of Israel or Judah who rebelled against God, as he, too, will go away into captivity. Although he will have sons, none of them will be king over Judah and rule in Jerusalem. The days of Judah’s independent, sovereign kings are over (cf. 19:10-11) ‘until he (the Messiah) comes whose right it is’ (Ezek. 21:27).”</a:t>
            </a:r>
            <a:endParaRPr lang="en-US" b="1" i="1" dirty="0"/>
          </a:p>
        </p:txBody>
      </p:sp>
    </p:spTree>
    <p:extLst>
      <p:ext uri="{BB962C8B-B14F-4D97-AF65-F5344CB8AC3E}">
        <p14:creationId xmlns:p14="http://schemas.microsoft.com/office/powerpoint/2010/main" val="32656441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83"/>
            <a:ext cx="8229600" cy="1600200"/>
          </a:xfrm>
        </p:spPr>
        <p:txBody>
          <a:bodyPr anchor="ctr"/>
          <a:lstStyle/>
          <a:p>
            <a:pPr>
              <a:lnSpc>
                <a:spcPct val="100000"/>
              </a:lnSpc>
            </a:pPr>
            <a:r>
              <a:rPr lang="en-US" sz="4400" b="1" u="sng" dirty="0" smtClean="0"/>
              <a:t>Chapter </a:t>
            </a:r>
            <a:r>
              <a:rPr lang="en-US" sz="4400" b="1" u="sng" dirty="0"/>
              <a:t>22: Jeremiah @ The King’s </a:t>
            </a:r>
            <a:r>
              <a:rPr lang="en-US" sz="4400" b="1" u="sng" dirty="0" smtClean="0"/>
              <a:t>House</a:t>
            </a:r>
            <a:endParaRPr lang="en-US" sz="4400" b="1" u="sng" dirty="0"/>
          </a:p>
        </p:txBody>
      </p:sp>
      <p:sp>
        <p:nvSpPr>
          <p:cNvPr id="4" name="Content Placeholder 3"/>
          <p:cNvSpPr>
            <a:spLocks noGrp="1"/>
          </p:cNvSpPr>
          <p:nvPr>
            <p:ph idx="1"/>
          </p:nvPr>
        </p:nvSpPr>
        <p:spPr>
          <a:xfrm>
            <a:off x="457200" y="2473914"/>
            <a:ext cx="8229600" cy="4330932"/>
          </a:xfrm>
        </p:spPr>
        <p:txBody>
          <a:bodyPr>
            <a:normAutofit/>
          </a:bodyPr>
          <a:lstStyle/>
          <a:p>
            <a:pPr marL="0" indent="0" algn="ctr">
              <a:spcBef>
                <a:spcPts val="1800"/>
              </a:spcBef>
              <a:buNone/>
            </a:pPr>
            <a:r>
              <a:rPr lang="en-US" sz="2800" b="1" dirty="0"/>
              <a:t>Jeremiah’s Trip To The King’s House (vv. 1-10)</a:t>
            </a:r>
            <a:r>
              <a:rPr lang="en-US" sz="2800" b="1" dirty="0"/>
              <a:t> </a:t>
            </a:r>
            <a:endParaRPr lang="en-US" sz="2800" b="1" dirty="0" smtClean="0"/>
          </a:p>
          <a:p>
            <a:pPr marL="0" indent="0" algn="ctr">
              <a:spcBef>
                <a:spcPts val="1800"/>
              </a:spcBef>
              <a:buNone/>
            </a:pPr>
            <a:r>
              <a:rPr lang="en-US" sz="2800" b="1" dirty="0"/>
              <a:t>Prophecy Regarding </a:t>
            </a:r>
            <a:r>
              <a:rPr lang="en-US" sz="2800" b="1" dirty="0" err="1"/>
              <a:t>Shallum</a:t>
            </a:r>
            <a:r>
              <a:rPr lang="en-US" sz="2800" b="1" dirty="0"/>
              <a:t> (vv. 11f)</a:t>
            </a:r>
            <a:r>
              <a:rPr lang="en-US" sz="2800" b="1" dirty="0"/>
              <a:t> </a:t>
            </a:r>
            <a:endParaRPr lang="en-US" sz="2800" b="1" dirty="0" smtClean="0"/>
          </a:p>
          <a:p>
            <a:pPr marL="0" indent="0" algn="ctr">
              <a:spcBef>
                <a:spcPts val="1800"/>
              </a:spcBef>
              <a:buNone/>
            </a:pPr>
            <a:r>
              <a:rPr lang="en-US" sz="2800" b="1" dirty="0"/>
              <a:t>Principles Of Royal Righteousness &amp; Prophecy Regarding </a:t>
            </a:r>
            <a:r>
              <a:rPr lang="en-US" sz="2800" b="1" dirty="0" err="1"/>
              <a:t>Jehoiakim</a:t>
            </a:r>
            <a:r>
              <a:rPr lang="en-US" sz="2800" b="1" dirty="0"/>
              <a:t> (vv. 13-23)</a:t>
            </a:r>
            <a:r>
              <a:rPr lang="en-US" sz="2800" b="1" dirty="0"/>
              <a:t> </a:t>
            </a:r>
            <a:endParaRPr lang="en-US" sz="2800" b="1" dirty="0" smtClean="0"/>
          </a:p>
          <a:p>
            <a:pPr marL="0" indent="0" algn="ctr">
              <a:spcBef>
                <a:spcPts val="1800"/>
              </a:spcBef>
              <a:buNone/>
            </a:pPr>
            <a:r>
              <a:rPr lang="en-US" sz="2800" b="1" dirty="0"/>
              <a:t>Prophecy Regarding </a:t>
            </a:r>
            <a:r>
              <a:rPr lang="en-US" sz="2800" b="1" dirty="0" err="1"/>
              <a:t>Coniah</a:t>
            </a:r>
            <a:r>
              <a:rPr lang="en-US" sz="2800" b="1" dirty="0"/>
              <a:t> (vv. 24-30) </a:t>
            </a:r>
            <a:endParaRPr lang="en-US" sz="2800" b="1" dirty="0"/>
          </a:p>
        </p:txBody>
      </p:sp>
    </p:spTree>
    <p:extLst>
      <p:ext uri="{BB962C8B-B14F-4D97-AF65-F5344CB8AC3E}">
        <p14:creationId xmlns:p14="http://schemas.microsoft.com/office/powerpoint/2010/main" val="3027721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u="sng" dirty="0" smtClean="0"/>
              <a:t>Chapter </a:t>
            </a:r>
            <a:r>
              <a:rPr lang="en-US" sz="4400" b="1" u="sng" dirty="0" smtClean="0"/>
              <a:t>22: </a:t>
            </a:r>
            <a:r>
              <a:rPr lang="en-US" sz="4400" b="1" u="sng" dirty="0" smtClean="0"/>
              <a:t>Applications</a:t>
            </a:r>
            <a:endParaRPr lang="en-US" sz="4400" b="1" u="sng" dirty="0"/>
          </a:p>
        </p:txBody>
      </p:sp>
      <p:sp>
        <p:nvSpPr>
          <p:cNvPr id="3" name="Content Placeholder 2"/>
          <p:cNvSpPr>
            <a:spLocks noGrp="1"/>
          </p:cNvSpPr>
          <p:nvPr>
            <p:ph idx="1"/>
          </p:nvPr>
        </p:nvSpPr>
        <p:spPr/>
        <p:txBody>
          <a:bodyPr/>
          <a:lstStyle/>
          <a:p>
            <a:pPr>
              <a:spcBef>
                <a:spcPts val="1800"/>
              </a:spcBef>
            </a:pPr>
            <a:r>
              <a:rPr lang="en-US" b="1" i="1" dirty="0">
                <a:solidFill>
                  <a:schemeClr val="tx2"/>
                </a:solidFill>
              </a:rPr>
              <a:t>“Jer. 22:2-5: Rulers of any country have a grave responsibility before God to rule </a:t>
            </a:r>
            <a:r>
              <a:rPr lang="en-US" b="1" i="1" dirty="0" smtClean="0">
                <a:solidFill>
                  <a:schemeClr val="tx2"/>
                </a:solidFill>
              </a:rPr>
              <a:t>justly </a:t>
            </a:r>
            <a:r>
              <a:rPr lang="en-US" b="1" i="1" dirty="0">
                <a:solidFill>
                  <a:schemeClr val="tx2"/>
                </a:solidFill>
              </a:rPr>
              <a:t>and righteously. Righteousness </a:t>
            </a:r>
            <a:r>
              <a:rPr lang="en-US" b="1" i="1" dirty="0" err="1">
                <a:solidFill>
                  <a:schemeClr val="tx2"/>
                </a:solidFill>
              </a:rPr>
              <a:t>exalteth</a:t>
            </a:r>
            <a:r>
              <a:rPr lang="en-US" b="1" i="1" dirty="0">
                <a:solidFill>
                  <a:schemeClr val="tx2"/>
                </a:solidFill>
              </a:rPr>
              <a:t> a nation, but iniquity is a </a:t>
            </a:r>
            <a:r>
              <a:rPr lang="en-US" b="1" i="1" dirty="0" smtClean="0">
                <a:solidFill>
                  <a:schemeClr val="tx2"/>
                </a:solidFill>
              </a:rPr>
              <a:t>reproach </a:t>
            </a:r>
            <a:r>
              <a:rPr lang="en-US" b="1" i="1" dirty="0">
                <a:solidFill>
                  <a:schemeClr val="tx2"/>
                </a:solidFill>
              </a:rPr>
              <a:t>and will ultimately result in the demise of a nation (cf. Prov. 14:34; </a:t>
            </a:r>
            <a:r>
              <a:rPr lang="en-US" b="1" i="1" dirty="0" smtClean="0">
                <a:solidFill>
                  <a:schemeClr val="tx2"/>
                </a:solidFill>
              </a:rPr>
              <a:t>16</a:t>
            </a:r>
            <a:r>
              <a:rPr lang="en-US" b="1" i="1" dirty="0">
                <a:solidFill>
                  <a:schemeClr val="tx2"/>
                </a:solidFill>
              </a:rPr>
              <a:t>:12; 1 Pet. 2:13-14; Rom. 13:1-4; 1 Tim. 2:1-2).</a:t>
            </a:r>
            <a:r>
              <a:rPr lang="en-US" b="1" dirty="0">
                <a:solidFill>
                  <a:schemeClr val="tx2"/>
                </a:solidFill>
              </a:rPr>
              <a:t>” (</a:t>
            </a:r>
            <a:r>
              <a:rPr lang="en-US" b="1" dirty="0" err="1">
                <a:solidFill>
                  <a:schemeClr val="tx2"/>
                </a:solidFill>
              </a:rPr>
              <a:t>Harkrider</a:t>
            </a:r>
            <a:r>
              <a:rPr lang="en-US" b="1" dirty="0">
                <a:solidFill>
                  <a:schemeClr val="tx2"/>
                </a:solidFill>
              </a:rPr>
              <a:t>, 61f)</a:t>
            </a:r>
          </a:p>
          <a:p>
            <a:pPr>
              <a:spcBef>
                <a:spcPts val="1800"/>
              </a:spcBef>
            </a:pPr>
            <a:r>
              <a:rPr lang="en-US" b="1" dirty="0" smtClean="0"/>
              <a:t>Jesus </a:t>
            </a:r>
            <a:r>
              <a:rPr lang="en-US" b="1" dirty="0"/>
              <a:t>is a descendant of Jehoiachin (cf. Matt. 1:11f). However, He does not and will </a:t>
            </a:r>
            <a:r>
              <a:rPr lang="en-US" b="1" dirty="0" smtClean="0"/>
              <a:t>not </a:t>
            </a:r>
            <a:r>
              <a:rPr lang="en-US" b="1" dirty="0"/>
              <a:t>sit on the physical throne of David IN JERUSALEM. See: Zech. 6:12f; Jn. </a:t>
            </a:r>
            <a:r>
              <a:rPr lang="en-US" b="1" dirty="0" smtClean="0"/>
              <a:t>18</a:t>
            </a:r>
            <a:r>
              <a:rPr lang="en-US" b="1" dirty="0"/>
              <a:t>:36; Acts 2:30, 33, 36; Heb. 8:1, 4; Col. 1:13; Eph. 1:20-23</a:t>
            </a:r>
            <a:r>
              <a:rPr lang="en-US" b="1" dirty="0" smtClean="0"/>
              <a:t>.</a:t>
            </a:r>
            <a:endParaRPr lang="en-US" b="1" dirty="0"/>
          </a:p>
        </p:txBody>
      </p:sp>
    </p:spTree>
    <p:extLst>
      <p:ext uri="{BB962C8B-B14F-4D97-AF65-F5344CB8AC3E}">
        <p14:creationId xmlns:p14="http://schemas.microsoft.com/office/powerpoint/2010/main" val="1086544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u="sng" dirty="0" smtClean="0"/>
              <a:t>Outline:</a:t>
            </a:r>
            <a:endParaRPr lang="en-US" sz="4400" b="1" u="sng" dirty="0"/>
          </a:p>
        </p:txBody>
      </p:sp>
      <p:sp>
        <p:nvSpPr>
          <p:cNvPr id="3" name="Content Placeholder 2"/>
          <p:cNvSpPr>
            <a:spLocks noGrp="1"/>
          </p:cNvSpPr>
          <p:nvPr>
            <p:ph idx="1"/>
          </p:nvPr>
        </p:nvSpPr>
        <p:spPr>
          <a:xfrm>
            <a:off x="457200" y="1403163"/>
            <a:ext cx="8229600" cy="4525963"/>
          </a:xfrm>
        </p:spPr>
        <p:txBody>
          <a:bodyPr/>
          <a:lstStyle/>
          <a:p>
            <a:pPr>
              <a:spcBef>
                <a:spcPts val="1200"/>
              </a:spcBef>
            </a:pPr>
            <a:r>
              <a:rPr lang="en-US" b="1" i="1" dirty="0" smtClean="0"/>
              <a:t>Chapter 1</a:t>
            </a:r>
            <a:r>
              <a:rPr lang="en-US" dirty="0" smtClean="0"/>
              <a:t>: </a:t>
            </a:r>
            <a:r>
              <a:rPr lang="en-US" dirty="0"/>
              <a:t>Jeremiah’s Call </a:t>
            </a:r>
            <a:endParaRPr lang="en-US" dirty="0" smtClean="0"/>
          </a:p>
          <a:p>
            <a:pPr>
              <a:spcBef>
                <a:spcPts val="1200"/>
              </a:spcBef>
            </a:pPr>
            <a:r>
              <a:rPr lang="en-US" b="1" i="1" dirty="0" smtClean="0"/>
              <a:t>Chapters </a:t>
            </a:r>
            <a:r>
              <a:rPr lang="en-US" b="1" i="1" dirty="0"/>
              <a:t>2-20</a:t>
            </a:r>
            <a:r>
              <a:rPr lang="en-US" dirty="0"/>
              <a:t>—Prophecies Concerning Judah &amp; Jerusalem During Josiah’s </a:t>
            </a:r>
            <a:r>
              <a:rPr lang="en-US" dirty="0" smtClean="0"/>
              <a:t>Reign </a:t>
            </a:r>
            <a:r>
              <a:rPr lang="en-US" dirty="0"/>
              <a:t>(627-608 B.C.)</a:t>
            </a:r>
          </a:p>
          <a:p>
            <a:pPr>
              <a:spcBef>
                <a:spcPts val="1200"/>
              </a:spcBef>
            </a:pPr>
            <a:r>
              <a:rPr lang="en-US" b="1" i="1" dirty="0" smtClean="0"/>
              <a:t>Chapters </a:t>
            </a:r>
            <a:r>
              <a:rPr lang="en-US" b="1" i="1" dirty="0"/>
              <a:t>21-39</a:t>
            </a:r>
            <a:r>
              <a:rPr lang="en-US" dirty="0"/>
              <a:t>—Prophecies of Specific Events During the Reign of </a:t>
            </a:r>
            <a:r>
              <a:rPr lang="en-US" dirty="0" err="1" smtClean="0"/>
              <a:t>Jehoiakim</a:t>
            </a:r>
            <a:r>
              <a:rPr lang="en-US" dirty="0" smtClean="0"/>
              <a:t> </a:t>
            </a:r>
            <a:r>
              <a:rPr lang="en-US" dirty="0"/>
              <a:t>(608-597 B.C.) and Zedekiah (597-586 B.C.)</a:t>
            </a:r>
          </a:p>
          <a:p>
            <a:pPr>
              <a:spcBef>
                <a:spcPts val="1200"/>
              </a:spcBef>
            </a:pPr>
            <a:r>
              <a:rPr lang="en-US" b="1" i="1" dirty="0" smtClean="0"/>
              <a:t>Chapters </a:t>
            </a:r>
            <a:r>
              <a:rPr lang="en-US" b="1" i="1" dirty="0"/>
              <a:t>40-44</a:t>
            </a:r>
            <a:r>
              <a:rPr lang="en-US" dirty="0"/>
              <a:t>—Jeremiah’s Ministry to Judah After the Fall of Jerusalem </a:t>
            </a:r>
            <a:r>
              <a:rPr lang="en-US" dirty="0" smtClean="0"/>
              <a:t>(</a:t>
            </a:r>
            <a:r>
              <a:rPr lang="en-US" dirty="0"/>
              <a:t>post-586 B.C.)</a:t>
            </a:r>
          </a:p>
          <a:p>
            <a:pPr>
              <a:spcBef>
                <a:spcPts val="1200"/>
              </a:spcBef>
            </a:pPr>
            <a:r>
              <a:rPr lang="en-US" b="1" i="1" dirty="0" smtClean="0"/>
              <a:t>Chapters </a:t>
            </a:r>
            <a:r>
              <a:rPr lang="en-US" b="1" i="1" dirty="0"/>
              <a:t>45-51</a:t>
            </a:r>
            <a:r>
              <a:rPr lang="en-US" dirty="0"/>
              <a:t>—Prophecies Against Foreign Nations</a:t>
            </a:r>
          </a:p>
          <a:p>
            <a:pPr>
              <a:spcBef>
                <a:spcPts val="1200"/>
              </a:spcBef>
            </a:pPr>
            <a:r>
              <a:rPr lang="en-US" b="1" i="1" dirty="0" smtClean="0"/>
              <a:t>Chapter </a:t>
            </a:r>
            <a:r>
              <a:rPr lang="en-US" b="1" i="1" dirty="0"/>
              <a:t>52</a:t>
            </a:r>
            <a:r>
              <a:rPr lang="en-US" dirty="0"/>
              <a:t>—The Fall of Jerusalem (586 B.C.)</a:t>
            </a:r>
          </a:p>
          <a:p>
            <a:pPr marL="0" indent="0">
              <a:spcBef>
                <a:spcPts val="1200"/>
              </a:spcBef>
              <a:buNone/>
            </a:pPr>
            <a:endParaRPr lang="en-US" dirty="0"/>
          </a:p>
        </p:txBody>
      </p:sp>
    </p:spTree>
    <p:extLst>
      <p:ext uri="{BB962C8B-B14F-4D97-AF65-F5344CB8AC3E}">
        <p14:creationId xmlns:p14="http://schemas.microsoft.com/office/powerpoint/2010/main" val="42098979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02"/>
            <a:ext cx="8229600" cy="1600200"/>
          </a:xfrm>
        </p:spPr>
        <p:txBody>
          <a:bodyPr anchor="ctr"/>
          <a:lstStyle/>
          <a:p>
            <a:r>
              <a:rPr lang="en-US" sz="4400" b="1" u="sng" dirty="0" smtClean="0"/>
              <a:t>Jeremiah Memory </a:t>
            </a:r>
            <a:r>
              <a:rPr lang="en-US" sz="4400" b="1" u="sng" dirty="0" smtClean="0"/>
              <a:t>Jogger:</a:t>
            </a:r>
            <a:endParaRPr lang="en-US" sz="4400" b="1" u="sng" dirty="0"/>
          </a:p>
        </p:txBody>
      </p:sp>
      <p:sp>
        <p:nvSpPr>
          <p:cNvPr id="4" name="Content Placeholder 3"/>
          <p:cNvSpPr>
            <a:spLocks noGrp="1"/>
          </p:cNvSpPr>
          <p:nvPr>
            <p:ph sz="half" idx="2"/>
          </p:nvPr>
        </p:nvSpPr>
        <p:spPr>
          <a:xfrm>
            <a:off x="4538725" y="1010218"/>
            <a:ext cx="4495800" cy="4940801"/>
          </a:xfrm>
        </p:spPr>
        <p:txBody>
          <a:bodyPr>
            <a:noAutofit/>
          </a:bodyPr>
          <a:lstStyle/>
          <a:p>
            <a:pPr marL="457200" indent="-457200">
              <a:spcBef>
                <a:spcPts val="1200"/>
              </a:spcBef>
              <a:buClr>
                <a:schemeClr val="tx2"/>
              </a:buClr>
              <a:buFont typeface="+mj-lt"/>
              <a:buAutoNum type="arabicPeriod" startAt="13"/>
            </a:pPr>
            <a:r>
              <a:rPr lang="en-US" sz="2200" b="1" dirty="0" smtClean="0"/>
              <a:t>Ruined </a:t>
            </a:r>
            <a:r>
              <a:rPr lang="en-US" sz="2200" b="1" dirty="0" smtClean="0"/>
              <a:t>Waistband</a:t>
            </a:r>
          </a:p>
          <a:p>
            <a:pPr marL="457200" indent="-457200">
              <a:spcBef>
                <a:spcPts val="1200"/>
              </a:spcBef>
              <a:buClr>
                <a:schemeClr val="tx2"/>
              </a:buClr>
              <a:buFont typeface="+mj-lt"/>
              <a:buAutoNum type="arabicPeriod" startAt="13"/>
            </a:pPr>
            <a:r>
              <a:rPr lang="en-US" sz="2200" b="1" dirty="0" smtClean="0"/>
              <a:t> Severe Drought </a:t>
            </a:r>
          </a:p>
          <a:p>
            <a:pPr marL="457200" indent="-457200">
              <a:spcBef>
                <a:spcPts val="1200"/>
              </a:spcBef>
              <a:buClr>
                <a:schemeClr val="tx2"/>
              </a:buClr>
              <a:buFont typeface="+mj-lt"/>
              <a:buAutoNum type="arabicPeriod" startAt="13"/>
            </a:pPr>
            <a:r>
              <a:rPr lang="en-US" sz="2200" b="1" dirty="0"/>
              <a:t> </a:t>
            </a:r>
            <a:r>
              <a:rPr lang="en-US" sz="2200" b="1" dirty="0" smtClean="0"/>
              <a:t>Check Yourself!</a:t>
            </a:r>
            <a:endParaRPr lang="en-US" sz="2200" b="1" dirty="0"/>
          </a:p>
          <a:p>
            <a:pPr marL="457200" indent="-457200">
              <a:spcBef>
                <a:spcPts val="1200"/>
              </a:spcBef>
              <a:buClr>
                <a:schemeClr val="tx2"/>
              </a:buClr>
              <a:buFont typeface="+mj-lt"/>
              <a:buAutoNum type="arabicPeriod" startAt="13"/>
            </a:pPr>
            <a:r>
              <a:rPr lang="en-US" sz="2200" b="1" dirty="0" smtClean="0"/>
              <a:t> No Wife For Jeremiah</a:t>
            </a:r>
          </a:p>
          <a:p>
            <a:pPr marL="457200" indent="-457200">
              <a:spcBef>
                <a:spcPts val="1200"/>
              </a:spcBef>
              <a:buClr>
                <a:schemeClr val="tx2"/>
              </a:buClr>
              <a:buFont typeface="+mj-lt"/>
              <a:buAutoNum type="arabicPeriod" startAt="13"/>
            </a:pPr>
            <a:r>
              <a:rPr lang="en-US" sz="2200" b="1" dirty="0" smtClean="0"/>
              <a:t> Sabbath Discourse</a:t>
            </a:r>
          </a:p>
          <a:p>
            <a:pPr marL="457200" indent="-457200">
              <a:spcBef>
                <a:spcPts val="1200"/>
              </a:spcBef>
              <a:buClr>
                <a:schemeClr val="tx2"/>
              </a:buClr>
              <a:buFont typeface="+mj-lt"/>
              <a:buAutoNum type="arabicPeriod" startAt="13"/>
            </a:pPr>
            <a:r>
              <a:rPr lang="en-US" sz="2200" b="1" dirty="0"/>
              <a:t> </a:t>
            </a:r>
            <a:r>
              <a:rPr lang="en-US" sz="2200" b="1" dirty="0" smtClean="0"/>
              <a:t>The Potter &amp; The Clay</a:t>
            </a:r>
          </a:p>
          <a:p>
            <a:pPr marL="457200" indent="-457200">
              <a:spcBef>
                <a:spcPts val="1200"/>
              </a:spcBef>
              <a:buClr>
                <a:schemeClr val="tx2"/>
              </a:buClr>
              <a:buFont typeface="+mj-lt"/>
              <a:buAutoNum type="arabicPeriod" startAt="13"/>
            </a:pPr>
            <a:r>
              <a:rPr lang="en-US" sz="2200" b="1" dirty="0"/>
              <a:t> </a:t>
            </a:r>
            <a:r>
              <a:rPr lang="en-US" sz="2200" b="1" dirty="0" smtClean="0"/>
              <a:t>The Broken Bottle</a:t>
            </a:r>
          </a:p>
          <a:p>
            <a:pPr marL="457200" indent="-457200">
              <a:spcBef>
                <a:spcPts val="1200"/>
              </a:spcBef>
              <a:buClr>
                <a:schemeClr val="tx2"/>
              </a:buClr>
              <a:buFont typeface="+mj-lt"/>
              <a:buAutoNum type="arabicPeriod" startAt="13"/>
            </a:pPr>
            <a:r>
              <a:rPr lang="en-US" sz="2200" b="1" dirty="0" smtClean="0"/>
              <a:t>Problems With </a:t>
            </a:r>
            <a:r>
              <a:rPr lang="en-US" sz="2200" b="1" dirty="0" err="1" smtClean="0"/>
              <a:t>Passhur</a:t>
            </a:r>
            <a:endParaRPr lang="en-US" sz="2200" b="1" dirty="0" smtClean="0"/>
          </a:p>
          <a:p>
            <a:pPr marL="457200" indent="-457200">
              <a:spcBef>
                <a:spcPts val="1200"/>
              </a:spcBef>
              <a:buClr>
                <a:schemeClr val="tx2"/>
              </a:buClr>
              <a:buFont typeface="+mj-lt"/>
              <a:buAutoNum type="arabicPeriod" startAt="13"/>
            </a:pPr>
            <a:r>
              <a:rPr lang="en-US" sz="2200" b="1" dirty="0"/>
              <a:t>“Oh, Now You Want Help...</a:t>
            </a:r>
            <a:r>
              <a:rPr lang="en-US" sz="2200" b="1" dirty="0" smtClean="0"/>
              <a:t>”</a:t>
            </a:r>
          </a:p>
          <a:p>
            <a:pPr marL="457200" indent="-457200">
              <a:spcBef>
                <a:spcPts val="1200"/>
              </a:spcBef>
              <a:buClr>
                <a:schemeClr val="tx2"/>
              </a:buClr>
              <a:buFont typeface="+mj-lt"/>
              <a:buAutoNum type="arabicPeriod" startAt="13"/>
            </a:pPr>
            <a:r>
              <a:rPr lang="en-US" sz="2200" b="1" dirty="0" smtClean="0"/>
              <a:t> </a:t>
            </a:r>
            <a:r>
              <a:rPr lang="en-US" sz="2200" b="1" dirty="0"/>
              <a:t>Jeremiah @ The King’s House </a:t>
            </a:r>
            <a:endParaRPr lang="en-US" sz="2200" b="1" dirty="0"/>
          </a:p>
        </p:txBody>
      </p:sp>
      <p:sp>
        <p:nvSpPr>
          <p:cNvPr id="5" name="Content Placeholder 4"/>
          <p:cNvSpPr>
            <a:spLocks noGrp="1"/>
          </p:cNvSpPr>
          <p:nvPr>
            <p:ph sz="quarter" idx="13"/>
          </p:nvPr>
        </p:nvSpPr>
        <p:spPr>
          <a:xfrm>
            <a:off x="591168" y="1010189"/>
            <a:ext cx="4247676" cy="4941147"/>
          </a:xfrm>
        </p:spPr>
        <p:txBody>
          <a:bodyPr>
            <a:noAutofit/>
          </a:bodyPr>
          <a:lstStyle/>
          <a:p>
            <a:pPr marL="457200" indent="-457200">
              <a:spcBef>
                <a:spcPts val="600"/>
              </a:spcBef>
              <a:buClr>
                <a:schemeClr val="tx2"/>
              </a:buClr>
              <a:buFont typeface="+mj-lt"/>
              <a:buAutoNum type="arabicPeriod"/>
            </a:pPr>
            <a:r>
              <a:rPr lang="en-US" sz="2200" b="1" dirty="0" smtClean="0"/>
              <a:t>Calling Of Jeremiah</a:t>
            </a:r>
          </a:p>
          <a:p>
            <a:pPr marL="457200" indent="-457200">
              <a:spcBef>
                <a:spcPts val="600"/>
              </a:spcBef>
              <a:buClr>
                <a:schemeClr val="tx2"/>
              </a:buClr>
              <a:buFont typeface="+mj-lt"/>
              <a:buAutoNum type="arabicPeriod"/>
            </a:pPr>
            <a:r>
              <a:rPr lang="en-US" sz="2200" b="1" dirty="0" smtClean="0"/>
              <a:t>Broken Cisterns</a:t>
            </a:r>
          </a:p>
          <a:p>
            <a:pPr marL="457200" indent="-457200">
              <a:spcBef>
                <a:spcPts val="600"/>
              </a:spcBef>
              <a:buClr>
                <a:schemeClr val="tx2"/>
              </a:buClr>
              <a:buFont typeface="+mj-lt"/>
              <a:buAutoNum type="arabicPeriod"/>
            </a:pPr>
            <a:r>
              <a:rPr lang="en-US" sz="2200" b="1" dirty="0" smtClean="0"/>
              <a:t>A Harlot’s Forehead</a:t>
            </a:r>
          </a:p>
          <a:p>
            <a:pPr marL="457200" indent="-457200">
              <a:spcBef>
                <a:spcPts val="600"/>
              </a:spcBef>
              <a:buClr>
                <a:schemeClr val="tx2"/>
              </a:buClr>
              <a:buFont typeface="+mj-lt"/>
              <a:buAutoNum type="arabicPeriod"/>
            </a:pPr>
            <a:r>
              <a:rPr lang="en-US" sz="2200" b="1" dirty="0" smtClean="0"/>
              <a:t>Formless &amp; Void</a:t>
            </a:r>
          </a:p>
          <a:p>
            <a:pPr marL="457200" indent="-457200">
              <a:spcBef>
                <a:spcPts val="600"/>
              </a:spcBef>
              <a:buClr>
                <a:schemeClr val="tx2"/>
              </a:buClr>
              <a:buFont typeface="+mj-lt"/>
              <a:buAutoNum type="arabicPeriod"/>
            </a:pPr>
            <a:r>
              <a:rPr lang="en-US" sz="2200" b="1" dirty="0" smtClean="0"/>
              <a:t>Lusty Horses</a:t>
            </a:r>
          </a:p>
          <a:p>
            <a:pPr marL="457200" indent="-457200">
              <a:spcBef>
                <a:spcPts val="600"/>
              </a:spcBef>
              <a:buClr>
                <a:schemeClr val="tx2"/>
              </a:buClr>
              <a:buFont typeface="+mj-lt"/>
              <a:buAutoNum type="arabicPeriod"/>
            </a:pPr>
            <a:r>
              <a:rPr lang="en-US" sz="2200" b="1" dirty="0" smtClean="0"/>
              <a:t>Old Paths</a:t>
            </a:r>
          </a:p>
          <a:p>
            <a:pPr marL="457200" indent="-457200">
              <a:spcBef>
                <a:spcPts val="600"/>
              </a:spcBef>
              <a:buClr>
                <a:schemeClr val="tx2"/>
              </a:buClr>
              <a:buFont typeface="+mj-lt"/>
              <a:buAutoNum type="arabicPeriod"/>
            </a:pPr>
            <a:r>
              <a:rPr lang="en-US" sz="2200" b="1" dirty="0" smtClean="0"/>
              <a:t>A Den Of Thieves</a:t>
            </a:r>
          </a:p>
          <a:p>
            <a:pPr marL="457200" indent="-457200">
              <a:spcBef>
                <a:spcPts val="600"/>
              </a:spcBef>
              <a:buClr>
                <a:schemeClr val="tx2"/>
              </a:buClr>
              <a:buFont typeface="+mj-lt"/>
              <a:buAutoNum type="arabicPeriod"/>
            </a:pPr>
            <a:r>
              <a:rPr lang="en-US" sz="2200" b="1" dirty="0"/>
              <a:t>Forgot How To </a:t>
            </a:r>
            <a:r>
              <a:rPr lang="en-US" sz="2200" b="1" dirty="0" smtClean="0"/>
              <a:t>Blush</a:t>
            </a:r>
          </a:p>
          <a:p>
            <a:pPr marL="457200" indent="-457200">
              <a:spcBef>
                <a:spcPts val="600"/>
              </a:spcBef>
              <a:buClr>
                <a:schemeClr val="tx2"/>
              </a:buClr>
              <a:buFont typeface="+mj-lt"/>
              <a:buAutoNum type="arabicPeriod"/>
            </a:pPr>
            <a:r>
              <a:rPr lang="en-US" sz="2200" b="1" dirty="0"/>
              <a:t>Mourning </a:t>
            </a:r>
            <a:r>
              <a:rPr lang="en-US" sz="2200" b="1" dirty="0" smtClean="0"/>
              <a:t>Women</a:t>
            </a:r>
          </a:p>
          <a:p>
            <a:pPr marL="457200" indent="-457200">
              <a:spcBef>
                <a:spcPts val="600"/>
              </a:spcBef>
              <a:buClr>
                <a:schemeClr val="tx2"/>
              </a:buClr>
              <a:buFont typeface="+mj-lt"/>
              <a:buAutoNum type="arabicPeriod"/>
            </a:pPr>
            <a:r>
              <a:rPr lang="en-US" sz="2200" b="1" dirty="0"/>
              <a:t> Scarecrow In A Cucumber </a:t>
            </a:r>
            <a:r>
              <a:rPr lang="en-US" sz="2200" b="1" dirty="0" smtClean="0"/>
              <a:t>Field</a:t>
            </a:r>
          </a:p>
          <a:p>
            <a:pPr marL="457200" indent="-457200">
              <a:spcBef>
                <a:spcPts val="600"/>
              </a:spcBef>
              <a:buClr>
                <a:schemeClr val="tx2"/>
              </a:buClr>
              <a:buFont typeface="+mj-lt"/>
              <a:buAutoNum type="arabicPeriod"/>
            </a:pPr>
            <a:r>
              <a:rPr lang="en-US" sz="2200" b="1" dirty="0" smtClean="0"/>
              <a:t>Broken Covenant</a:t>
            </a:r>
          </a:p>
          <a:p>
            <a:pPr marL="457200" indent="-457200">
              <a:spcBef>
                <a:spcPts val="600"/>
              </a:spcBef>
              <a:buClr>
                <a:schemeClr val="tx2"/>
              </a:buClr>
              <a:buFont typeface="+mj-lt"/>
              <a:buAutoNum type="arabicPeriod"/>
            </a:pPr>
            <a:r>
              <a:rPr lang="en-US" sz="2200" b="1" dirty="0"/>
              <a:t>How Will You Run </a:t>
            </a:r>
            <a:r>
              <a:rPr lang="en-US" sz="2200" b="1" dirty="0" smtClean="0"/>
              <a:t>W/ </a:t>
            </a:r>
            <a:r>
              <a:rPr lang="en-US" sz="2200" b="1" dirty="0"/>
              <a:t>Horses</a:t>
            </a:r>
            <a:r>
              <a:rPr lang="en-US" sz="2200" b="1" dirty="0" smtClean="0"/>
              <a:t>?</a:t>
            </a:r>
            <a:endParaRPr lang="en-US" sz="2200" b="1" dirty="0"/>
          </a:p>
        </p:txBody>
      </p:sp>
    </p:spTree>
    <p:extLst>
      <p:ext uri="{BB962C8B-B14F-4D97-AF65-F5344CB8AC3E}">
        <p14:creationId xmlns:p14="http://schemas.microsoft.com/office/powerpoint/2010/main" val="305515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60" y="137892"/>
            <a:ext cx="8840065"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221f</a:t>
            </a:r>
            <a:endParaRPr lang="en-US" sz="3200" b="1" u="sng" dirty="0"/>
          </a:p>
        </p:txBody>
      </p:sp>
      <p:sp>
        <p:nvSpPr>
          <p:cNvPr id="6" name="Content Placeholder 5"/>
          <p:cNvSpPr>
            <a:spLocks noGrp="1"/>
          </p:cNvSpPr>
          <p:nvPr>
            <p:ph idx="1"/>
          </p:nvPr>
        </p:nvSpPr>
        <p:spPr>
          <a:xfrm>
            <a:off x="350321" y="1562948"/>
            <a:ext cx="8489743" cy="4525963"/>
          </a:xfrm>
        </p:spPr>
        <p:txBody>
          <a:bodyPr>
            <a:noAutofit/>
          </a:bodyPr>
          <a:lstStyle/>
          <a:p>
            <a:pPr marL="0" indent="0" algn="ctr">
              <a:buNone/>
            </a:pPr>
            <a:r>
              <a:rPr lang="en-US" b="1" i="1" dirty="0" smtClean="0"/>
              <a:t>“Chapter 21 records events that occurred during the days of Zedekiah near the end of his reign (v. 2; 52:4). Zedekiah (597-586 B.C.) was a regent king appointed by Nebuchadnezzar (2 Kings 24:17-20) when the Chaldean king had taken King Jehoiachin (597 B.C.) captive and deported him to Babylon (2 Kings 24:12; 25:27). It is possible that Zedekiah was not fully accepted by some of the Jewish leaders as the rightful heir to the throne (28:4). Zedekiah was a wicked man (2 Kings 24:19) and was receiving counsel from his advisors encouraging him to rebel against Babylon, which he eventually did (Jer. 27:9; 2 Kings 24:20)... </a:t>
            </a:r>
            <a:endParaRPr lang="en-US" b="1" i="1" dirty="0"/>
          </a:p>
        </p:txBody>
      </p:sp>
    </p:spTree>
    <p:extLst>
      <p:ext uri="{BB962C8B-B14F-4D97-AF65-F5344CB8AC3E}">
        <p14:creationId xmlns:p14="http://schemas.microsoft.com/office/powerpoint/2010/main" val="40816490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60" y="137892"/>
            <a:ext cx="8840065"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221f</a:t>
            </a:r>
            <a:endParaRPr lang="en-US" sz="3200" b="1" u="sng" dirty="0"/>
          </a:p>
        </p:txBody>
      </p:sp>
      <p:sp>
        <p:nvSpPr>
          <p:cNvPr id="6" name="Content Placeholder 5"/>
          <p:cNvSpPr>
            <a:spLocks noGrp="1"/>
          </p:cNvSpPr>
          <p:nvPr>
            <p:ph idx="1"/>
          </p:nvPr>
        </p:nvSpPr>
        <p:spPr>
          <a:xfrm>
            <a:off x="569276" y="1628627"/>
            <a:ext cx="8013658" cy="4525963"/>
          </a:xfrm>
        </p:spPr>
        <p:txBody>
          <a:bodyPr>
            <a:noAutofit/>
          </a:bodyPr>
          <a:lstStyle/>
          <a:p>
            <a:pPr marL="0" indent="0" algn="ctr">
              <a:buNone/>
            </a:pPr>
            <a:r>
              <a:rPr lang="en-US" b="1" i="1" dirty="0" smtClean="0"/>
              <a:t>“...In his desperation, he appeals to Jeremiah to inquire of the Lord concerning the matter and see if the Lord will deliver the nation of Judah from the Babylonians. The Lord’s answer was not what the ungodly king wanted to hear. God will not turn from his judgment against the wicked people of Judah but will actually cause them to be defeated by the Babylonians. The Jews have only two choices: to surrender to the Babylonians and spare the city from destruction by fire or to continue to resist the Babylonians and be destroyed. </a:t>
            </a:r>
            <a:r>
              <a:rPr lang="en-US" b="1" i="1" dirty="0" smtClean="0"/>
              <a:t>Sadly, the city and temple will be burned to the ground.”</a:t>
            </a:r>
          </a:p>
        </p:txBody>
      </p:sp>
    </p:spTree>
    <p:extLst>
      <p:ext uri="{BB962C8B-B14F-4D97-AF65-F5344CB8AC3E}">
        <p14:creationId xmlns:p14="http://schemas.microsoft.com/office/powerpoint/2010/main" val="4361375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494" y="0"/>
            <a:ext cx="8778241"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221f</a:t>
            </a:r>
            <a:endParaRPr lang="en-US" sz="3200" b="1" u="sng" dirty="0"/>
          </a:p>
        </p:txBody>
      </p:sp>
      <p:sp>
        <p:nvSpPr>
          <p:cNvPr id="6" name="Content Placeholder 5"/>
          <p:cNvSpPr>
            <a:spLocks noGrp="1"/>
          </p:cNvSpPr>
          <p:nvPr>
            <p:ph sz="half" idx="2"/>
          </p:nvPr>
        </p:nvSpPr>
        <p:spPr>
          <a:xfrm>
            <a:off x="4648200" y="1512628"/>
            <a:ext cx="4038600" cy="4525963"/>
          </a:xfrm>
        </p:spPr>
        <p:txBody>
          <a:bodyPr>
            <a:noAutofit/>
          </a:bodyPr>
          <a:lstStyle/>
          <a:p>
            <a:pPr marL="0" indent="0" algn="ctr">
              <a:buNone/>
            </a:pPr>
            <a:r>
              <a:rPr lang="en-US" b="1" i="1" dirty="0" smtClean="0"/>
              <a:t>“The house of David is admonished to rule with justice and to stop living in the past, when God protected the city of Jerusalem from destruction at the hands of the enemy. The sins of Judah and Jerusalem have caused God to withdraw his protection from them, and judgment is on the way.”</a:t>
            </a:r>
            <a:endParaRPr lang="en-US" b="1" i="1" dirty="0"/>
          </a:p>
        </p:txBody>
      </p:sp>
      <p:pic>
        <p:nvPicPr>
          <p:cNvPr id="3" name="Content Placeholder 2" descr="jeremiah.jpg"/>
          <p:cNvPicPr>
            <a:picLocks noGrp="1" noChangeAspect="1"/>
          </p:cNvPicPr>
          <p:nvPr>
            <p:ph sz="quarter" idx="13"/>
          </p:nvPr>
        </p:nvPicPr>
        <p:blipFill>
          <a:blip r:embed="rId2">
            <a:extLst>
              <a:ext uri="{28A0092B-C50C-407E-A947-70E740481C1C}">
                <a14:useLocalDpi xmlns:a14="http://schemas.microsoft.com/office/drawing/2010/main" val="0"/>
              </a:ext>
            </a:extLst>
          </a:blip>
          <a:srcRect t="3518" b="3518"/>
          <a:stretch>
            <a:fillRect/>
          </a:stretch>
        </p:blipFill>
        <p:spPr>
          <a:xfrm>
            <a:off x="591172" y="1600199"/>
            <a:ext cx="3816236" cy="4770679"/>
          </a:xfrm>
        </p:spPr>
      </p:pic>
    </p:spTree>
    <p:extLst>
      <p:ext uri="{BB962C8B-B14F-4D97-AF65-F5344CB8AC3E}">
        <p14:creationId xmlns:p14="http://schemas.microsoft.com/office/powerpoint/2010/main" val="28070276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897"/>
            <a:ext cx="8229600" cy="1600200"/>
          </a:xfrm>
        </p:spPr>
        <p:txBody>
          <a:bodyPr anchor="ctr"/>
          <a:lstStyle/>
          <a:p>
            <a:pPr>
              <a:lnSpc>
                <a:spcPct val="100000"/>
              </a:lnSpc>
            </a:pPr>
            <a:r>
              <a:rPr lang="en-US" sz="4400" b="1" u="sng" dirty="0" smtClean="0"/>
              <a:t>Chapter </a:t>
            </a:r>
            <a:r>
              <a:rPr lang="en-US" sz="4400" b="1" u="sng" dirty="0" smtClean="0"/>
              <a:t>21</a:t>
            </a:r>
            <a:r>
              <a:rPr lang="en-US" sz="4400" b="1" u="sng" dirty="0" smtClean="0"/>
              <a:t>: </a:t>
            </a:r>
            <a:br>
              <a:rPr lang="en-US" sz="4400" b="1" u="sng" dirty="0" smtClean="0"/>
            </a:br>
            <a:r>
              <a:rPr lang="en-US" sz="4400" b="1" u="sng" dirty="0" smtClean="0"/>
              <a:t>“Oh, Now You Want Help...”</a:t>
            </a:r>
            <a:endParaRPr lang="en-US" sz="4400" b="1" u="sng" dirty="0"/>
          </a:p>
        </p:txBody>
      </p:sp>
      <p:sp>
        <p:nvSpPr>
          <p:cNvPr id="4" name="Content Placeholder 3"/>
          <p:cNvSpPr>
            <a:spLocks noGrp="1"/>
          </p:cNvSpPr>
          <p:nvPr>
            <p:ph idx="1"/>
          </p:nvPr>
        </p:nvSpPr>
        <p:spPr>
          <a:xfrm>
            <a:off x="457200" y="2410241"/>
            <a:ext cx="8229600" cy="4525963"/>
          </a:xfrm>
        </p:spPr>
        <p:txBody>
          <a:bodyPr>
            <a:normAutofit/>
          </a:bodyPr>
          <a:lstStyle/>
          <a:p>
            <a:pPr marL="0" indent="0" algn="ctr">
              <a:spcBef>
                <a:spcPts val="1800"/>
              </a:spcBef>
              <a:buNone/>
            </a:pPr>
            <a:r>
              <a:rPr lang="en-US" sz="2800" b="1" dirty="0"/>
              <a:t>Zedekiah’s Plea For God’s Help </a:t>
            </a:r>
            <a:r>
              <a:rPr lang="en-US" sz="2800" b="1" dirty="0"/>
              <a:t/>
            </a:r>
            <a:br>
              <a:rPr lang="en-US" sz="2800" b="1" dirty="0"/>
            </a:br>
            <a:r>
              <a:rPr lang="en-US" sz="2800" b="1" dirty="0" smtClean="0"/>
              <a:t>(</a:t>
            </a:r>
            <a:r>
              <a:rPr lang="en-US" sz="2800" b="1" dirty="0"/>
              <a:t>vv. 1f; cf. 15:11; 37:3-10)</a:t>
            </a:r>
            <a:r>
              <a:rPr lang="en-US" sz="2800" b="1" dirty="0"/>
              <a:t> </a:t>
            </a:r>
            <a:endParaRPr lang="en-US" sz="2800" b="1" dirty="0" smtClean="0"/>
          </a:p>
          <a:p>
            <a:pPr marL="0" indent="0" algn="ctr">
              <a:spcBef>
                <a:spcPts val="1800"/>
              </a:spcBef>
              <a:buNone/>
            </a:pPr>
            <a:r>
              <a:rPr lang="en-US" sz="2800" b="1" dirty="0"/>
              <a:t>God Offers A Lesser Punishment For Submission </a:t>
            </a:r>
            <a:r>
              <a:rPr lang="en-US" sz="2800" b="1" dirty="0" smtClean="0"/>
              <a:t/>
            </a:r>
            <a:br>
              <a:rPr lang="en-US" sz="2800" b="1" dirty="0" smtClean="0"/>
            </a:br>
            <a:r>
              <a:rPr lang="en-US" sz="2800" b="1" dirty="0" smtClean="0"/>
              <a:t>(</a:t>
            </a:r>
            <a:r>
              <a:rPr lang="en-US" sz="2800" b="1" dirty="0"/>
              <a:t>vv. 3-10)</a:t>
            </a:r>
            <a:r>
              <a:rPr lang="en-US" sz="2800" b="1" dirty="0"/>
              <a:t> </a:t>
            </a:r>
            <a:endParaRPr lang="en-US" sz="2800" b="1" dirty="0" smtClean="0"/>
          </a:p>
          <a:p>
            <a:pPr marL="0" indent="0" algn="ctr">
              <a:spcBef>
                <a:spcPts val="1800"/>
              </a:spcBef>
              <a:buNone/>
            </a:pPr>
            <a:r>
              <a:rPr lang="en-US" sz="2800" b="1" dirty="0" smtClean="0"/>
              <a:t>Admonition </a:t>
            </a:r>
            <a:r>
              <a:rPr lang="en-US" sz="2800" b="1" dirty="0"/>
              <a:t>For </a:t>
            </a:r>
            <a:r>
              <a:rPr lang="en-US" sz="2800" b="1" dirty="0" smtClean="0"/>
              <a:t>House </a:t>
            </a:r>
            <a:r>
              <a:rPr lang="en-US" sz="2800" b="1" dirty="0"/>
              <a:t>Of David &amp; People Of </a:t>
            </a:r>
            <a:r>
              <a:rPr lang="en-US" sz="2800" b="1" dirty="0" smtClean="0"/>
              <a:t>Judah (</a:t>
            </a:r>
            <a:r>
              <a:rPr lang="en-US" sz="2800" b="1" dirty="0"/>
              <a:t>vv. 11-14</a:t>
            </a:r>
            <a:r>
              <a:rPr lang="en-US" sz="2800" b="1" dirty="0" smtClean="0"/>
              <a:t>)</a:t>
            </a:r>
            <a:endParaRPr lang="en-US" sz="2800" b="1" dirty="0"/>
          </a:p>
        </p:txBody>
      </p:sp>
    </p:spTree>
    <p:extLst>
      <p:ext uri="{BB962C8B-B14F-4D97-AF65-F5344CB8AC3E}">
        <p14:creationId xmlns:p14="http://schemas.microsoft.com/office/powerpoint/2010/main" val="1722781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52" y="87572"/>
            <a:ext cx="8714306" cy="1600200"/>
          </a:xfrm>
        </p:spPr>
        <p:txBody>
          <a:bodyPr anchor="ctr"/>
          <a:lstStyle/>
          <a:p>
            <a:pPr>
              <a:lnSpc>
                <a:spcPct val="100000"/>
              </a:lnSpc>
            </a:pPr>
            <a:r>
              <a:rPr lang="en-US" sz="3200" b="1" u="sng" dirty="0">
                <a:solidFill>
                  <a:srgbClr val="2F5897"/>
                </a:solidFill>
              </a:rPr>
              <a:t>John Humphries, “The Books of Jeremiah and Lamentations,” </a:t>
            </a:r>
            <a:r>
              <a:rPr lang="en-US" sz="3200" b="1" i="1" u="sng" dirty="0">
                <a:solidFill>
                  <a:srgbClr val="2F5897"/>
                </a:solidFill>
              </a:rPr>
              <a:t>Truth Commentaries</a:t>
            </a:r>
            <a:r>
              <a:rPr lang="en-US" sz="3200" b="1" u="sng" dirty="0">
                <a:solidFill>
                  <a:srgbClr val="2F5897"/>
                </a:solidFill>
              </a:rPr>
              <a:t>, </a:t>
            </a:r>
            <a:r>
              <a:rPr lang="en-US" sz="3200" b="1" u="sng" dirty="0" smtClean="0">
                <a:solidFill>
                  <a:srgbClr val="2F5897"/>
                </a:solidFill>
              </a:rPr>
              <a:t>227</a:t>
            </a:r>
            <a:endParaRPr lang="en-US" sz="4400" b="1" u="sng" dirty="0"/>
          </a:p>
        </p:txBody>
      </p:sp>
      <p:sp>
        <p:nvSpPr>
          <p:cNvPr id="5" name="Content Placeholder 4"/>
          <p:cNvSpPr>
            <a:spLocks noGrp="1"/>
          </p:cNvSpPr>
          <p:nvPr>
            <p:ph idx="1"/>
          </p:nvPr>
        </p:nvSpPr>
        <p:spPr>
          <a:xfrm>
            <a:off x="457200" y="1534521"/>
            <a:ext cx="8229600" cy="4525963"/>
          </a:xfrm>
        </p:spPr>
        <p:txBody>
          <a:bodyPr/>
          <a:lstStyle/>
          <a:p>
            <a:pPr marL="0" indent="0" algn="ctr">
              <a:spcBef>
                <a:spcPts val="1200"/>
              </a:spcBef>
              <a:buNone/>
            </a:pPr>
            <a:r>
              <a:rPr lang="en-US" b="1" i="1" dirty="0" smtClean="0"/>
              <a:t>“In selfishly building and living for themselves (6:13; 8:10; 22:17; Luke 12:15-21), the people of Jerusalem were but building to feed the fire of God’s judgment upon them (Isa. 42:25; 47:14; 50:11). The house that was built with money stolen from another—burned. The house where schemes were </a:t>
            </a:r>
            <a:r>
              <a:rPr lang="en-US" b="1" i="1" dirty="0" smtClean="0"/>
              <a:t>ha</a:t>
            </a:r>
            <a:r>
              <a:rPr lang="en-US" b="1" i="1" dirty="0" smtClean="0"/>
              <a:t>tched to do violence against another—burned. The house where the host of heaven (idolatry) was worshipped—burned. The house where an adulterous affair occurred—burned. The people of Jerusalem, along with their leaders, were building for the fire. The question today is for what are we building (1 Cor. 10:11; 2 Pet. 3:10-13)?”</a:t>
            </a:r>
            <a:endParaRPr lang="en-US" b="1" i="1" dirty="0"/>
          </a:p>
        </p:txBody>
      </p:sp>
    </p:spTree>
    <p:extLst>
      <p:ext uri="{BB962C8B-B14F-4D97-AF65-F5344CB8AC3E}">
        <p14:creationId xmlns:p14="http://schemas.microsoft.com/office/powerpoint/2010/main" val="17436028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u="sng" dirty="0" smtClean="0"/>
              <a:t>Chapter </a:t>
            </a:r>
            <a:r>
              <a:rPr lang="en-US" sz="4400" b="1" u="sng" dirty="0" smtClean="0"/>
              <a:t>21: </a:t>
            </a:r>
            <a:r>
              <a:rPr lang="en-US" sz="4400" b="1" u="sng" dirty="0" smtClean="0"/>
              <a:t>Applications</a:t>
            </a:r>
            <a:endParaRPr lang="en-US" sz="4400" b="1" u="sng" dirty="0"/>
          </a:p>
        </p:txBody>
      </p:sp>
      <p:sp>
        <p:nvSpPr>
          <p:cNvPr id="3" name="Content Placeholder 2"/>
          <p:cNvSpPr>
            <a:spLocks noGrp="1"/>
          </p:cNvSpPr>
          <p:nvPr>
            <p:ph idx="1"/>
          </p:nvPr>
        </p:nvSpPr>
        <p:spPr>
          <a:xfrm>
            <a:off x="457200" y="1512628"/>
            <a:ext cx="8229600" cy="4525963"/>
          </a:xfrm>
        </p:spPr>
        <p:txBody>
          <a:bodyPr/>
          <a:lstStyle/>
          <a:p>
            <a:pPr>
              <a:spcBef>
                <a:spcPts val="1800"/>
              </a:spcBef>
            </a:pPr>
            <a:r>
              <a:rPr lang="en-US" b="1" dirty="0"/>
              <a:t>God should be our trust and refuge and security in good times and in evil times.</a:t>
            </a:r>
          </a:p>
          <a:p>
            <a:pPr>
              <a:spcBef>
                <a:spcPts val="1800"/>
              </a:spcBef>
            </a:pPr>
            <a:r>
              <a:rPr lang="en-US" b="1" dirty="0" smtClean="0"/>
              <a:t>Our </a:t>
            </a:r>
            <a:r>
              <a:rPr lang="en-US" b="1" dirty="0"/>
              <a:t>prayers &amp; petitions must be at all times, rather than simply in times of </a:t>
            </a:r>
            <a:r>
              <a:rPr lang="en-US" b="1" dirty="0" smtClean="0"/>
              <a:t>distress</a:t>
            </a:r>
            <a:r>
              <a:rPr lang="en-US" b="1" dirty="0"/>
              <a:t>.</a:t>
            </a:r>
          </a:p>
          <a:p>
            <a:pPr>
              <a:spcBef>
                <a:spcPts val="1800"/>
              </a:spcBef>
            </a:pPr>
            <a:r>
              <a:rPr lang="en-US" b="1" dirty="0" smtClean="0"/>
              <a:t>Compassion </a:t>
            </a:r>
            <a:r>
              <a:rPr lang="en-US" b="1" dirty="0"/>
              <a:t>should be an essential characteristic in the life of Christians. Pride, in </a:t>
            </a:r>
            <a:r>
              <a:rPr lang="en-US" b="1" dirty="0" smtClean="0"/>
              <a:t>contrast</a:t>
            </a:r>
            <a:r>
              <a:rPr lang="en-US" b="1" dirty="0"/>
              <a:t>, should be considered anathema for disciples of Christ</a:t>
            </a:r>
            <a:r>
              <a:rPr lang="en-US" b="1" dirty="0" smtClean="0"/>
              <a:t>.</a:t>
            </a:r>
            <a:endParaRPr lang="en-US" b="1" dirty="0"/>
          </a:p>
        </p:txBody>
      </p:sp>
      <p:pic>
        <p:nvPicPr>
          <p:cNvPr id="4" name="Picture 3" descr="j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5402"/>
            <a:ext cx="9144000" cy="1822597"/>
          </a:xfrm>
          <a:prstGeom prst="rect">
            <a:avLst/>
          </a:prstGeom>
        </p:spPr>
      </p:pic>
    </p:spTree>
    <p:extLst>
      <p:ext uri="{BB962C8B-B14F-4D97-AF65-F5344CB8AC3E}">
        <p14:creationId xmlns:p14="http://schemas.microsoft.com/office/powerpoint/2010/main" val="37388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1341</Words>
  <Application>Microsoft Macintosh PowerPoint</Application>
  <PresentationFormat>On-screen Show (4:3)</PresentationFormat>
  <Paragraphs>59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Executive</vt:lpstr>
      <vt:lpstr>Jeremiah: Chapters 21-22</vt:lpstr>
      <vt:lpstr>Outline:</vt:lpstr>
      <vt:lpstr>Jeremiah Memory Jogger:</vt:lpstr>
      <vt:lpstr>John Humphries, “The Books of Jeremiah and Lamentations,” Truth Commentaries, 221f</vt:lpstr>
      <vt:lpstr>John Humphries, “The Books of Jeremiah and Lamentations,” Truth Commentaries, 221f</vt:lpstr>
      <vt:lpstr>John Humphries, “The Books of Jeremiah and Lamentations,” Truth Commentaries, 221f</vt:lpstr>
      <vt:lpstr>Chapter 21:  “Oh, Now You Want Help...”</vt:lpstr>
      <vt:lpstr>John Humphries, “The Books of Jeremiah and Lamentations,” Truth Commentaries, 227</vt:lpstr>
      <vt:lpstr>Chapter 21: Applications</vt:lpstr>
      <vt:lpstr>John Humphries, “The Books of Jeremiah and Lamentations,” Truth Commentaries, 228 </vt:lpstr>
      <vt:lpstr>John Humphries, “The Books of Jeremiah and Lamentations,” Truth Commentaries, 228 </vt:lpstr>
      <vt:lpstr>Chapter 22: Jeremiah @ The King’s House</vt:lpstr>
      <vt:lpstr>Chapter 22: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21-22</dc:title>
  <dc:creator>Eric Parker</dc:creator>
  <cp:lastModifiedBy>Eric Parker</cp:lastModifiedBy>
  <cp:revision>10</cp:revision>
  <dcterms:created xsi:type="dcterms:W3CDTF">2019-06-24T03:47:21Z</dcterms:created>
  <dcterms:modified xsi:type="dcterms:W3CDTF">2019-06-24T16:49:27Z</dcterms:modified>
</cp:coreProperties>
</file>