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7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7/5/19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60992"/>
            <a:ext cx="9144000" cy="239700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rgbClr val="000000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32179"/>
            <a:ext cx="7772400" cy="978408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Christians &amp; The Human Trafficking Crisis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hum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/>
          <a:stretch/>
        </p:blipFill>
        <p:spPr>
          <a:xfrm>
            <a:off x="0" y="0"/>
            <a:ext cx="9144000" cy="44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ffi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886832"/>
            <a:ext cx="4781627" cy="142987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44B5B"/>
                </a:solidFill>
              </a:rPr>
              <a:t>We Have Responsibilities Here Brothers &amp; Sisters...</a:t>
            </a:r>
            <a:endParaRPr lang="en-US" sz="5400" dirty="0">
              <a:solidFill>
                <a:srgbClr val="F44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0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632" y="415333"/>
            <a:ext cx="8162418" cy="1429871"/>
          </a:xfrm>
        </p:spPr>
        <p:txBody>
          <a:bodyPr/>
          <a:lstStyle/>
          <a:p>
            <a:r>
              <a:rPr lang="en-US" b="1" u="sng" dirty="0" smtClean="0"/>
              <a:t>What Is Human Trafficking?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5599"/>
            <a:ext cx="7770813" cy="4257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>
                <a:effectLst/>
              </a:rPr>
              <a:t>“The recruitment, transportation, transfer, </a:t>
            </a:r>
            <a:r>
              <a:rPr lang="en-US" sz="2400" i="1" dirty="0" err="1">
                <a:effectLst/>
              </a:rPr>
              <a:t>harbouring</a:t>
            </a:r>
            <a:r>
              <a:rPr lang="en-US" sz="2400" i="1" dirty="0">
                <a:effectLst/>
              </a:rPr>
              <a:t> or receipt of persons, by </a:t>
            </a:r>
            <a:r>
              <a:rPr lang="en-US" sz="2400" i="1" dirty="0" smtClean="0">
                <a:effectLst/>
              </a:rPr>
              <a:t>means </a:t>
            </a:r>
            <a:r>
              <a:rPr lang="en-US" sz="2400" i="1" dirty="0">
                <a:effectLst/>
              </a:rPr>
              <a:t>of the threat or use of force or other forms of coercion, of abduction, </a:t>
            </a:r>
            <a:r>
              <a:rPr lang="en-US" sz="2400" i="1" dirty="0" smtClean="0">
                <a:effectLst/>
              </a:rPr>
              <a:t>of fraud</a:t>
            </a:r>
            <a:r>
              <a:rPr lang="en-US" sz="2400" i="1" dirty="0">
                <a:effectLst/>
              </a:rPr>
              <a:t>, of deception, of the abuse of power or of a position of vulnerability or of </a:t>
            </a:r>
            <a:r>
              <a:rPr lang="en-US" sz="2400" i="1" dirty="0" smtClean="0">
                <a:effectLst/>
              </a:rPr>
              <a:t>the </a:t>
            </a:r>
            <a:r>
              <a:rPr lang="en-US" sz="2400" i="1" dirty="0">
                <a:effectLst/>
              </a:rPr>
              <a:t>giving or receiving of payments or benefits to achieve the consent of a </a:t>
            </a:r>
            <a:r>
              <a:rPr lang="en-US" sz="2400" i="1" dirty="0" smtClean="0">
                <a:effectLst/>
              </a:rPr>
              <a:t>person </a:t>
            </a:r>
            <a:r>
              <a:rPr lang="en-US" sz="2400" i="1" dirty="0">
                <a:effectLst/>
              </a:rPr>
              <a:t>having control over another person, for the purpose of exploitation. </a:t>
            </a:r>
            <a:r>
              <a:rPr lang="en-US" sz="2400" i="1" dirty="0" smtClean="0">
                <a:effectLst/>
              </a:rPr>
              <a:t>Exploitation </a:t>
            </a:r>
            <a:r>
              <a:rPr lang="en-US" sz="2400" i="1" dirty="0">
                <a:effectLst/>
              </a:rPr>
              <a:t>shall include, at a minimum, the exploitation of the prostitution of </a:t>
            </a:r>
            <a:r>
              <a:rPr lang="en-US" sz="2400" i="1" dirty="0" smtClean="0">
                <a:effectLst/>
              </a:rPr>
              <a:t>others </a:t>
            </a:r>
            <a:r>
              <a:rPr lang="en-US" sz="2400" i="1" dirty="0">
                <a:effectLst/>
              </a:rPr>
              <a:t>or other forms of sexual exploitation, forced </a:t>
            </a:r>
            <a:r>
              <a:rPr lang="en-US" sz="2400" i="1" dirty="0" err="1">
                <a:effectLst/>
              </a:rPr>
              <a:t>labour</a:t>
            </a:r>
            <a:r>
              <a:rPr lang="en-US" sz="2400" i="1" dirty="0">
                <a:effectLst/>
              </a:rPr>
              <a:t> or services, slavery </a:t>
            </a:r>
            <a:r>
              <a:rPr lang="en-US" sz="2400" i="1" dirty="0" smtClean="0">
                <a:effectLst/>
              </a:rPr>
              <a:t>or </a:t>
            </a:r>
            <a:r>
              <a:rPr lang="en-US" sz="2400" i="1" dirty="0">
                <a:effectLst/>
              </a:rPr>
              <a:t>practices similar to slavery, servitude or the removal of organs.” </a:t>
            </a:r>
            <a:r>
              <a:rPr lang="en-US" sz="2400" i="1" dirty="0" smtClean="0">
                <a:effectLst/>
              </a:rPr>
              <a:t/>
            </a:r>
            <a:br>
              <a:rPr lang="en-US" sz="2400" i="1" dirty="0" smtClean="0">
                <a:effectLst/>
              </a:rPr>
            </a:br>
            <a:r>
              <a:rPr lang="en-US" sz="2400" dirty="0" smtClean="0">
                <a:effectLst/>
              </a:rPr>
              <a:t>(The Palermo </a:t>
            </a:r>
            <a:r>
              <a:rPr lang="en-US" sz="2400" dirty="0">
                <a:effectLst/>
              </a:rPr>
              <a:t>Protocol, Article 3, paragraph (a)).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684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54" y="415333"/>
            <a:ext cx="7991959" cy="1429871"/>
          </a:xfrm>
        </p:spPr>
        <p:txBody>
          <a:bodyPr/>
          <a:lstStyle/>
          <a:p>
            <a:r>
              <a:rPr lang="en-US" b="1" u="sng" dirty="0" smtClean="0"/>
              <a:t>What Is Human Trafficking?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5599"/>
            <a:ext cx="7770813" cy="4257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>
                <a:effectLst/>
              </a:rPr>
              <a:t>“Human trafficking involves the use of force, fraud, or coercion to obtain some type </a:t>
            </a:r>
            <a:r>
              <a:rPr lang="en-US" sz="2400" i="1" dirty="0" smtClean="0">
                <a:effectLst/>
              </a:rPr>
              <a:t>of </a:t>
            </a:r>
            <a:r>
              <a:rPr lang="en-US" sz="2400" i="1" dirty="0">
                <a:effectLst/>
              </a:rPr>
              <a:t>labor or commercial sex act. Every year, millions of men, women, and </a:t>
            </a:r>
            <a:r>
              <a:rPr lang="en-US" sz="2400" i="1" dirty="0" smtClean="0">
                <a:effectLst/>
              </a:rPr>
              <a:t>children </a:t>
            </a:r>
            <a:r>
              <a:rPr lang="en-US" sz="2400" i="1" dirty="0">
                <a:effectLst/>
              </a:rPr>
              <a:t>are trafficked worldwide – including right here in the United States. It </a:t>
            </a:r>
            <a:r>
              <a:rPr lang="en-US" sz="2400" i="1" dirty="0" smtClean="0">
                <a:effectLst/>
              </a:rPr>
              <a:t>can </a:t>
            </a:r>
            <a:r>
              <a:rPr lang="en-US" sz="2400" i="1" dirty="0">
                <a:effectLst/>
              </a:rPr>
              <a:t>happen in any community and victims can be any age, race, gender, or 			nationality. Traffickers might use violence, manipulation, or false promises of </a:t>
            </a:r>
            <a:r>
              <a:rPr lang="en-US" sz="2400" i="1" dirty="0" smtClean="0">
                <a:effectLst/>
              </a:rPr>
              <a:t>well</a:t>
            </a:r>
            <a:r>
              <a:rPr lang="en-US" sz="2400" i="1" dirty="0">
                <a:effectLst/>
              </a:rPr>
              <a:t>-paying jobs or romantic relationships to lure victims into trafficking </a:t>
            </a:r>
            <a:r>
              <a:rPr lang="en-US" sz="2400" i="1" dirty="0" smtClean="0">
                <a:effectLst/>
              </a:rPr>
              <a:t>situations</a:t>
            </a:r>
            <a:r>
              <a:rPr lang="en-US" sz="2400" i="1" dirty="0">
                <a:effectLst/>
              </a:rPr>
              <a:t>.”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(U.S. Department </a:t>
            </a:r>
            <a:r>
              <a:rPr lang="en-US" sz="2400" dirty="0">
                <a:effectLst/>
              </a:rPr>
              <a:t>of Homeland Security)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7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7-05 at 7.4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9096" cy="3520440"/>
          </a:xfrm>
          <a:prstGeom prst="rect">
            <a:avLst/>
          </a:prstGeom>
        </p:spPr>
      </p:pic>
      <p:pic>
        <p:nvPicPr>
          <p:cNvPr id="6" name="Picture 5" descr="news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0440"/>
            <a:ext cx="4569096" cy="3337560"/>
          </a:xfrm>
          <a:prstGeom prst="rect">
            <a:avLst/>
          </a:prstGeom>
        </p:spPr>
      </p:pic>
      <p:pic>
        <p:nvPicPr>
          <p:cNvPr id="9" name="Picture 8" descr="news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9"/>
          <a:stretch/>
        </p:blipFill>
        <p:spPr>
          <a:xfrm>
            <a:off x="4569096" y="1"/>
            <a:ext cx="4574904" cy="3520440"/>
          </a:xfrm>
          <a:prstGeom prst="rect">
            <a:avLst/>
          </a:prstGeom>
        </p:spPr>
      </p:pic>
      <p:pic>
        <p:nvPicPr>
          <p:cNvPr id="11" name="Picture 10" descr="news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96" y="3520441"/>
            <a:ext cx="4574904" cy="333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ownload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9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86" y="5230112"/>
            <a:ext cx="8843910" cy="1013011"/>
          </a:xfrm>
        </p:spPr>
        <p:txBody>
          <a:bodyPr/>
          <a:lstStyle/>
          <a:p>
            <a:r>
              <a:rPr lang="en-US" sz="5400" b="1" u="sng" dirty="0" smtClean="0"/>
              <a:t>The Extent Of The Problem</a:t>
            </a:r>
            <a:endParaRPr lang="en-US" sz="5400" b="1" u="sng" dirty="0"/>
          </a:p>
        </p:txBody>
      </p:sp>
      <p:pic>
        <p:nvPicPr>
          <p:cNvPr id="19" name="Picture Placeholder 18" descr="kentucky.jpg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3" b="6113"/>
          <a:stretch>
            <a:fillRect/>
          </a:stretch>
        </p:blipFill>
        <p:spPr>
          <a:xfrm>
            <a:off x="693738" y="2951163"/>
            <a:ext cx="3535362" cy="2066925"/>
          </a:xfrm>
        </p:spPr>
      </p:pic>
      <p:pic>
        <p:nvPicPr>
          <p:cNvPr id="17" name="Picture Placeholder 16" descr="global.jpg"/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r="5121"/>
          <a:stretch>
            <a:fillRect/>
          </a:stretch>
        </p:blipFill>
        <p:spPr>
          <a:xfrm>
            <a:off x="4919663" y="457200"/>
            <a:ext cx="3533775" cy="2066925"/>
          </a:xfrm>
        </p:spPr>
      </p:pic>
      <p:pic>
        <p:nvPicPr>
          <p:cNvPr id="18" name="Picture Placeholder 17" descr="louisville.jp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4919663" y="2951163"/>
            <a:ext cx="3533775" cy="2066925"/>
          </a:xfrm>
        </p:spPr>
      </p:pic>
      <p:pic>
        <p:nvPicPr>
          <p:cNvPr id="16" name="Picture Placeholder 15" descr="global2.jpg"/>
          <p:cNvPicPr>
            <a:picLocks noGrp="1" noChangeAspect="1"/>
          </p:cNvPicPr>
          <p:nvPr>
            <p:ph type="pic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r="15908"/>
          <a:stretch>
            <a:fillRect/>
          </a:stretch>
        </p:blipFill>
        <p:spPr>
          <a:xfrm>
            <a:off x="693738" y="457200"/>
            <a:ext cx="3535362" cy="2066925"/>
          </a:xfrm>
        </p:spPr>
      </p:pic>
    </p:spTree>
    <p:extLst>
      <p:ext uri="{BB962C8B-B14F-4D97-AF65-F5344CB8AC3E}">
        <p14:creationId xmlns:p14="http://schemas.microsoft.com/office/powerpoint/2010/main" val="325809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Contributing Factors</a:t>
            </a:r>
            <a:endParaRPr lang="en-US" b="1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47821" y="1528188"/>
            <a:ext cx="4321283" cy="4365625"/>
          </a:xfrm>
        </p:spPr>
        <p:txBody>
          <a:bodyPr>
            <a:noAutofit/>
          </a:bodyPr>
          <a:lstStyle/>
          <a:p>
            <a:pPr marL="0" indent="0" algn="ctr">
              <a:spcBef>
                <a:spcPts val="2600"/>
              </a:spcBef>
              <a:buNone/>
            </a:pPr>
            <a:r>
              <a:rPr lang="en-US" sz="2600" dirty="0" smtClean="0"/>
              <a:t>Pornography, Sexual Immoralities, &amp; Sex Trafficking</a:t>
            </a:r>
          </a:p>
          <a:p>
            <a:pPr marL="0" indent="0" algn="ctr">
              <a:spcBef>
                <a:spcPts val="2600"/>
              </a:spcBef>
              <a:buNone/>
            </a:pPr>
            <a:r>
              <a:rPr lang="en-US" sz="2600" dirty="0" smtClean="0"/>
              <a:t>Ignoring The Problem/Labeling It A Purely Social Issue/Desensitization</a:t>
            </a:r>
          </a:p>
          <a:p>
            <a:pPr marL="0" indent="0" algn="ctr">
              <a:spcBef>
                <a:spcPts val="2600"/>
              </a:spcBef>
              <a:buNone/>
            </a:pPr>
            <a:r>
              <a:rPr lang="en-US" sz="2600" dirty="0" smtClean="0"/>
              <a:t>Orphans &amp; Broken Homes</a:t>
            </a:r>
          </a:p>
          <a:p>
            <a:pPr marL="0" indent="0" algn="ctr">
              <a:spcBef>
                <a:spcPts val="2600"/>
              </a:spcBef>
              <a:buNone/>
            </a:pPr>
            <a:r>
              <a:rPr lang="en-US" sz="2600" dirty="0" smtClean="0"/>
              <a:t>This Is Part Of A Larger Continuum Of Problems</a:t>
            </a:r>
            <a:endParaRPr lang="en-US" sz="2600" dirty="0"/>
          </a:p>
        </p:txBody>
      </p:sp>
      <p:pic>
        <p:nvPicPr>
          <p:cNvPr id="13" name="Content Placeholder 12" descr="humantrafficking1.jpe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" r="-944"/>
          <a:stretch/>
        </p:blipFill>
        <p:spPr>
          <a:xfrm>
            <a:off x="4754960" y="1667598"/>
            <a:ext cx="4042487" cy="4365625"/>
          </a:xfrm>
        </p:spPr>
      </p:pic>
    </p:spTree>
    <p:extLst>
      <p:ext uri="{BB962C8B-B14F-4D97-AF65-F5344CB8AC3E}">
        <p14:creationId xmlns:p14="http://schemas.microsoft.com/office/powerpoint/2010/main" val="131096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473"/>
            <a:ext cx="7770813" cy="1429871"/>
          </a:xfrm>
        </p:spPr>
        <p:txBody>
          <a:bodyPr>
            <a:noAutofit/>
          </a:bodyPr>
          <a:lstStyle/>
          <a:p>
            <a:r>
              <a:rPr lang="en-US" sz="4400" b="1" u="sng" dirty="0" smtClean="0"/>
              <a:t>Does The Bible Address This Problem/These Problems?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15438"/>
            <a:ext cx="3611880" cy="4365625"/>
          </a:xfrm>
        </p:spPr>
        <p:txBody>
          <a:bodyPr/>
          <a:lstStyle/>
          <a:p>
            <a:r>
              <a:rPr lang="en-US" dirty="0" smtClean="0"/>
              <a:t>The Patriarch Joseph Was A Victim (Genesis 37:25-28, 36; 39:1)</a:t>
            </a:r>
          </a:p>
          <a:p>
            <a:r>
              <a:rPr lang="en-US" dirty="0" smtClean="0"/>
              <a:t>National Condemnations For Human Trafficking (e.g. Amos 1:6, 9)</a:t>
            </a:r>
          </a:p>
          <a:p>
            <a:r>
              <a:rPr lang="en-US" dirty="0" smtClean="0"/>
              <a:t>Specified Prohibitions Of Kidnapping/Human Trafficking (e.g. Exodus 21:16; Deuteronomy 24:7; 1 Timothy 1:8-10)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human_trafficki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r="8636"/>
          <a:stretch>
            <a:fillRect/>
          </a:stretch>
        </p:blipFill>
        <p:spPr>
          <a:xfrm>
            <a:off x="4845050" y="1916113"/>
            <a:ext cx="3611563" cy="4365625"/>
          </a:xfrm>
          <a:ln w="762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029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5923"/>
            <a:ext cx="7770813" cy="1429871"/>
          </a:xfrm>
        </p:spPr>
        <p:txBody>
          <a:bodyPr>
            <a:noAutofit/>
          </a:bodyPr>
          <a:lstStyle/>
          <a:p>
            <a:r>
              <a:rPr lang="en-US" sz="4400" b="1" u="sng" dirty="0">
                <a:effectLst/>
              </a:rPr>
              <a:t>What Can/Should Christians Do About Human Trafficking</a:t>
            </a:r>
            <a:r>
              <a:rPr lang="en-US" sz="4400" b="1" u="sng" dirty="0" smtClean="0">
                <a:effectLst/>
              </a:rPr>
              <a:t>?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164" y="1915438"/>
            <a:ext cx="3910468" cy="4365625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Develop a greater moral sensitivity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See </a:t>
            </a:r>
            <a:r>
              <a:rPr lang="en-US" sz="2400" dirty="0">
                <a:effectLst/>
              </a:rPr>
              <a:t>people through God’s compassionate eyes </a:t>
            </a:r>
            <a:endParaRPr lang="en-US" sz="2400" dirty="0" smtClean="0">
              <a:effectLst/>
            </a:endParaRPr>
          </a:p>
          <a:p>
            <a:r>
              <a:rPr lang="en-US" sz="2400" dirty="0">
                <a:effectLst/>
              </a:rPr>
              <a:t>Cultivate and encourage, train and teach, sexual fulfillment through God’s </a:t>
            </a:r>
            <a:r>
              <a:rPr lang="en-US" sz="2400" dirty="0" smtClean="0">
                <a:effectLst/>
              </a:rPr>
              <a:t>intended </a:t>
            </a:r>
            <a:r>
              <a:rPr lang="en-US" sz="2400" dirty="0">
                <a:effectLst/>
              </a:rPr>
              <a:t>mediums </a:t>
            </a:r>
            <a:endParaRPr lang="en-US" sz="2400" dirty="0" smtClean="0">
              <a:effectLst/>
            </a:endParaRPr>
          </a:p>
          <a:p>
            <a:r>
              <a:rPr lang="en-US" sz="2400" dirty="0">
                <a:effectLst/>
              </a:rPr>
              <a:t>Advocating, counseling, encouraging victims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804" y="1915438"/>
            <a:ext cx="4030156" cy="4365625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Counseling and reforming former perpetrators and </a:t>
            </a:r>
            <a:r>
              <a:rPr lang="en-US" sz="2400" dirty="0" smtClean="0">
                <a:effectLst/>
              </a:rPr>
              <a:t>supporters</a:t>
            </a:r>
          </a:p>
          <a:p>
            <a:r>
              <a:rPr lang="en-US" sz="2400" dirty="0">
                <a:effectLst/>
              </a:rPr>
              <a:t>Understanding the concerns of parents for their children and being a community </a:t>
            </a:r>
            <a:r>
              <a:rPr lang="en-US" sz="2400" dirty="0" smtClean="0">
                <a:effectLst/>
              </a:rPr>
              <a:t>of </a:t>
            </a:r>
            <a:r>
              <a:rPr lang="en-US" sz="2400" dirty="0">
                <a:effectLst/>
              </a:rPr>
              <a:t>protection for our loved ones. </a:t>
            </a:r>
            <a:endParaRPr lang="en-US" sz="2400" dirty="0" smtClean="0">
              <a:effectLst/>
            </a:endParaRPr>
          </a:p>
          <a:p>
            <a:r>
              <a:rPr lang="en-US" sz="2400" dirty="0">
                <a:effectLst/>
              </a:rPr>
              <a:t>S</a:t>
            </a:r>
            <a:r>
              <a:rPr lang="en-US" sz="2400" dirty="0" smtClean="0">
                <a:effectLst/>
              </a:rPr>
              <a:t>hare </a:t>
            </a:r>
            <a:r>
              <a:rPr lang="en-US" sz="2400" dirty="0">
                <a:effectLst/>
              </a:rPr>
              <a:t>the gospel </a:t>
            </a:r>
            <a:r>
              <a:rPr lang="en-US" sz="2400" dirty="0" smtClean="0">
                <a:effectLst/>
              </a:rPr>
              <a:t>of Jesus Christ broadly!</a:t>
            </a:r>
            <a:endParaRPr lang="en-US" sz="24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410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99</TotalTime>
  <Words>399</Words>
  <Application>Microsoft Macintosh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Story</vt:lpstr>
      <vt:lpstr>Christians &amp; The Human Trafficking Crisis</vt:lpstr>
      <vt:lpstr>What Is Human Trafficking?</vt:lpstr>
      <vt:lpstr>What Is Human Trafficking?</vt:lpstr>
      <vt:lpstr>PowerPoint Presentation</vt:lpstr>
      <vt:lpstr>PowerPoint Presentation</vt:lpstr>
      <vt:lpstr>The Extent Of The Problem</vt:lpstr>
      <vt:lpstr>Contributing Factors</vt:lpstr>
      <vt:lpstr>Does The Bible Address This Problem/These Problems?</vt:lpstr>
      <vt:lpstr>What Can/Should Christians Do About Human Trafficking?</vt:lpstr>
      <vt:lpstr>We Have Responsibilities Here Brothers &amp; Sisters...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Christians &amp; The Human Trafficking Crisis</dc:title>
  <dc:creator>Eric Parker</dc:creator>
  <cp:lastModifiedBy>Eric Parker</cp:lastModifiedBy>
  <cp:revision>14</cp:revision>
  <dcterms:created xsi:type="dcterms:W3CDTF">2019-07-05T23:07:09Z</dcterms:created>
  <dcterms:modified xsi:type="dcterms:W3CDTF">2019-07-06T00:46:24Z</dcterms:modified>
</cp:coreProperties>
</file>