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7" r:id="rId2"/>
    <p:sldId id="259" r:id="rId3"/>
    <p:sldId id="260" r:id="rId4"/>
    <p:sldId id="274" r:id="rId5"/>
    <p:sldId id="263" r:id="rId6"/>
    <p:sldId id="272" r:id="rId7"/>
    <p:sldId id="273" r:id="rId8"/>
    <p:sldId id="265" r:id="rId9"/>
    <p:sldId id="271" r:id="rId10"/>
    <p:sldId id="266" r:id="rId11"/>
    <p:sldId id="267" r:id="rId12"/>
    <p:sldId id="270" r:id="rId13"/>
    <p:sldId id="269"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58" d="100"/>
          <a:sy n="58" d="100"/>
        </p:scale>
        <p:origin x="-784"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53214685-35E1-5444-A0F4-E778758686EB}" type="datetimeFigureOut">
              <a:rPr lang="en-US" smtClean="0">
                <a:solidFill>
                  <a:prstClr val="black">
                    <a:lumMod val="65000"/>
                    <a:lumOff val="35000"/>
                  </a:prstClr>
                </a:solidFill>
              </a:rPr>
              <a:pPr/>
              <a:t>7/1/19</a:t>
            </a:fld>
            <a:endParaRPr lang="en-US">
              <a:solidFill>
                <a:prstClr val="black">
                  <a:lumMod val="65000"/>
                  <a:lumOff val="35000"/>
                </a:prstClr>
              </a:solidFill>
            </a:endParaRPr>
          </a:p>
        </p:txBody>
      </p:sp>
      <p:sp>
        <p:nvSpPr>
          <p:cNvPr id="8" name="Slide Number Placeholder 7"/>
          <p:cNvSpPr>
            <a:spLocks noGrp="1"/>
          </p:cNvSpPr>
          <p:nvPr>
            <p:ph type="sldNum" sz="quarter" idx="11"/>
          </p:nvPr>
        </p:nvSpPr>
        <p:spPr/>
        <p:txBody>
          <a:bodyPr/>
          <a:lstStyle/>
          <a:p>
            <a:fld id="{35B3C206-D37E-4A47-BCBA-EFD3A3204AE4}"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9" name="Footer Placeholder 8"/>
          <p:cNvSpPr>
            <a:spLocks noGrp="1"/>
          </p:cNvSpPr>
          <p:nvPr>
            <p:ph type="ftr" sz="quarter" idx="12"/>
          </p:nvPr>
        </p:nvSpPr>
        <p:spPr/>
        <p:txBody>
          <a:bodyPr/>
          <a:lstStyle/>
          <a:p>
            <a:endParaRPr lang="en-US">
              <a:solidFill>
                <a:prstClr val="black">
                  <a:lumMod val="65000"/>
                  <a:lumOff val="35000"/>
                </a:prstClr>
              </a:solidFill>
            </a:endParaRPr>
          </a:p>
        </p:txBody>
      </p:sp>
    </p:spTree>
    <p:extLst>
      <p:ext uri="{BB962C8B-B14F-4D97-AF65-F5344CB8AC3E}">
        <p14:creationId xmlns:p14="http://schemas.microsoft.com/office/powerpoint/2010/main" val="4040388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214685-35E1-5444-A0F4-E778758686EB}" type="datetimeFigureOut">
              <a:rPr lang="en-US" smtClean="0">
                <a:solidFill>
                  <a:prstClr val="black">
                    <a:lumMod val="65000"/>
                    <a:lumOff val="35000"/>
                  </a:prstClr>
                </a:solidFill>
              </a:rPr>
              <a:pPr/>
              <a:t>7/1/19</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35B3C206-D37E-4A47-BCBA-EFD3A3204AE4}"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436378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214685-35E1-5444-A0F4-E778758686EB}" type="datetimeFigureOut">
              <a:rPr lang="en-US" smtClean="0">
                <a:solidFill>
                  <a:prstClr val="black">
                    <a:lumMod val="65000"/>
                    <a:lumOff val="35000"/>
                  </a:prstClr>
                </a:solidFill>
              </a:rPr>
              <a:pPr/>
              <a:t>7/1/19</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35B3C206-D37E-4A47-BCBA-EFD3A3204AE4}"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137033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53214685-35E1-5444-A0F4-E778758686EB}" type="datetimeFigureOut">
              <a:rPr lang="en-US" smtClean="0">
                <a:solidFill>
                  <a:prstClr val="black">
                    <a:lumMod val="65000"/>
                    <a:lumOff val="35000"/>
                  </a:prstClr>
                </a:solidFill>
              </a:rPr>
              <a:pPr/>
              <a:t>7/1/19</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35B3C206-D37E-4A47-BCBA-EFD3A3204AE4}"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202169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214685-35E1-5444-A0F4-E778758686EB}" type="datetimeFigureOut">
              <a:rPr lang="en-US" smtClean="0">
                <a:solidFill>
                  <a:prstClr val="black">
                    <a:lumMod val="65000"/>
                    <a:lumOff val="35000"/>
                  </a:prstClr>
                </a:solidFill>
              </a:rPr>
              <a:pPr/>
              <a:t>7/1/19</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35B3C206-D37E-4A47-BCBA-EFD3A3204AE4}"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Palatino Linotype"/>
            </a:endParaRPr>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Palatino Linotype"/>
            </a:endParaRPr>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Palatino Linotype"/>
            </a:endParaRPr>
          </a:p>
        </p:txBody>
      </p:sp>
    </p:spTree>
    <p:extLst>
      <p:ext uri="{BB962C8B-B14F-4D97-AF65-F5344CB8AC3E}">
        <p14:creationId xmlns:p14="http://schemas.microsoft.com/office/powerpoint/2010/main" val="1602916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53214685-35E1-5444-A0F4-E778758686EB}" type="datetimeFigureOut">
              <a:rPr lang="en-US" smtClean="0">
                <a:solidFill>
                  <a:prstClr val="black">
                    <a:lumMod val="65000"/>
                    <a:lumOff val="35000"/>
                  </a:prstClr>
                </a:solidFill>
              </a:rPr>
              <a:pPr/>
              <a:t>7/1/19</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35B3C206-D37E-4A47-BCBA-EFD3A3204AE4}"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16746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53214685-35E1-5444-A0F4-E778758686EB}" type="datetimeFigureOut">
              <a:rPr lang="en-US" smtClean="0">
                <a:solidFill>
                  <a:prstClr val="black">
                    <a:lumMod val="65000"/>
                    <a:lumOff val="35000"/>
                  </a:prstClr>
                </a:solidFill>
              </a:rPr>
              <a:pPr/>
              <a:t>7/1/19</a:t>
            </a:fld>
            <a:endParaRPr lang="en-US">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en-US">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35B3C206-D37E-4A47-BCBA-EFD3A3204AE4}"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19848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3214685-35E1-5444-A0F4-E778758686EB}" type="datetimeFigureOut">
              <a:rPr lang="en-US" smtClean="0">
                <a:solidFill>
                  <a:prstClr val="black">
                    <a:lumMod val="65000"/>
                    <a:lumOff val="35000"/>
                  </a:prstClr>
                </a:solidFill>
              </a:rPr>
              <a:pPr/>
              <a:t>7/1/19</a:t>
            </a:fld>
            <a:endParaRPr lang="en-US">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en-US">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35B3C206-D37E-4A47-BCBA-EFD3A3204AE4}"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4146312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214685-35E1-5444-A0F4-E778758686EB}" type="datetimeFigureOut">
              <a:rPr lang="en-US" smtClean="0">
                <a:solidFill>
                  <a:prstClr val="black">
                    <a:lumMod val="65000"/>
                    <a:lumOff val="35000"/>
                  </a:prstClr>
                </a:solidFill>
              </a:rPr>
              <a:pPr/>
              <a:t>7/1/19</a:t>
            </a:fld>
            <a:endParaRPr lang="en-US">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en-US">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35B3C206-D37E-4A47-BCBA-EFD3A3204AE4}"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282218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214685-35E1-5444-A0F4-E778758686EB}" type="datetimeFigureOut">
              <a:rPr lang="en-US" smtClean="0">
                <a:solidFill>
                  <a:prstClr val="black">
                    <a:lumMod val="65000"/>
                    <a:lumOff val="35000"/>
                  </a:prstClr>
                </a:solidFill>
              </a:rPr>
              <a:pPr/>
              <a:t>7/1/19</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35B3C206-D37E-4A47-BCBA-EFD3A3204AE4}"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229063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214685-35E1-5444-A0F4-E778758686EB}" type="datetimeFigureOut">
              <a:rPr lang="en-US" smtClean="0">
                <a:solidFill>
                  <a:prstClr val="black">
                    <a:lumMod val="65000"/>
                    <a:lumOff val="35000"/>
                  </a:prstClr>
                </a:solidFill>
              </a:rPr>
              <a:pPr/>
              <a:t>7/1/19</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35B3C206-D37E-4A47-BCBA-EFD3A3204AE4}"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401404576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53214685-35E1-5444-A0F4-E778758686EB}" type="datetimeFigureOut">
              <a:rPr lang="en-US" smtClean="0">
                <a:solidFill>
                  <a:prstClr val="black">
                    <a:lumMod val="65000"/>
                    <a:lumOff val="35000"/>
                  </a:prstClr>
                </a:solidFill>
              </a:rPr>
              <a:pPr/>
              <a:t>7/1/19</a:t>
            </a:fld>
            <a:endParaRPr lang="en-US">
              <a:solidFill>
                <a:prstClr val="black">
                  <a:lumMod val="65000"/>
                  <a:lumOff val="35000"/>
                </a:prstClr>
              </a:solidFill>
            </a:endParaRP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solidFill>
                <a:prstClr val="black">
                  <a:lumMod val="65000"/>
                  <a:lumOff val="35000"/>
                </a:prstClr>
              </a:solidFill>
            </a:endParaRP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35B3C206-D37E-4A47-BCBA-EFD3A3204AE4}"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Palatino Linotype"/>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Palatino Linotype"/>
            </a:endParaRPr>
          </a:p>
        </p:txBody>
      </p:sp>
    </p:spTree>
    <p:extLst>
      <p:ext uri="{BB962C8B-B14F-4D97-AF65-F5344CB8AC3E}">
        <p14:creationId xmlns:p14="http://schemas.microsoft.com/office/powerpoint/2010/main" val="21847762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2743" y="5035402"/>
            <a:ext cx="8648620" cy="1439591"/>
          </a:xfrm>
        </p:spPr>
        <p:txBody>
          <a:bodyPr anchor="ctr"/>
          <a:lstStyle/>
          <a:p>
            <a:r>
              <a:rPr lang="en-US" sz="5400" b="1" u="sng" dirty="0" smtClean="0"/>
              <a:t>Jeremiah: Chapters </a:t>
            </a:r>
            <a:r>
              <a:rPr lang="en-US" sz="5400" b="1" u="sng" dirty="0" smtClean="0"/>
              <a:t>23-24</a:t>
            </a:r>
            <a:endParaRPr lang="en-US" sz="5400" b="1" u="sng" dirty="0"/>
          </a:p>
        </p:txBody>
      </p:sp>
      <p:pic>
        <p:nvPicPr>
          <p:cNvPr id="4" name="Picture 3" descr="Jeremiah Painti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5035402"/>
          </a:xfrm>
          <a:prstGeom prst="rect">
            <a:avLst/>
          </a:prstGeom>
        </p:spPr>
      </p:pic>
    </p:spTree>
    <p:extLst>
      <p:ext uri="{BB962C8B-B14F-4D97-AF65-F5344CB8AC3E}">
        <p14:creationId xmlns:p14="http://schemas.microsoft.com/office/powerpoint/2010/main" val="151508150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53999" y="48255"/>
            <a:ext cx="8657167" cy="1600200"/>
          </a:xfrm>
        </p:spPr>
        <p:txBody>
          <a:bodyPr anchor="ctr"/>
          <a:lstStyle/>
          <a:p>
            <a:pPr>
              <a:lnSpc>
                <a:spcPct val="100000"/>
              </a:lnSpc>
            </a:pPr>
            <a:r>
              <a:rPr lang="en-US" sz="3200" b="1" u="sng" dirty="0" smtClean="0"/>
              <a:t>John Humphries, “The Books of Jeremiah and Lamentations,” </a:t>
            </a:r>
            <a:r>
              <a:rPr lang="en-US" sz="3200" b="1" i="1" u="sng" dirty="0" smtClean="0"/>
              <a:t>Truth Commentaries</a:t>
            </a:r>
            <a:r>
              <a:rPr lang="en-US" sz="3200" b="1" u="sng" dirty="0" smtClean="0"/>
              <a:t>, </a:t>
            </a:r>
            <a:r>
              <a:rPr lang="en-US" sz="3200" b="1" u="sng" dirty="0" smtClean="0"/>
              <a:t>264 </a:t>
            </a:r>
            <a:endParaRPr lang="en-US" sz="3200" b="1" u="sng" dirty="0"/>
          </a:p>
        </p:txBody>
      </p:sp>
      <p:sp>
        <p:nvSpPr>
          <p:cNvPr id="6" name="Content Placeholder 5"/>
          <p:cNvSpPr>
            <a:spLocks noGrp="1"/>
          </p:cNvSpPr>
          <p:nvPr>
            <p:ph idx="1"/>
          </p:nvPr>
        </p:nvSpPr>
        <p:spPr>
          <a:xfrm>
            <a:off x="253999" y="1517097"/>
            <a:ext cx="8657167" cy="4525963"/>
          </a:xfrm>
        </p:spPr>
        <p:txBody>
          <a:bodyPr>
            <a:noAutofit/>
          </a:bodyPr>
          <a:lstStyle/>
          <a:p>
            <a:pPr marL="0" indent="0" algn="ctr">
              <a:buNone/>
            </a:pPr>
            <a:r>
              <a:rPr lang="en-US" b="1" i="1" dirty="0" smtClean="0"/>
              <a:t>“The events described in this chapter took place sometime after Jeconiah had been taken to Babylon by Nebuchadnezzar in 597 B.C. (v. 1) but before the destruction of the city </a:t>
            </a:r>
            <a:r>
              <a:rPr lang="en-US" b="1" i="1" dirty="0" smtClean="0"/>
              <a:t>of Jerusalem and the capture of Zedekiah in 586 B.C. (vv. 8-10). Jeremiah has a vision of two baskets of figs. One basket contained very good figs and another basket had very bad figs that could not be eaten. Those who were taken into exile are considered the good figs, while those left behind are the bad figs. The good figs (potentially, cf. 29:13) will be the ones eventually brought back to the land after the seventy-year captivity (29:10-14). The bad figs, including Zedekiah (v. 8), will be swept forever from the land.”</a:t>
            </a:r>
            <a:endParaRPr lang="en-US" b="1" i="1" dirty="0"/>
          </a:p>
        </p:txBody>
      </p:sp>
    </p:spTree>
    <p:extLst>
      <p:ext uri="{BB962C8B-B14F-4D97-AF65-F5344CB8AC3E}">
        <p14:creationId xmlns:p14="http://schemas.microsoft.com/office/powerpoint/2010/main" val="321511319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53999" y="683152"/>
            <a:ext cx="8657167" cy="1600200"/>
          </a:xfrm>
        </p:spPr>
        <p:txBody>
          <a:bodyPr anchor="ctr"/>
          <a:lstStyle/>
          <a:p>
            <a:pPr>
              <a:lnSpc>
                <a:spcPct val="100000"/>
              </a:lnSpc>
            </a:pPr>
            <a:r>
              <a:rPr lang="en-US" sz="3200" b="1" u="sng" dirty="0" smtClean="0"/>
              <a:t>John Humphries, “The Books of Jeremiah and Lamentations,” </a:t>
            </a:r>
            <a:r>
              <a:rPr lang="en-US" sz="3200" b="1" i="1" u="sng" dirty="0" smtClean="0"/>
              <a:t>Truth Commentaries</a:t>
            </a:r>
            <a:r>
              <a:rPr lang="en-US" sz="3200" b="1" u="sng" dirty="0" smtClean="0"/>
              <a:t>, </a:t>
            </a:r>
            <a:r>
              <a:rPr lang="en-US" sz="3200" b="1" u="sng" dirty="0" smtClean="0"/>
              <a:t>264 </a:t>
            </a:r>
            <a:endParaRPr lang="en-US" sz="3200" b="1" u="sng" dirty="0"/>
          </a:p>
        </p:txBody>
      </p:sp>
      <p:sp>
        <p:nvSpPr>
          <p:cNvPr id="6" name="Content Placeholder 5"/>
          <p:cNvSpPr>
            <a:spLocks noGrp="1"/>
          </p:cNvSpPr>
          <p:nvPr>
            <p:ph idx="1"/>
          </p:nvPr>
        </p:nvSpPr>
        <p:spPr>
          <a:xfrm>
            <a:off x="503591" y="2130101"/>
            <a:ext cx="8145029" cy="4525963"/>
          </a:xfrm>
        </p:spPr>
        <p:txBody>
          <a:bodyPr>
            <a:noAutofit/>
          </a:bodyPr>
          <a:lstStyle/>
          <a:p>
            <a:pPr marL="0" indent="0" algn="ctr">
              <a:buNone/>
            </a:pPr>
            <a:r>
              <a:rPr lang="en-US" b="1" i="1" dirty="0" smtClean="0"/>
              <a:t>“The ones </a:t>
            </a:r>
            <a:r>
              <a:rPr lang="en-US" b="1" i="1" dirty="0" smtClean="0"/>
              <a:t>taken into exile will have their pride in the temple and city (7:7; 13:18, 19) shattered by their humiliating deportation and captivity experience. But a faithful remnant among them will be ready to turn wholeheartedly to the Lord and come back home (Ezra 1:5; 3:11; 9:8). Ezekiel, who was deported to Babylon in 597 B.C. was also called by the Lord to admonish the exiles (“good figs”) and prepare the faithful remnant among them for the return home after the exile (Ezek. 1:1-3; 3:15; 11:14-21; 28:25, 26).”</a:t>
            </a:r>
            <a:endParaRPr lang="en-US" b="1" i="1" dirty="0"/>
          </a:p>
        </p:txBody>
      </p:sp>
    </p:spTree>
    <p:extLst>
      <p:ext uri="{BB962C8B-B14F-4D97-AF65-F5344CB8AC3E}">
        <p14:creationId xmlns:p14="http://schemas.microsoft.com/office/powerpoint/2010/main" val="125074414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7572"/>
            <a:ext cx="8229600" cy="1600200"/>
          </a:xfrm>
        </p:spPr>
        <p:txBody>
          <a:bodyPr anchor="ctr"/>
          <a:lstStyle/>
          <a:p>
            <a:pPr>
              <a:lnSpc>
                <a:spcPct val="100000"/>
              </a:lnSpc>
            </a:pPr>
            <a:r>
              <a:rPr lang="en-US" sz="4400" b="1" u="sng" dirty="0" smtClean="0"/>
              <a:t>Chapter </a:t>
            </a:r>
            <a:r>
              <a:rPr lang="en-US" sz="4400" b="1" u="sng" dirty="0" smtClean="0"/>
              <a:t>24: Vision Of The Figs </a:t>
            </a:r>
            <a:endParaRPr lang="en-US" sz="4400" b="1" u="sng" dirty="0"/>
          </a:p>
        </p:txBody>
      </p:sp>
      <p:sp>
        <p:nvSpPr>
          <p:cNvPr id="3" name="Content Placeholder 2"/>
          <p:cNvSpPr>
            <a:spLocks noGrp="1"/>
          </p:cNvSpPr>
          <p:nvPr>
            <p:ph idx="1"/>
          </p:nvPr>
        </p:nvSpPr>
        <p:spPr>
          <a:xfrm>
            <a:off x="457200" y="1315591"/>
            <a:ext cx="8229600" cy="4525963"/>
          </a:xfrm>
        </p:spPr>
        <p:txBody>
          <a:bodyPr>
            <a:normAutofit/>
          </a:bodyPr>
          <a:lstStyle/>
          <a:p>
            <a:pPr marL="0" indent="0" algn="ctr">
              <a:spcBef>
                <a:spcPts val="1200"/>
              </a:spcBef>
              <a:buNone/>
            </a:pPr>
            <a:r>
              <a:rPr lang="en-US" sz="2800" b="1" dirty="0"/>
              <a:t>Historical Context &amp; Vision </a:t>
            </a:r>
            <a:r>
              <a:rPr lang="en-US" sz="2800" b="1" dirty="0">
                <a:solidFill>
                  <a:srgbClr val="2F5897"/>
                </a:solidFill>
              </a:rPr>
              <a:t>(24:1-3)</a:t>
            </a:r>
            <a:r>
              <a:rPr lang="en-US" sz="2800" b="1" dirty="0">
                <a:solidFill>
                  <a:srgbClr val="2F5897"/>
                </a:solidFill>
              </a:rPr>
              <a:t> </a:t>
            </a:r>
            <a:endParaRPr lang="en-US" sz="2800" b="1" dirty="0" smtClean="0">
              <a:solidFill>
                <a:srgbClr val="2F5897"/>
              </a:solidFill>
            </a:endParaRPr>
          </a:p>
          <a:p>
            <a:pPr marL="0" indent="0" algn="ctr">
              <a:spcBef>
                <a:spcPts val="1200"/>
              </a:spcBef>
              <a:buNone/>
            </a:pPr>
            <a:r>
              <a:rPr lang="en-US" sz="2800" b="1" dirty="0"/>
              <a:t>Interpretation: The Good Figs </a:t>
            </a:r>
            <a:r>
              <a:rPr lang="en-US" sz="2800" b="1" dirty="0">
                <a:solidFill>
                  <a:srgbClr val="2F5897"/>
                </a:solidFill>
              </a:rPr>
              <a:t>(24:4-7)</a:t>
            </a:r>
          </a:p>
          <a:p>
            <a:pPr marL="0" indent="0" algn="ctr">
              <a:spcBef>
                <a:spcPts val="1200"/>
              </a:spcBef>
              <a:buNone/>
            </a:pPr>
            <a:r>
              <a:rPr lang="en-US" sz="2800" b="1" dirty="0"/>
              <a:t>Interpretation: The Bad Figs </a:t>
            </a:r>
            <a:r>
              <a:rPr lang="en-US" sz="2800" b="1" dirty="0">
                <a:solidFill>
                  <a:schemeClr val="tx2"/>
                </a:solidFill>
              </a:rPr>
              <a:t>(24:8-10)</a:t>
            </a:r>
            <a:r>
              <a:rPr lang="en-US" sz="2800" b="1" dirty="0">
                <a:solidFill>
                  <a:schemeClr val="tx2"/>
                </a:solidFill>
              </a:rPr>
              <a:t> </a:t>
            </a:r>
            <a:endParaRPr lang="en-US" sz="2800" b="1" dirty="0" smtClean="0">
              <a:solidFill>
                <a:schemeClr val="tx2"/>
              </a:solidFill>
            </a:endParaRPr>
          </a:p>
        </p:txBody>
      </p:sp>
      <p:pic>
        <p:nvPicPr>
          <p:cNvPr id="4" name="Picture 3" descr="fig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784979" y="498979"/>
            <a:ext cx="3574042" cy="9144000"/>
          </a:xfrm>
          <a:prstGeom prst="rect">
            <a:avLst/>
          </a:prstGeom>
        </p:spPr>
      </p:pic>
    </p:spTree>
    <p:extLst>
      <p:ext uri="{BB962C8B-B14F-4D97-AF65-F5344CB8AC3E}">
        <p14:creationId xmlns:p14="http://schemas.microsoft.com/office/powerpoint/2010/main" val="25640313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z="4400" b="1" u="sng" dirty="0" smtClean="0"/>
              <a:t>Chapter </a:t>
            </a:r>
            <a:r>
              <a:rPr lang="en-US" sz="4400" b="1" u="sng" dirty="0" smtClean="0"/>
              <a:t>24: </a:t>
            </a:r>
            <a:r>
              <a:rPr lang="en-US" sz="4400" b="1" u="sng" dirty="0" smtClean="0"/>
              <a:t>Applications</a:t>
            </a:r>
            <a:endParaRPr lang="en-US" sz="4400" b="1" u="sng" dirty="0"/>
          </a:p>
        </p:txBody>
      </p:sp>
      <p:pic>
        <p:nvPicPr>
          <p:cNvPr id="6" name="Content Placeholder 5" descr="figs2.jpg"/>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40482"/>
          <a:stretch/>
        </p:blipFill>
        <p:spPr/>
      </p:pic>
      <p:sp>
        <p:nvSpPr>
          <p:cNvPr id="5" name="Content Placeholder 4"/>
          <p:cNvSpPr>
            <a:spLocks noGrp="1"/>
          </p:cNvSpPr>
          <p:nvPr>
            <p:ph sz="quarter" idx="13"/>
          </p:nvPr>
        </p:nvSpPr>
        <p:spPr/>
        <p:txBody>
          <a:bodyPr/>
          <a:lstStyle/>
          <a:p>
            <a:pPr>
              <a:spcBef>
                <a:spcPts val="1800"/>
              </a:spcBef>
            </a:pPr>
            <a:r>
              <a:rPr lang="en-US" b="1" dirty="0"/>
              <a:t>Bear good fruit for God and demonstrate your relationship with Jesus.</a:t>
            </a:r>
            <a:r>
              <a:rPr lang="en-US" b="1" dirty="0"/>
              <a:t> </a:t>
            </a:r>
            <a:endParaRPr lang="en-US" b="1" dirty="0" smtClean="0"/>
          </a:p>
          <a:p>
            <a:pPr>
              <a:spcBef>
                <a:spcPts val="1800"/>
              </a:spcBef>
            </a:pPr>
            <a:r>
              <a:rPr lang="en-US" b="1" dirty="0"/>
              <a:t>Things aren’t always as they seem. God can take people in terrible circumstances </a:t>
            </a:r>
            <a:r>
              <a:rPr lang="en-US" b="1" dirty="0" smtClean="0"/>
              <a:t>and </a:t>
            </a:r>
            <a:r>
              <a:rPr lang="en-US" b="1" dirty="0"/>
              <a:t>accomplish great things through them. Hope may be found unexpectedly. </a:t>
            </a:r>
            <a:endParaRPr lang="en-US" b="1" dirty="0"/>
          </a:p>
        </p:txBody>
      </p:sp>
    </p:spTree>
    <p:extLst>
      <p:ext uri="{BB962C8B-B14F-4D97-AF65-F5344CB8AC3E}">
        <p14:creationId xmlns:p14="http://schemas.microsoft.com/office/powerpoint/2010/main" val="19101480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2302"/>
            <a:ext cx="8229600" cy="1600200"/>
          </a:xfrm>
        </p:spPr>
        <p:txBody>
          <a:bodyPr anchor="ctr"/>
          <a:lstStyle/>
          <a:p>
            <a:r>
              <a:rPr lang="en-US" sz="4400" b="1" u="sng" dirty="0" smtClean="0"/>
              <a:t>Jeremiah Memory Jogger:</a:t>
            </a:r>
            <a:endParaRPr lang="en-US" sz="4400" b="1" u="sng" dirty="0"/>
          </a:p>
        </p:txBody>
      </p:sp>
      <p:sp>
        <p:nvSpPr>
          <p:cNvPr id="4" name="Content Placeholder 3"/>
          <p:cNvSpPr>
            <a:spLocks noGrp="1"/>
          </p:cNvSpPr>
          <p:nvPr>
            <p:ph sz="half" idx="2"/>
          </p:nvPr>
        </p:nvSpPr>
        <p:spPr>
          <a:xfrm>
            <a:off x="4538725" y="1010218"/>
            <a:ext cx="4495800" cy="4940801"/>
          </a:xfrm>
        </p:spPr>
        <p:txBody>
          <a:bodyPr>
            <a:noAutofit/>
          </a:bodyPr>
          <a:lstStyle/>
          <a:p>
            <a:pPr marL="457200" indent="-457200">
              <a:spcBef>
                <a:spcPts val="600"/>
              </a:spcBef>
              <a:buClr>
                <a:schemeClr val="tx2"/>
              </a:buClr>
              <a:buFont typeface="+mj-lt"/>
              <a:buAutoNum type="arabicPeriod" startAt="13"/>
            </a:pPr>
            <a:r>
              <a:rPr lang="en-US" sz="2200" b="1" dirty="0" smtClean="0"/>
              <a:t>Ruined Waistband</a:t>
            </a:r>
          </a:p>
          <a:p>
            <a:pPr marL="457200" indent="-457200">
              <a:spcBef>
                <a:spcPts val="600"/>
              </a:spcBef>
              <a:buClr>
                <a:schemeClr val="tx2"/>
              </a:buClr>
              <a:buFont typeface="+mj-lt"/>
              <a:buAutoNum type="arabicPeriod" startAt="13"/>
            </a:pPr>
            <a:r>
              <a:rPr lang="en-US" sz="2200" b="1" dirty="0" smtClean="0"/>
              <a:t> Severe Drought </a:t>
            </a:r>
          </a:p>
          <a:p>
            <a:pPr marL="457200" indent="-457200">
              <a:spcBef>
                <a:spcPts val="600"/>
              </a:spcBef>
              <a:buClr>
                <a:schemeClr val="tx2"/>
              </a:buClr>
              <a:buFont typeface="+mj-lt"/>
              <a:buAutoNum type="arabicPeriod" startAt="13"/>
            </a:pPr>
            <a:r>
              <a:rPr lang="en-US" sz="2200" b="1" dirty="0"/>
              <a:t> </a:t>
            </a:r>
            <a:r>
              <a:rPr lang="en-US" sz="2200" b="1" dirty="0" smtClean="0"/>
              <a:t>Check Yourself!</a:t>
            </a:r>
            <a:endParaRPr lang="en-US" sz="2200" b="1" dirty="0"/>
          </a:p>
          <a:p>
            <a:pPr marL="457200" indent="-457200">
              <a:spcBef>
                <a:spcPts val="600"/>
              </a:spcBef>
              <a:buClr>
                <a:schemeClr val="tx2"/>
              </a:buClr>
              <a:buFont typeface="+mj-lt"/>
              <a:buAutoNum type="arabicPeriod" startAt="13"/>
            </a:pPr>
            <a:r>
              <a:rPr lang="en-US" sz="2200" b="1" dirty="0" smtClean="0"/>
              <a:t> No Wife For Jeremiah</a:t>
            </a:r>
          </a:p>
          <a:p>
            <a:pPr marL="457200" indent="-457200">
              <a:spcBef>
                <a:spcPts val="600"/>
              </a:spcBef>
              <a:buClr>
                <a:schemeClr val="tx2"/>
              </a:buClr>
              <a:buFont typeface="+mj-lt"/>
              <a:buAutoNum type="arabicPeriod" startAt="13"/>
            </a:pPr>
            <a:r>
              <a:rPr lang="en-US" sz="2200" b="1" dirty="0" smtClean="0"/>
              <a:t> Sabbath Discourse</a:t>
            </a:r>
          </a:p>
          <a:p>
            <a:pPr marL="457200" indent="-457200">
              <a:spcBef>
                <a:spcPts val="600"/>
              </a:spcBef>
              <a:buClr>
                <a:schemeClr val="tx2"/>
              </a:buClr>
              <a:buFont typeface="+mj-lt"/>
              <a:buAutoNum type="arabicPeriod" startAt="13"/>
            </a:pPr>
            <a:r>
              <a:rPr lang="en-US" sz="2200" b="1" dirty="0"/>
              <a:t> </a:t>
            </a:r>
            <a:r>
              <a:rPr lang="en-US" sz="2200" b="1" dirty="0" smtClean="0"/>
              <a:t>The Potter &amp; The Clay</a:t>
            </a:r>
          </a:p>
          <a:p>
            <a:pPr marL="457200" indent="-457200">
              <a:spcBef>
                <a:spcPts val="600"/>
              </a:spcBef>
              <a:buClr>
                <a:schemeClr val="tx2"/>
              </a:buClr>
              <a:buFont typeface="+mj-lt"/>
              <a:buAutoNum type="arabicPeriod" startAt="13"/>
            </a:pPr>
            <a:r>
              <a:rPr lang="en-US" sz="2200" b="1" dirty="0"/>
              <a:t> </a:t>
            </a:r>
            <a:r>
              <a:rPr lang="en-US" sz="2200" b="1" dirty="0" smtClean="0"/>
              <a:t>The Broken Bottle</a:t>
            </a:r>
          </a:p>
          <a:p>
            <a:pPr marL="457200" indent="-457200">
              <a:spcBef>
                <a:spcPts val="600"/>
              </a:spcBef>
              <a:buClr>
                <a:schemeClr val="tx2"/>
              </a:buClr>
              <a:buFont typeface="+mj-lt"/>
              <a:buAutoNum type="arabicPeriod" startAt="13"/>
            </a:pPr>
            <a:r>
              <a:rPr lang="en-US" sz="2200" b="1" dirty="0" smtClean="0"/>
              <a:t>Problems With </a:t>
            </a:r>
            <a:r>
              <a:rPr lang="en-US" sz="2200" b="1" dirty="0" err="1" smtClean="0"/>
              <a:t>Passhur</a:t>
            </a:r>
            <a:endParaRPr lang="en-US" sz="2200" b="1" dirty="0" smtClean="0"/>
          </a:p>
          <a:p>
            <a:pPr marL="457200" indent="-457200">
              <a:spcBef>
                <a:spcPts val="600"/>
              </a:spcBef>
              <a:buClr>
                <a:schemeClr val="tx2"/>
              </a:buClr>
              <a:buFont typeface="+mj-lt"/>
              <a:buAutoNum type="arabicPeriod" startAt="13"/>
            </a:pPr>
            <a:r>
              <a:rPr lang="en-US" sz="2200" b="1" dirty="0"/>
              <a:t>“Oh, Now You Want Help...</a:t>
            </a:r>
            <a:r>
              <a:rPr lang="en-US" sz="2200" b="1" dirty="0" smtClean="0"/>
              <a:t>”</a:t>
            </a:r>
          </a:p>
          <a:p>
            <a:pPr marL="457200" indent="-457200">
              <a:spcBef>
                <a:spcPts val="600"/>
              </a:spcBef>
              <a:buClr>
                <a:schemeClr val="tx2"/>
              </a:buClr>
              <a:buFont typeface="+mj-lt"/>
              <a:buAutoNum type="arabicPeriod" startAt="13"/>
            </a:pPr>
            <a:r>
              <a:rPr lang="en-US" sz="2200" b="1" dirty="0" smtClean="0"/>
              <a:t> </a:t>
            </a:r>
            <a:r>
              <a:rPr lang="en-US" sz="2200" b="1" dirty="0"/>
              <a:t>Jeremiah @ The King’s House </a:t>
            </a:r>
            <a:endParaRPr lang="en-US" sz="2200" b="1" dirty="0" smtClean="0"/>
          </a:p>
          <a:p>
            <a:pPr marL="457200" indent="-457200">
              <a:spcBef>
                <a:spcPts val="600"/>
              </a:spcBef>
              <a:buClr>
                <a:schemeClr val="tx2"/>
              </a:buClr>
              <a:buFont typeface="+mj-lt"/>
              <a:buAutoNum type="arabicPeriod" startAt="13"/>
            </a:pPr>
            <a:r>
              <a:rPr lang="en-US" sz="2200" b="1" dirty="0" smtClean="0"/>
              <a:t>Good &amp; Evil Shepherds</a:t>
            </a:r>
          </a:p>
          <a:p>
            <a:pPr marL="457200" indent="-457200">
              <a:spcBef>
                <a:spcPts val="600"/>
              </a:spcBef>
              <a:buClr>
                <a:schemeClr val="tx2"/>
              </a:buClr>
              <a:buFont typeface="+mj-lt"/>
              <a:buAutoNum type="arabicPeriod" startAt="13"/>
            </a:pPr>
            <a:r>
              <a:rPr lang="en-US" sz="2200" b="1" dirty="0" smtClean="0"/>
              <a:t>Vision of the Figs</a:t>
            </a:r>
            <a:endParaRPr lang="en-US" sz="2200" b="1" dirty="0"/>
          </a:p>
        </p:txBody>
      </p:sp>
      <p:sp>
        <p:nvSpPr>
          <p:cNvPr id="5" name="Content Placeholder 4"/>
          <p:cNvSpPr>
            <a:spLocks noGrp="1"/>
          </p:cNvSpPr>
          <p:nvPr>
            <p:ph sz="quarter" idx="13"/>
          </p:nvPr>
        </p:nvSpPr>
        <p:spPr>
          <a:xfrm>
            <a:off x="591168" y="1010189"/>
            <a:ext cx="4247676" cy="4941147"/>
          </a:xfrm>
        </p:spPr>
        <p:txBody>
          <a:bodyPr>
            <a:noAutofit/>
          </a:bodyPr>
          <a:lstStyle/>
          <a:p>
            <a:pPr marL="457200" indent="-457200">
              <a:spcBef>
                <a:spcPts val="600"/>
              </a:spcBef>
              <a:buClr>
                <a:schemeClr val="tx2"/>
              </a:buClr>
              <a:buFont typeface="+mj-lt"/>
              <a:buAutoNum type="arabicPeriod"/>
            </a:pPr>
            <a:r>
              <a:rPr lang="en-US" sz="2200" b="1" dirty="0" smtClean="0"/>
              <a:t>Calling Of Jeremiah</a:t>
            </a:r>
          </a:p>
          <a:p>
            <a:pPr marL="457200" indent="-457200">
              <a:spcBef>
                <a:spcPts val="600"/>
              </a:spcBef>
              <a:buClr>
                <a:schemeClr val="tx2"/>
              </a:buClr>
              <a:buFont typeface="+mj-lt"/>
              <a:buAutoNum type="arabicPeriod"/>
            </a:pPr>
            <a:r>
              <a:rPr lang="en-US" sz="2200" b="1" dirty="0" smtClean="0"/>
              <a:t>Broken Cisterns</a:t>
            </a:r>
          </a:p>
          <a:p>
            <a:pPr marL="457200" indent="-457200">
              <a:spcBef>
                <a:spcPts val="600"/>
              </a:spcBef>
              <a:buClr>
                <a:schemeClr val="tx2"/>
              </a:buClr>
              <a:buFont typeface="+mj-lt"/>
              <a:buAutoNum type="arabicPeriod"/>
            </a:pPr>
            <a:r>
              <a:rPr lang="en-US" sz="2200" b="1" dirty="0" smtClean="0"/>
              <a:t>A Harlot’s Forehead</a:t>
            </a:r>
          </a:p>
          <a:p>
            <a:pPr marL="457200" indent="-457200">
              <a:spcBef>
                <a:spcPts val="600"/>
              </a:spcBef>
              <a:buClr>
                <a:schemeClr val="tx2"/>
              </a:buClr>
              <a:buFont typeface="+mj-lt"/>
              <a:buAutoNum type="arabicPeriod"/>
            </a:pPr>
            <a:r>
              <a:rPr lang="en-US" sz="2200" b="1" dirty="0" smtClean="0"/>
              <a:t>Formless &amp; Void</a:t>
            </a:r>
          </a:p>
          <a:p>
            <a:pPr marL="457200" indent="-457200">
              <a:spcBef>
                <a:spcPts val="600"/>
              </a:spcBef>
              <a:buClr>
                <a:schemeClr val="tx2"/>
              </a:buClr>
              <a:buFont typeface="+mj-lt"/>
              <a:buAutoNum type="arabicPeriod"/>
            </a:pPr>
            <a:r>
              <a:rPr lang="en-US" sz="2200" b="1" dirty="0" smtClean="0"/>
              <a:t>Lusty Horses</a:t>
            </a:r>
          </a:p>
          <a:p>
            <a:pPr marL="457200" indent="-457200">
              <a:spcBef>
                <a:spcPts val="600"/>
              </a:spcBef>
              <a:buClr>
                <a:schemeClr val="tx2"/>
              </a:buClr>
              <a:buFont typeface="+mj-lt"/>
              <a:buAutoNum type="arabicPeriod"/>
            </a:pPr>
            <a:r>
              <a:rPr lang="en-US" sz="2200" b="1" dirty="0" smtClean="0"/>
              <a:t>Old Paths</a:t>
            </a:r>
          </a:p>
          <a:p>
            <a:pPr marL="457200" indent="-457200">
              <a:spcBef>
                <a:spcPts val="600"/>
              </a:spcBef>
              <a:buClr>
                <a:schemeClr val="tx2"/>
              </a:buClr>
              <a:buFont typeface="+mj-lt"/>
              <a:buAutoNum type="arabicPeriod"/>
            </a:pPr>
            <a:r>
              <a:rPr lang="en-US" sz="2200" b="1" dirty="0" smtClean="0"/>
              <a:t>A Den Of Thieves</a:t>
            </a:r>
          </a:p>
          <a:p>
            <a:pPr marL="457200" indent="-457200">
              <a:spcBef>
                <a:spcPts val="600"/>
              </a:spcBef>
              <a:buClr>
                <a:schemeClr val="tx2"/>
              </a:buClr>
              <a:buFont typeface="+mj-lt"/>
              <a:buAutoNum type="arabicPeriod"/>
            </a:pPr>
            <a:r>
              <a:rPr lang="en-US" sz="2200" b="1" dirty="0"/>
              <a:t>Forgot How To </a:t>
            </a:r>
            <a:r>
              <a:rPr lang="en-US" sz="2200" b="1" dirty="0" smtClean="0"/>
              <a:t>Blush</a:t>
            </a:r>
          </a:p>
          <a:p>
            <a:pPr marL="457200" indent="-457200">
              <a:spcBef>
                <a:spcPts val="600"/>
              </a:spcBef>
              <a:buClr>
                <a:schemeClr val="tx2"/>
              </a:buClr>
              <a:buFont typeface="+mj-lt"/>
              <a:buAutoNum type="arabicPeriod"/>
            </a:pPr>
            <a:r>
              <a:rPr lang="en-US" sz="2200" b="1" dirty="0"/>
              <a:t>Mourning </a:t>
            </a:r>
            <a:r>
              <a:rPr lang="en-US" sz="2200" b="1" dirty="0" smtClean="0"/>
              <a:t>Women</a:t>
            </a:r>
          </a:p>
          <a:p>
            <a:pPr marL="457200" indent="-457200">
              <a:spcBef>
                <a:spcPts val="600"/>
              </a:spcBef>
              <a:buClr>
                <a:schemeClr val="tx2"/>
              </a:buClr>
              <a:buFont typeface="+mj-lt"/>
              <a:buAutoNum type="arabicPeriod"/>
            </a:pPr>
            <a:r>
              <a:rPr lang="en-US" sz="2200" b="1" dirty="0"/>
              <a:t> Scarecrow In A Cucumber </a:t>
            </a:r>
            <a:r>
              <a:rPr lang="en-US" sz="2200" b="1" dirty="0" smtClean="0"/>
              <a:t>Field</a:t>
            </a:r>
          </a:p>
          <a:p>
            <a:pPr marL="457200" indent="-457200">
              <a:spcBef>
                <a:spcPts val="600"/>
              </a:spcBef>
              <a:buClr>
                <a:schemeClr val="tx2"/>
              </a:buClr>
              <a:buFont typeface="+mj-lt"/>
              <a:buAutoNum type="arabicPeriod"/>
            </a:pPr>
            <a:r>
              <a:rPr lang="en-US" sz="2200" b="1" dirty="0" smtClean="0"/>
              <a:t>Broken Covenant</a:t>
            </a:r>
          </a:p>
          <a:p>
            <a:pPr marL="457200" indent="-457200">
              <a:spcBef>
                <a:spcPts val="600"/>
              </a:spcBef>
              <a:buClr>
                <a:schemeClr val="tx2"/>
              </a:buClr>
              <a:buFont typeface="+mj-lt"/>
              <a:buAutoNum type="arabicPeriod"/>
            </a:pPr>
            <a:r>
              <a:rPr lang="en-US" sz="2200" b="1" dirty="0"/>
              <a:t>How Will You Run </a:t>
            </a:r>
            <a:r>
              <a:rPr lang="en-US" sz="2200" b="1" dirty="0" smtClean="0"/>
              <a:t>W/ </a:t>
            </a:r>
            <a:r>
              <a:rPr lang="en-US" sz="2200" b="1" dirty="0"/>
              <a:t>Horses</a:t>
            </a:r>
            <a:r>
              <a:rPr lang="en-US" sz="2200" b="1" dirty="0" smtClean="0"/>
              <a:t>?</a:t>
            </a:r>
            <a:endParaRPr lang="en-US" sz="2200" b="1" dirty="0"/>
          </a:p>
        </p:txBody>
      </p:sp>
    </p:spTree>
    <p:extLst>
      <p:ext uri="{BB962C8B-B14F-4D97-AF65-F5344CB8AC3E}">
        <p14:creationId xmlns:p14="http://schemas.microsoft.com/office/powerpoint/2010/main" val="63525936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75160" y="137892"/>
            <a:ext cx="8840065" cy="1600200"/>
          </a:xfrm>
        </p:spPr>
        <p:txBody>
          <a:bodyPr anchor="ctr"/>
          <a:lstStyle/>
          <a:p>
            <a:pPr>
              <a:lnSpc>
                <a:spcPct val="100000"/>
              </a:lnSpc>
            </a:pPr>
            <a:r>
              <a:rPr lang="en-US" sz="3200" b="1" u="sng" dirty="0" smtClean="0"/>
              <a:t>John Humphries, “The Books of Jeremiah and Lamentations,” </a:t>
            </a:r>
            <a:r>
              <a:rPr lang="en-US" sz="3200" b="1" i="1" u="sng" dirty="0" smtClean="0"/>
              <a:t>Truth Commentaries</a:t>
            </a:r>
            <a:r>
              <a:rPr lang="en-US" sz="3200" b="1" u="sng" dirty="0" smtClean="0"/>
              <a:t>, </a:t>
            </a:r>
            <a:r>
              <a:rPr lang="en-US" sz="3200" b="1" u="sng" dirty="0" smtClean="0"/>
              <a:t>240</a:t>
            </a:r>
            <a:endParaRPr lang="en-US" sz="3200" b="1" u="sng" dirty="0"/>
          </a:p>
        </p:txBody>
      </p:sp>
      <p:sp>
        <p:nvSpPr>
          <p:cNvPr id="6" name="Content Placeholder 5"/>
          <p:cNvSpPr>
            <a:spLocks noGrp="1"/>
          </p:cNvSpPr>
          <p:nvPr>
            <p:ph idx="1"/>
          </p:nvPr>
        </p:nvSpPr>
        <p:spPr>
          <a:xfrm>
            <a:off x="175161" y="1672413"/>
            <a:ext cx="8840064" cy="4525963"/>
          </a:xfrm>
        </p:spPr>
        <p:txBody>
          <a:bodyPr>
            <a:noAutofit/>
          </a:bodyPr>
          <a:lstStyle/>
          <a:p>
            <a:pPr marL="0" indent="0" algn="ctr">
              <a:buNone/>
            </a:pPr>
            <a:r>
              <a:rPr lang="en-US" sz="2800" b="1" i="1" dirty="0" smtClean="0"/>
              <a:t>“The first eight verses of this chapter present a striking contrast between the leadership of Judah, with its failure to measure up to God’s standard (cf. 22:3, 13), and the Messiah king, who will reign in justice and righteousness over the people of God (23:5, 6)...God will gather his people from captivity and send the Messiah to them (vv. 1-8)...The remainder of Jeremiah 23 (vv. 9-40) is a discussion of the disastrous role that the false prophets played in Judah’s downfall...</a:t>
            </a:r>
            <a:endParaRPr lang="en-US" sz="2800" b="1" i="1" dirty="0"/>
          </a:p>
        </p:txBody>
      </p:sp>
    </p:spTree>
    <p:extLst>
      <p:ext uri="{BB962C8B-B14F-4D97-AF65-F5344CB8AC3E}">
        <p14:creationId xmlns:p14="http://schemas.microsoft.com/office/powerpoint/2010/main" val="303260830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75160" y="137892"/>
            <a:ext cx="8840065" cy="1600200"/>
          </a:xfrm>
        </p:spPr>
        <p:txBody>
          <a:bodyPr anchor="ctr"/>
          <a:lstStyle/>
          <a:p>
            <a:pPr>
              <a:lnSpc>
                <a:spcPct val="100000"/>
              </a:lnSpc>
            </a:pPr>
            <a:r>
              <a:rPr lang="en-US" sz="3200" b="1" u="sng" dirty="0" smtClean="0"/>
              <a:t>John Humphries, “The Books of Jeremiah and Lamentations,” </a:t>
            </a:r>
            <a:r>
              <a:rPr lang="en-US" sz="3200" b="1" i="1" u="sng" dirty="0" smtClean="0"/>
              <a:t>Truth Commentaries</a:t>
            </a:r>
            <a:r>
              <a:rPr lang="en-US" sz="3200" b="1" u="sng" dirty="0" smtClean="0"/>
              <a:t>, </a:t>
            </a:r>
            <a:r>
              <a:rPr lang="en-US" sz="3200" b="1" u="sng" dirty="0" smtClean="0"/>
              <a:t>240</a:t>
            </a:r>
            <a:endParaRPr lang="en-US" sz="3200" b="1" u="sng" dirty="0"/>
          </a:p>
        </p:txBody>
      </p:sp>
      <p:sp>
        <p:nvSpPr>
          <p:cNvPr id="6" name="Content Placeholder 5"/>
          <p:cNvSpPr>
            <a:spLocks noGrp="1"/>
          </p:cNvSpPr>
          <p:nvPr>
            <p:ph idx="1"/>
          </p:nvPr>
        </p:nvSpPr>
        <p:spPr>
          <a:xfrm>
            <a:off x="350321" y="1746633"/>
            <a:ext cx="8489743" cy="4525963"/>
          </a:xfrm>
        </p:spPr>
        <p:txBody>
          <a:bodyPr>
            <a:noAutofit/>
          </a:bodyPr>
          <a:lstStyle/>
          <a:p>
            <a:pPr marL="0" indent="0" algn="ctr">
              <a:buNone/>
            </a:pPr>
            <a:r>
              <a:rPr lang="en-US" sz="2800" b="1" i="1" dirty="0" smtClean="0"/>
              <a:t>“...There was complete failure in all of the offices of leadership in the nation (23:1). Prophet, priest, and king led the people away from God; sadly, the majority of the Jews loved to have it so (5:30-31; 6:13, 14; 18:18). In contrast to the failed leadership in Israel, the Messiah will combine the offices of prophet, priest, and king in a just and righteous way (v. 5; Zech. 6:12, 13; Deut. 18:18; Acts 3:19-26; Heb. 1:1, 2).”</a:t>
            </a:r>
            <a:endParaRPr lang="en-US" sz="2800" b="1" i="1" dirty="0"/>
          </a:p>
        </p:txBody>
      </p:sp>
    </p:spTree>
    <p:extLst>
      <p:ext uri="{BB962C8B-B14F-4D97-AF65-F5344CB8AC3E}">
        <p14:creationId xmlns:p14="http://schemas.microsoft.com/office/powerpoint/2010/main" val="409219116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057" y="-153251"/>
            <a:ext cx="8779992" cy="1600200"/>
          </a:xfrm>
        </p:spPr>
        <p:txBody>
          <a:bodyPr anchor="ctr"/>
          <a:lstStyle/>
          <a:p>
            <a:pPr>
              <a:lnSpc>
                <a:spcPct val="100000"/>
              </a:lnSpc>
            </a:pPr>
            <a:r>
              <a:rPr lang="en-US" sz="4000" b="1" u="sng" dirty="0" smtClean="0"/>
              <a:t>Chapter </a:t>
            </a:r>
            <a:r>
              <a:rPr lang="en-US" sz="4000" b="1" u="sng" dirty="0" smtClean="0"/>
              <a:t>23: Good &amp; Evil Shepherds </a:t>
            </a:r>
            <a:endParaRPr lang="en-US" sz="4000" b="1" u="sng" dirty="0"/>
          </a:p>
        </p:txBody>
      </p:sp>
      <p:sp>
        <p:nvSpPr>
          <p:cNvPr id="3" name="Content Placeholder 2"/>
          <p:cNvSpPr>
            <a:spLocks noGrp="1"/>
          </p:cNvSpPr>
          <p:nvPr>
            <p:ph idx="1"/>
          </p:nvPr>
        </p:nvSpPr>
        <p:spPr>
          <a:xfrm>
            <a:off x="457200" y="1162340"/>
            <a:ext cx="8229600" cy="4525963"/>
          </a:xfrm>
        </p:spPr>
        <p:txBody>
          <a:bodyPr/>
          <a:lstStyle/>
          <a:p>
            <a:pPr>
              <a:spcBef>
                <a:spcPts val="1200"/>
              </a:spcBef>
            </a:pPr>
            <a:r>
              <a:rPr lang="en-US" sz="2800" b="1" dirty="0"/>
              <a:t>Regathering Israel &amp; The Righteous Branch Of David To Come (23:1-8)</a:t>
            </a:r>
          </a:p>
          <a:p>
            <a:pPr marL="0" indent="0">
              <a:buNone/>
            </a:pPr>
            <a:endParaRPr lang="en-US" dirty="0"/>
          </a:p>
        </p:txBody>
      </p:sp>
      <p:pic>
        <p:nvPicPr>
          <p:cNvPr id="5" name="Picture 4" descr="Sheep-Goats.jpg"/>
          <p:cNvPicPr>
            <a:picLocks noChangeAspect="1"/>
          </p:cNvPicPr>
          <p:nvPr/>
        </p:nvPicPr>
        <p:blipFill rotWithShape="1">
          <a:blip r:embed="rId2">
            <a:extLst>
              <a:ext uri="{28A0092B-C50C-407E-A947-70E740481C1C}">
                <a14:useLocalDpi xmlns:a14="http://schemas.microsoft.com/office/drawing/2010/main" val="0"/>
              </a:ext>
            </a:extLst>
          </a:blip>
          <a:srcRect t="19823" b="10146"/>
          <a:stretch/>
        </p:blipFill>
        <p:spPr>
          <a:xfrm>
            <a:off x="0" y="2517703"/>
            <a:ext cx="9144000" cy="4340298"/>
          </a:xfrm>
          <a:prstGeom prst="rect">
            <a:avLst/>
          </a:prstGeom>
        </p:spPr>
      </p:pic>
    </p:spTree>
    <p:extLst>
      <p:ext uri="{BB962C8B-B14F-4D97-AF65-F5344CB8AC3E}">
        <p14:creationId xmlns:p14="http://schemas.microsoft.com/office/powerpoint/2010/main" val="636800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952" y="306504"/>
            <a:ext cx="8714306" cy="702585"/>
          </a:xfrm>
        </p:spPr>
        <p:txBody>
          <a:bodyPr/>
          <a:lstStyle/>
          <a:p>
            <a:r>
              <a:rPr lang="en-US" sz="3600" b="1" u="sng" dirty="0" err="1" smtClean="0"/>
              <a:t>Harkrider</a:t>
            </a:r>
            <a:r>
              <a:rPr lang="en-US" sz="3600" b="1" u="sng" dirty="0" smtClean="0"/>
              <a:t>, </a:t>
            </a:r>
            <a:r>
              <a:rPr lang="en-US" sz="3600" b="1" i="1" u="sng" dirty="0" smtClean="0"/>
              <a:t>Jeremiah &amp; Lamentations</a:t>
            </a:r>
            <a:r>
              <a:rPr lang="en-US" sz="3600" b="1" u="sng" dirty="0" smtClean="0"/>
              <a:t>, 64f</a:t>
            </a:r>
            <a:endParaRPr lang="en-US" sz="3600" b="1" u="sng" dirty="0"/>
          </a:p>
        </p:txBody>
      </p:sp>
      <p:sp>
        <p:nvSpPr>
          <p:cNvPr id="3" name="Content Placeholder 2"/>
          <p:cNvSpPr>
            <a:spLocks noGrp="1"/>
          </p:cNvSpPr>
          <p:nvPr>
            <p:ph idx="1"/>
          </p:nvPr>
        </p:nvSpPr>
        <p:spPr>
          <a:xfrm>
            <a:off x="218952" y="1118553"/>
            <a:ext cx="8714306" cy="4525963"/>
          </a:xfrm>
        </p:spPr>
        <p:txBody>
          <a:bodyPr>
            <a:noAutofit/>
          </a:bodyPr>
          <a:lstStyle/>
          <a:p>
            <a:pPr marL="0" indent="0" algn="ctr">
              <a:buNone/>
            </a:pPr>
            <a:r>
              <a:rPr lang="en-US" sz="2300" b="1" i="1" dirty="0" smtClean="0"/>
              <a:t>“The new exodus has been fulfilled in a two-fold manner. First, the literal return from exile occurred under the leadership of Zerubbabel, Ezra, Nehemiah (read the books of Ezra and Nehemiah). Second, this prophecy points to the ultimate fulfillment in </a:t>
            </a:r>
            <a:r>
              <a:rPr lang="en-US" sz="2300" b="1" i="1" dirty="0"/>
              <a:t>J</a:t>
            </a:r>
            <a:r>
              <a:rPr lang="en-US" sz="2300" b="1" i="1" dirty="0" smtClean="0"/>
              <a:t>esus Christ (cf. Gal. 3:8,24-29; Ezek. 37:24-28). Those who are the children of God by a spiritual birth dwell in ‘Mt. Zion’ which is the ‘land’ of God’s rule (Isa. 2:2; Heb. 12:18,22-24; Phil. 3:20). Christ is now king over those who have been born again spiritually (John 3:3-5; 18:36; Col. 1:13; Heb. 12:28; Rev. 17:14). The law of this spiritual kingdom is the new covenant of peace which was promised to the restored house of Israel and Judah (cf. Jer. 31:31 with Heb. 8:8-11). Through the spiritual reign of Christ over those who seek the Lord the house of David is set up again (cf. Amos 9:11 with Acts 15:15-17).”</a:t>
            </a:r>
            <a:endParaRPr lang="en-US" sz="2300" b="1" i="1" dirty="0"/>
          </a:p>
        </p:txBody>
      </p:sp>
    </p:spTree>
    <p:extLst>
      <p:ext uri="{BB962C8B-B14F-4D97-AF65-F5344CB8AC3E}">
        <p14:creationId xmlns:p14="http://schemas.microsoft.com/office/powerpoint/2010/main" val="399571100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057" y="-153251"/>
            <a:ext cx="8779992" cy="1600200"/>
          </a:xfrm>
        </p:spPr>
        <p:txBody>
          <a:bodyPr anchor="ctr"/>
          <a:lstStyle/>
          <a:p>
            <a:pPr>
              <a:lnSpc>
                <a:spcPct val="100000"/>
              </a:lnSpc>
            </a:pPr>
            <a:r>
              <a:rPr lang="en-US" sz="4000" b="1" u="sng" dirty="0" smtClean="0"/>
              <a:t>Chapter </a:t>
            </a:r>
            <a:r>
              <a:rPr lang="en-US" sz="4000" b="1" u="sng" dirty="0" smtClean="0"/>
              <a:t>23: Good &amp; Evil Shepherds </a:t>
            </a:r>
            <a:endParaRPr lang="en-US" sz="4000" b="1" u="sng" dirty="0"/>
          </a:p>
        </p:txBody>
      </p:sp>
      <p:sp>
        <p:nvSpPr>
          <p:cNvPr id="3" name="Content Placeholder 2"/>
          <p:cNvSpPr>
            <a:spLocks noGrp="1"/>
          </p:cNvSpPr>
          <p:nvPr>
            <p:ph idx="1"/>
          </p:nvPr>
        </p:nvSpPr>
        <p:spPr>
          <a:xfrm>
            <a:off x="457200" y="1162340"/>
            <a:ext cx="8229600" cy="4525963"/>
          </a:xfrm>
        </p:spPr>
        <p:txBody>
          <a:bodyPr/>
          <a:lstStyle/>
          <a:p>
            <a:pPr>
              <a:spcBef>
                <a:spcPts val="1200"/>
              </a:spcBef>
            </a:pPr>
            <a:r>
              <a:rPr lang="en-US" sz="2800" b="1" dirty="0" smtClean="0"/>
              <a:t>Denunciation </a:t>
            </a:r>
            <a:r>
              <a:rPr lang="en-US" sz="2800" b="1" dirty="0"/>
              <a:t>Of The False Prophets (23:9-40) </a:t>
            </a:r>
            <a:endParaRPr lang="en-US" sz="2800" b="1" dirty="0" smtClean="0"/>
          </a:p>
          <a:p>
            <a:pPr marL="857250" lvl="1" indent="-457200">
              <a:buFont typeface="+mj-lt"/>
              <a:buAutoNum type="arabicPeriod"/>
            </a:pPr>
            <a:r>
              <a:rPr lang="en-US" sz="2400" b="1" dirty="0" smtClean="0">
                <a:solidFill>
                  <a:srgbClr val="2F5897"/>
                </a:solidFill>
              </a:rPr>
              <a:t>They Enable Evil (vv. 9-15)</a:t>
            </a:r>
          </a:p>
          <a:p>
            <a:pPr marL="857250" lvl="1" indent="-457200">
              <a:buFont typeface="+mj-lt"/>
              <a:buAutoNum type="arabicPeriod"/>
            </a:pPr>
            <a:r>
              <a:rPr lang="en-US" sz="2400" b="1" dirty="0" smtClean="0">
                <a:solidFill>
                  <a:srgbClr val="2F5897"/>
                </a:solidFill>
              </a:rPr>
              <a:t>They Speak From Evil Hearts (vv. 16-22)</a:t>
            </a:r>
          </a:p>
          <a:p>
            <a:pPr marL="857250" lvl="1" indent="-457200">
              <a:buFont typeface="+mj-lt"/>
              <a:buAutoNum type="arabicPeriod"/>
            </a:pPr>
            <a:r>
              <a:rPr lang="en-US" sz="2400" b="1" dirty="0" smtClean="0">
                <a:solidFill>
                  <a:srgbClr val="2F5897"/>
                </a:solidFill>
              </a:rPr>
              <a:t>They Are Opposed By God (vv. 23-32)</a:t>
            </a:r>
          </a:p>
          <a:p>
            <a:pPr marL="857250" lvl="1" indent="-457200">
              <a:buFont typeface="+mj-lt"/>
              <a:buAutoNum type="arabicPeriod"/>
            </a:pPr>
            <a:r>
              <a:rPr lang="en-US" sz="2400" b="1" dirty="0" smtClean="0">
                <a:solidFill>
                  <a:srgbClr val="2F5897"/>
                </a:solidFill>
              </a:rPr>
              <a:t>They Have Become The Burden (vv. 33-40)</a:t>
            </a:r>
          </a:p>
          <a:p>
            <a:pPr marL="0" indent="0">
              <a:buNone/>
            </a:pPr>
            <a:endParaRPr lang="en-US" dirty="0"/>
          </a:p>
        </p:txBody>
      </p:sp>
      <p:pic>
        <p:nvPicPr>
          <p:cNvPr id="5" name="Picture 4" descr="Sheep-Goats.jpg"/>
          <p:cNvPicPr>
            <a:picLocks noChangeAspect="1"/>
          </p:cNvPicPr>
          <p:nvPr/>
        </p:nvPicPr>
        <p:blipFill rotWithShape="1">
          <a:blip r:embed="rId2">
            <a:extLst>
              <a:ext uri="{28A0092B-C50C-407E-A947-70E740481C1C}">
                <a14:useLocalDpi xmlns:a14="http://schemas.microsoft.com/office/drawing/2010/main" val="0"/>
              </a:ext>
            </a:extLst>
          </a:blip>
          <a:srcRect t="19823" b="10146"/>
          <a:stretch/>
        </p:blipFill>
        <p:spPr>
          <a:xfrm>
            <a:off x="0" y="3787499"/>
            <a:ext cx="9144000" cy="3070501"/>
          </a:xfrm>
          <a:prstGeom prst="rect">
            <a:avLst/>
          </a:prstGeom>
        </p:spPr>
      </p:pic>
    </p:spTree>
    <p:extLst>
      <p:ext uri="{BB962C8B-B14F-4D97-AF65-F5344CB8AC3E}">
        <p14:creationId xmlns:p14="http://schemas.microsoft.com/office/powerpoint/2010/main" val="25004857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z="4400" b="1" u="sng" dirty="0" smtClean="0"/>
              <a:t>Chapter </a:t>
            </a:r>
            <a:r>
              <a:rPr lang="en-US" sz="4400" b="1" u="sng" dirty="0" smtClean="0"/>
              <a:t>23: </a:t>
            </a:r>
            <a:r>
              <a:rPr lang="en-US" sz="4400" b="1" u="sng" dirty="0" smtClean="0"/>
              <a:t>Applications</a:t>
            </a:r>
            <a:endParaRPr lang="en-US" sz="4400" b="1" u="sng" dirty="0"/>
          </a:p>
        </p:txBody>
      </p:sp>
      <p:sp>
        <p:nvSpPr>
          <p:cNvPr id="8" name="Content Placeholder 7"/>
          <p:cNvSpPr>
            <a:spLocks noGrp="1"/>
          </p:cNvSpPr>
          <p:nvPr>
            <p:ph sz="half" idx="2"/>
          </p:nvPr>
        </p:nvSpPr>
        <p:spPr>
          <a:xfrm>
            <a:off x="4648200" y="1600200"/>
            <a:ext cx="4241268" cy="4525963"/>
          </a:xfrm>
        </p:spPr>
        <p:txBody>
          <a:bodyPr/>
          <a:lstStyle/>
          <a:p>
            <a:pPr>
              <a:spcBef>
                <a:spcPts val="1800"/>
              </a:spcBef>
            </a:pPr>
            <a:r>
              <a:rPr lang="en-US" b="1" dirty="0"/>
              <a:t>Don’t simply take the word of someone </a:t>
            </a:r>
            <a:r>
              <a:rPr lang="en-US" b="1" dirty="0" smtClean="0"/>
              <a:t>who claims </a:t>
            </a:r>
            <a:r>
              <a:rPr lang="en-US" b="1" dirty="0"/>
              <a:t>to speak in </a:t>
            </a:r>
            <a:r>
              <a:rPr lang="en-US" b="1" dirty="0" smtClean="0"/>
              <a:t>the name </a:t>
            </a:r>
            <a:r>
              <a:rPr lang="en-US" b="1" dirty="0"/>
              <a:t>of the Lord. </a:t>
            </a:r>
            <a:r>
              <a:rPr lang="en-US" b="1" dirty="0" smtClean="0"/>
              <a:t>Personal investigation is so crucial because there are many who substitute falsehood for truth.</a:t>
            </a:r>
          </a:p>
          <a:p>
            <a:pPr>
              <a:spcBef>
                <a:spcPts val="1200"/>
              </a:spcBef>
            </a:pPr>
            <a:r>
              <a:rPr lang="en-US" b="1" dirty="0"/>
              <a:t>The Lord is near to all. This is a blessing for the </a:t>
            </a:r>
            <a:r>
              <a:rPr lang="en-US" b="1" dirty="0" smtClean="0"/>
              <a:t>righteous; a </a:t>
            </a:r>
            <a:r>
              <a:rPr lang="en-US" b="1" dirty="0"/>
              <a:t>cause of fear for the unrighteous </a:t>
            </a:r>
            <a:endParaRPr lang="en-US" b="1" dirty="0"/>
          </a:p>
        </p:txBody>
      </p:sp>
      <p:pic>
        <p:nvPicPr>
          <p:cNvPr id="9" name="Content Placeholder 6" descr="leader.jpg"/>
          <p:cNvPicPr>
            <a:picLocks noGrp="1" noChangeAspect="1"/>
          </p:cNvPicPr>
          <p:nvPr>
            <p:ph sz="quarter" idx="13"/>
          </p:nvPr>
        </p:nvPicPr>
        <p:blipFill rotWithShape="1">
          <a:blip r:embed="rId2">
            <a:extLst>
              <a:ext uri="{28A0092B-C50C-407E-A947-70E740481C1C}">
                <a14:useLocalDpi xmlns:a14="http://schemas.microsoft.com/office/drawing/2010/main" val="0"/>
              </a:ext>
            </a:extLst>
          </a:blip>
          <a:srcRect r="49768" b="9595"/>
          <a:stretch/>
        </p:blipFill>
        <p:spPr>
          <a:xfrm>
            <a:off x="365760" y="1600200"/>
            <a:ext cx="4041648" cy="4525963"/>
          </a:xfrm>
        </p:spPr>
      </p:pic>
    </p:spTree>
    <p:extLst>
      <p:ext uri="{BB962C8B-B14F-4D97-AF65-F5344CB8AC3E}">
        <p14:creationId xmlns:p14="http://schemas.microsoft.com/office/powerpoint/2010/main" val="5197689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dissolve">
                                      <p:cBhvr>
                                        <p:cTn id="12"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22313" y="1196456"/>
            <a:ext cx="7772400" cy="2505075"/>
          </a:xfrm>
        </p:spPr>
        <p:txBody>
          <a:bodyPr/>
          <a:lstStyle/>
          <a:p>
            <a:r>
              <a:rPr lang="en-US" sz="9600" b="1" u="sng" dirty="0" smtClean="0"/>
              <a:t>Chapter 24</a:t>
            </a:r>
            <a:endParaRPr lang="en-US" sz="9600" b="1" u="sng" dirty="0"/>
          </a:p>
        </p:txBody>
      </p:sp>
      <p:sp>
        <p:nvSpPr>
          <p:cNvPr id="6" name="Text Placeholder 5"/>
          <p:cNvSpPr>
            <a:spLocks noGrp="1"/>
          </p:cNvSpPr>
          <p:nvPr>
            <p:ph type="body" idx="1"/>
          </p:nvPr>
        </p:nvSpPr>
        <p:spPr>
          <a:xfrm>
            <a:off x="722313" y="3893619"/>
            <a:ext cx="7772400" cy="1131887"/>
          </a:xfrm>
        </p:spPr>
        <p:txBody>
          <a:bodyPr>
            <a:normAutofit/>
          </a:bodyPr>
          <a:lstStyle/>
          <a:p>
            <a:r>
              <a:rPr lang="en-US" sz="6000" b="1" dirty="0" smtClean="0"/>
              <a:t>Vision of the Figs</a:t>
            </a:r>
            <a:endParaRPr lang="en-US" sz="6000" b="1" dirty="0"/>
          </a:p>
        </p:txBody>
      </p:sp>
    </p:spTree>
    <p:extLst>
      <p:ext uri="{BB962C8B-B14F-4D97-AF65-F5344CB8AC3E}">
        <p14:creationId xmlns:p14="http://schemas.microsoft.com/office/powerpoint/2010/main" val="1218725538"/>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2080</TotalTime>
  <Words>1205</Words>
  <Application>Microsoft Macintosh PowerPoint</Application>
  <PresentationFormat>On-screen Show (4:3)</PresentationFormat>
  <Paragraphs>56</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Executive</vt:lpstr>
      <vt:lpstr>Jeremiah: Chapters 23-24</vt:lpstr>
      <vt:lpstr>Jeremiah Memory Jogger:</vt:lpstr>
      <vt:lpstr>John Humphries, “The Books of Jeremiah and Lamentations,” Truth Commentaries, 240</vt:lpstr>
      <vt:lpstr>John Humphries, “The Books of Jeremiah and Lamentations,” Truth Commentaries, 240</vt:lpstr>
      <vt:lpstr>Chapter 23: Good &amp; Evil Shepherds </vt:lpstr>
      <vt:lpstr>Harkrider, Jeremiah &amp; Lamentations, 64f</vt:lpstr>
      <vt:lpstr>Chapter 23: Good &amp; Evil Shepherds </vt:lpstr>
      <vt:lpstr>Chapter 23: Applications</vt:lpstr>
      <vt:lpstr>Chapter 24</vt:lpstr>
      <vt:lpstr>John Humphries, “The Books of Jeremiah and Lamentations,” Truth Commentaries, 264 </vt:lpstr>
      <vt:lpstr>John Humphries, “The Books of Jeremiah and Lamentations,” Truth Commentaries, 264 </vt:lpstr>
      <vt:lpstr>Chapter 24: Vision Of The Figs </vt:lpstr>
      <vt:lpstr>Chapter 24: Applications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Jeremiah: Chapters 23-24</dc:title>
  <dc:creator>Eric Parker</dc:creator>
  <cp:lastModifiedBy>Eric Parker</cp:lastModifiedBy>
  <cp:revision>9</cp:revision>
  <dcterms:created xsi:type="dcterms:W3CDTF">2019-07-01T18:49:51Z</dcterms:created>
  <dcterms:modified xsi:type="dcterms:W3CDTF">2019-07-03T05:30:11Z</dcterms:modified>
</cp:coreProperties>
</file>