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70" r:id="rId5"/>
    <p:sldId id="263" r:id="rId6"/>
    <p:sldId id="264" r:id="rId7"/>
    <p:sldId id="266" r:id="rId8"/>
    <p:sldId id="268"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7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71851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9806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0311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759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348037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7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223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0023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38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7191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8621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7/8/19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104732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25-26</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1636423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02"/>
            <a:ext cx="8229600" cy="1600200"/>
          </a:xfrm>
        </p:spPr>
        <p:txBody>
          <a:bodyPr anchor="ctr"/>
          <a:lstStyle/>
          <a:p>
            <a:r>
              <a:rPr lang="en-US" sz="4400" b="1" u="sng" dirty="0" smtClean="0"/>
              <a:t>Jeremiah Memory Jogger:</a:t>
            </a:r>
            <a:endParaRPr lang="en-US" sz="4400" b="1" u="sng" dirty="0"/>
          </a:p>
        </p:txBody>
      </p:sp>
      <p:sp>
        <p:nvSpPr>
          <p:cNvPr id="4" name="Content Placeholder 3"/>
          <p:cNvSpPr>
            <a:spLocks noGrp="1"/>
          </p:cNvSpPr>
          <p:nvPr>
            <p:ph sz="half" idx="2"/>
          </p:nvPr>
        </p:nvSpPr>
        <p:spPr>
          <a:xfrm>
            <a:off x="4538725" y="930843"/>
            <a:ext cx="4495800" cy="4940801"/>
          </a:xfrm>
        </p:spPr>
        <p:txBody>
          <a:bodyPr>
            <a:noAutofit/>
          </a:bodyPr>
          <a:lstStyle/>
          <a:p>
            <a:pPr marL="457200" indent="-457200">
              <a:spcBef>
                <a:spcPts val="600"/>
              </a:spcBef>
              <a:buClr>
                <a:schemeClr val="tx2"/>
              </a:buClr>
              <a:buFont typeface="+mj-lt"/>
              <a:buAutoNum type="arabicPeriod" startAt="14"/>
            </a:pPr>
            <a:r>
              <a:rPr lang="en-US" sz="2200" b="1" dirty="0" smtClean="0"/>
              <a:t>Severe </a:t>
            </a:r>
            <a:r>
              <a:rPr lang="en-US" sz="2200" b="1" dirty="0" smtClean="0"/>
              <a:t>Drought </a:t>
            </a:r>
          </a:p>
          <a:p>
            <a:pPr marL="457200" indent="-457200">
              <a:spcBef>
                <a:spcPts val="600"/>
              </a:spcBef>
              <a:buClr>
                <a:schemeClr val="tx2"/>
              </a:buClr>
              <a:buFont typeface="+mj-lt"/>
              <a:buAutoNum type="arabicPeriod" startAt="14"/>
            </a:pPr>
            <a:r>
              <a:rPr lang="en-US" sz="2200" b="1" dirty="0"/>
              <a:t> </a:t>
            </a:r>
            <a:r>
              <a:rPr lang="en-US" sz="2200" b="1" dirty="0" smtClean="0"/>
              <a:t>Check Yourself!</a:t>
            </a:r>
            <a:endParaRPr lang="en-US" sz="2200" b="1" dirty="0"/>
          </a:p>
          <a:p>
            <a:pPr marL="457200" indent="-457200">
              <a:spcBef>
                <a:spcPts val="600"/>
              </a:spcBef>
              <a:buClr>
                <a:schemeClr val="tx2"/>
              </a:buClr>
              <a:buFont typeface="+mj-lt"/>
              <a:buAutoNum type="arabicPeriod" startAt="14"/>
            </a:pPr>
            <a:r>
              <a:rPr lang="en-US" sz="2200" b="1" dirty="0" smtClean="0"/>
              <a:t> No Wife For Jeremiah</a:t>
            </a:r>
          </a:p>
          <a:p>
            <a:pPr marL="457200" indent="-457200">
              <a:spcBef>
                <a:spcPts val="600"/>
              </a:spcBef>
              <a:buClr>
                <a:schemeClr val="tx2"/>
              </a:buClr>
              <a:buFont typeface="+mj-lt"/>
              <a:buAutoNum type="arabicPeriod" startAt="14"/>
            </a:pPr>
            <a:r>
              <a:rPr lang="en-US" sz="2200" b="1" dirty="0" smtClean="0"/>
              <a:t> Sabbath Discourse</a:t>
            </a:r>
          </a:p>
          <a:p>
            <a:pPr marL="457200" indent="-457200">
              <a:spcBef>
                <a:spcPts val="600"/>
              </a:spcBef>
              <a:buClr>
                <a:schemeClr val="tx2"/>
              </a:buClr>
              <a:buFont typeface="+mj-lt"/>
              <a:buAutoNum type="arabicPeriod" startAt="14"/>
            </a:pPr>
            <a:r>
              <a:rPr lang="en-US" sz="2200" b="1" dirty="0"/>
              <a:t> </a:t>
            </a:r>
            <a:r>
              <a:rPr lang="en-US" sz="2200" b="1" dirty="0" smtClean="0"/>
              <a:t>The Potter &amp; The Clay</a:t>
            </a:r>
          </a:p>
          <a:p>
            <a:pPr marL="457200" indent="-457200">
              <a:spcBef>
                <a:spcPts val="600"/>
              </a:spcBef>
              <a:buClr>
                <a:schemeClr val="tx2"/>
              </a:buClr>
              <a:buFont typeface="+mj-lt"/>
              <a:buAutoNum type="arabicPeriod" startAt="14"/>
            </a:pPr>
            <a:r>
              <a:rPr lang="en-US" sz="2200" b="1" dirty="0"/>
              <a:t> </a:t>
            </a:r>
            <a:r>
              <a:rPr lang="en-US" sz="2200" b="1" dirty="0" smtClean="0"/>
              <a:t>The Broken Bottle</a:t>
            </a:r>
          </a:p>
          <a:p>
            <a:pPr marL="457200" indent="-457200">
              <a:spcBef>
                <a:spcPts val="600"/>
              </a:spcBef>
              <a:buClr>
                <a:schemeClr val="tx2"/>
              </a:buClr>
              <a:buFont typeface="+mj-lt"/>
              <a:buAutoNum type="arabicPeriod" startAt="14"/>
            </a:pPr>
            <a:r>
              <a:rPr lang="en-US" sz="2200" b="1" dirty="0" smtClean="0"/>
              <a:t>Problems With </a:t>
            </a:r>
            <a:r>
              <a:rPr lang="en-US" sz="2200" b="1" dirty="0" err="1" smtClean="0"/>
              <a:t>Passhur</a:t>
            </a:r>
            <a:endParaRPr lang="en-US" sz="2200" b="1" dirty="0" smtClean="0"/>
          </a:p>
          <a:p>
            <a:pPr marL="457200" indent="-457200">
              <a:spcBef>
                <a:spcPts val="600"/>
              </a:spcBef>
              <a:buClr>
                <a:schemeClr val="tx2"/>
              </a:buClr>
              <a:buFont typeface="+mj-lt"/>
              <a:buAutoNum type="arabicPeriod" startAt="14"/>
            </a:pPr>
            <a:r>
              <a:rPr lang="en-US" sz="2200" b="1" dirty="0"/>
              <a:t>“Oh, Now You Want Help...</a:t>
            </a:r>
            <a:r>
              <a:rPr lang="en-US" sz="2200" b="1" dirty="0" smtClean="0"/>
              <a:t>”</a:t>
            </a:r>
          </a:p>
          <a:p>
            <a:pPr marL="457200" indent="-457200">
              <a:spcBef>
                <a:spcPts val="600"/>
              </a:spcBef>
              <a:buClr>
                <a:schemeClr val="tx2"/>
              </a:buClr>
              <a:buFont typeface="+mj-lt"/>
              <a:buAutoNum type="arabicPeriod" startAt="14"/>
            </a:pPr>
            <a:r>
              <a:rPr lang="en-US" sz="2200" b="1" dirty="0" smtClean="0"/>
              <a:t> </a:t>
            </a:r>
            <a:r>
              <a:rPr lang="en-US" sz="2200" b="1" dirty="0"/>
              <a:t>Jeremiah @ </a:t>
            </a:r>
            <a:r>
              <a:rPr lang="en-US" sz="2200" b="1" dirty="0" smtClean="0"/>
              <a:t>King’s </a:t>
            </a:r>
            <a:r>
              <a:rPr lang="en-US" sz="2200" b="1" dirty="0"/>
              <a:t>House </a:t>
            </a:r>
            <a:endParaRPr lang="en-US" sz="2200" b="1" dirty="0" smtClean="0"/>
          </a:p>
          <a:p>
            <a:pPr marL="457200" indent="-457200">
              <a:spcBef>
                <a:spcPts val="600"/>
              </a:spcBef>
              <a:buClr>
                <a:schemeClr val="tx2"/>
              </a:buClr>
              <a:buFont typeface="+mj-lt"/>
              <a:buAutoNum type="arabicPeriod" startAt="14"/>
            </a:pPr>
            <a:r>
              <a:rPr lang="en-US" sz="2200" b="1" dirty="0" smtClean="0"/>
              <a:t>Good &amp; Evil Shepherds</a:t>
            </a:r>
          </a:p>
          <a:p>
            <a:pPr marL="457200" indent="-457200">
              <a:spcBef>
                <a:spcPts val="600"/>
              </a:spcBef>
              <a:buClr>
                <a:schemeClr val="tx2"/>
              </a:buClr>
              <a:buFont typeface="+mj-lt"/>
              <a:buAutoNum type="arabicPeriod" startAt="14"/>
            </a:pPr>
            <a:r>
              <a:rPr lang="en-US" sz="2200" b="1" dirty="0" smtClean="0"/>
              <a:t>Vision of the </a:t>
            </a:r>
            <a:r>
              <a:rPr lang="en-US" sz="2200" b="1" dirty="0" smtClean="0"/>
              <a:t>Figs</a:t>
            </a:r>
          </a:p>
          <a:p>
            <a:pPr marL="457200" indent="-457200">
              <a:spcBef>
                <a:spcPts val="600"/>
              </a:spcBef>
              <a:buClr>
                <a:schemeClr val="tx2"/>
              </a:buClr>
              <a:buFont typeface="+mj-lt"/>
              <a:buAutoNum type="arabicPeriod" startAt="14"/>
            </a:pPr>
            <a:r>
              <a:rPr lang="en-US" sz="2200" b="1" dirty="0" smtClean="0"/>
              <a:t>70 Years of Captivity</a:t>
            </a:r>
          </a:p>
          <a:p>
            <a:pPr marL="457200" indent="-457200">
              <a:spcBef>
                <a:spcPts val="600"/>
              </a:spcBef>
              <a:buClr>
                <a:schemeClr val="tx2"/>
              </a:buClr>
              <a:buFont typeface="+mj-lt"/>
              <a:buAutoNum type="arabicPeriod" startAt="14"/>
            </a:pPr>
            <a:r>
              <a:rPr lang="en-US" sz="2200" b="1" dirty="0" smtClean="0"/>
              <a:t>Arrested Again</a:t>
            </a:r>
            <a:endParaRPr lang="en-US" sz="2200" b="1" dirty="0"/>
          </a:p>
        </p:txBody>
      </p:sp>
      <p:sp>
        <p:nvSpPr>
          <p:cNvPr id="5" name="Content Placeholder 4"/>
          <p:cNvSpPr>
            <a:spLocks noGrp="1"/>
          </p:cNvSpPr>
          <p:nvPr>
            <p:ph sz="quarter" idx="13"/>
          </p:nvPr>
        </p:nvSpPr>
        <p:spPr>
          <a:xfrm>
            <a:off x="591168" y="930814"/>
            <a:ext cx="4247676" cy="4941147"/>
          </a:xfrm>
        </p:spPr>
        <p:txBody>
          <a:bodyPr>
            <a:noAutofit/>
          </a:bodyPr>
          <a:lstStyle/>
          <a:p>
            <a:pPr marL="457200" indent="-457200">
              <a:spcBef>
                <a:spcPts val="600"/>
              </a:spcBef>
              <a:buClr>
                <a:schemeClr val="tx2"/>
              </a:buClr>
              <a:buFont typeface="+mj-lt"/>
              <a:buAutoNum type="arabicPeriod"/>
            </a:pPr>
            <a:r>
              <a:rPr lang="en-US" sz="2200" b="1" dirty="0" smtClean="0"/>
              <a:t>Calling Of Jeremiah</a:t>
            </a:r>
          </a:p>
          <a:p>
            <a:pPr marL="457200" indent="-457200">
              <a:spcBef>
                <a:spcPts val="600"/>
              </a:spcBef>
              <a:buClr>
                <a:schemeClr val="tx2"/>
              </a:buClr>
              <a:buFont typeface="+mj-lt"/>
              <a:buAutoNum type="arabicPeriod"/>
            </a:pPr>
            <a:r>
              <a:rPr lang="en-US" sz="2200" b="1" dirty="0" smtClean="0"/>
              <a:t>Broken Cisterns</a:t>
            </a:r>
          </a:p>
          <a:p>
            <a:pPr marL="457200" indent="-457200">
              <a:spcBef>
                <a:spcPts val="600"/>
              </a:spcBef>
              <a:buClr>
                <a:schemeClr val="tx2"/>
              </a:buClr>
              <a:buFont typeface="+mj-lt"/>
              <a:buAutoNum type="arabicPeriod"/>
            </a:pPr>
            <a:r>
              <a:rPr lang="en-US" sz="2200" b="1" dirty="0" smtClean="0"/>
              <a:t>A Harlot’s Forehead</a:t>
            </a:r>
          </a:p>
          <a:p>
            <a:pPr marL="457200" indent="-457200">
              <a:spcBef>
                <a:spcPts val="600"/>
              </a:spcBef>
              <a:buClr>
                <a:schemeClr val="tx2"/>
              </a:buClr>
              <a:buFont typeface="+mj-lt"/>
              <a:buAutoNum type="arabicPeriod"/>
            </a:pPr>
            <a:r>
              <a:rPr lang="en-US" sz="2200" b="1" dirty="0" smtClean="0"/>
              <a:t>Formless &amp; Void</a:t>
            </a:r>
          </a:p>
          <a:p>
            <a:pPr marL="457200" indent="-457200">
              <a:spcBef>
                <a:spcPts val="600"/>
              </a:spcBef>
              <a:buClr>
                <a:schemeClr val="tx2"/>
              </a:buClr>
              <a:buFont typeface="+mj-lt"/>
              <a:buAutoNum type="arabicPeriod"/>
            </a:pPr>
            <a:r>
              <a:rPr lang="en-US" sz="2200" b="1" dirty="0" smtClean="0"/>
              <a:t>Lusty Horses</a:t>
            </a:r>
          </a:p>
          <a:p>
            <a:pPr marL="457200" indent="-457200">
              <a:spcBef>
                <a:spcPts val="600"/>
              </a:spcBef>
              <a:buClr>
                <a:schemeClr val="tx2"/>
              </a:buClr>
              <a:buFont typeface="+mj-lt"/>
              <a:buAutoNum type="arabicPeriod"/>
            </a:pPr>
            <a:r>
              <a:rPr lang="en-US" sz="2200" b="1" dirty="0" smtClean="0"/>
              <a:t>Old Paths</a:t>
            </a:r>
          </a:p>
          <a:p>
            <a:pPr marL="457200" indent="-457200">
              <a:spcBef>
                <a:spcPts val="600"/>
              </a:spcBef>
              <a:buClr>
                <a:schemeClr val="tx2"/>
              </a:buClr>
              <a:buFont typeface="+mj-lt"/>
              <a:buAutoNum type="arabicPeriod"/>
            </a:pPr>
            <a:r>
              <a:rPr lang="en-US" sz="2200" b="1" dirty="0" smtClean="0"/>
              <a:t>A Den Of Thieves</a:t>
            </a:r>
          </a:p>
          <a:p>
            <a:pPr marL="457200" indent="-457200">
              <a:spcBef>
                <a:spcPts val="600"/>
              </a:spcBef>
              <a:buClr>
                <a:schemeClr val="tx2"/>
              </a:buClr>
              <a:buFont typeface="+mj-lt"/>
              <a:buAutoNum type="arabicPeriod"/>
            </a:pPr>
            <a:r>
              <a:rPr lang="en-US" sz="2200" b="1" dirty="0"/>
              <a:t>Forgot How To </a:t>
            </a:r>
            <a:r>
              <a:rPr lang="en-US" sz="2200" b="1" dirty="0" smtClean="0"/>
              <a:t>Blush</a:t>
            </a:r>
          </a:p>
          <a:p>
            <a:pPr marL="457200" indent="-457200">
              <a:spcBef>
                <a:spcPts val="600"/>
              </a:spcBef>
              <a:buClr>
                <a:schemeClr val="tx2"/>
              </a:buClr>
              <a:buFont typeface="+mj-lt"/>
              <a:buAutoNum type="arabicPeriod"/>
            </a:pPr>
            <a:r>
              <a:rPr lang="en-US" sz="2200" b="1" dirty="0"/>
              <a:t>Mourning </a:t>
            </a:r>
            <a:r>
              <a:rPr lang="en-US" sz="2200" b="1" dirty="0" smtClean="0"/>
              <a:t>Women</a:t>
            </a:r>
          </a:p>
          <a:p>
            <a:pPr marL="457200" indent="-457200">
              <a:spcBef>
                <a:spcPts val="600"/>
              </a:spcBef>
              <a:buClr>
                <a:schemeClr val="tx2"/>
              </a:buClr>
              <a:buFont typeface="+mj-lt"/>
              <a:buAutoNum type="arabicPeriod"/>
            </a:pPr>
            <a:r>
              <a:rPr lang="en-US" sz="2200" b="1" dirty="0"/>
              <a:t> Scarecrow In A Cucumber </a:t>
            </a:r>
            <a:r>
              <a:rPr lang="en-US" sz="2200" b="1" dirty="0" smtClean="0"/>
              <a:t>Field</a:t>
            </a:r>
          </a:p>
          <a:p>
            <a:pPr marL="457200" indent="-457200">
              <a:spcBef>
                <a:spcPts val="600"/>
              </a:spcBef>
              <a:buClr>
                <a:schemeClr val="tx2"/>
              </a:buClr>
              <a:buFont typeface="+mj-lt"/>
              <a:buAutoNum type="arabicPeriod"/>
            </a:pPr>
            <a:r>
              <a:rPr lang="en-US" sz="2200" b="1" dirty="0" smtClean="0"/>
              <a:t>Broken Covenant</a:t>
            </a:r>
          </a:p>
          <a:p>
            <a:pPr marL="457200" indent="-457200">
              <a:spcBef>
                <a:spcPts val="600"/>
              </a:spcBef>
              <a:buClr>
                <a:schemeClr val="tx2"/>
              </a:buClr>
              <a:buFont typeface="+mj-lt"/>
              <a:buAutoNum type="arabicPeriod"/>
            </a:pPr>
            <a:r>
              <a:rPr lang="en-US" sz="2200" b="1" dirty="0" smtClean="0"/>
              <a:t>Will </a:t>
            </a:r>
            <a:r>
              <a:rPr lang="en-US" sz="2200" b="1" dirty="0"/>
              <a:t>You Run </a:t>
            </a:r>
            <a:r>
              <a:rPr lang="en-US" sz="2200" b="1" dirty="0" smtClean="0"/>
              <a:t>W/ </a:t>
            </a:r>
            <a:r>
              <a:rPr lang="en-US" sz="2200" b="1" dirty="0"/>
              <a:t>Horses</a:t>
            </a:r>
            <a:r>
              <a:rPr lang="en-US" sz="2200" b="1" dirty="0" smtClean="0"/>
              <a:t>?</a:t>
            </a:r>
          </a:p>
          <a:p>
            <a:pPr marL="457200" indent="-457200">
              <a:spcBef>
                <a:spcPts val="600"/>
              </a:spcBef>
              <a:buClr>
                <a:schemeClr val="tx2"/>
              </a:buClr>
              <a:buFont typeface="+mj-lt"/>
              <a:buAutoNum type="arabicPeriod"/>
            </a:pPr>
            <a:r>
              <a:rPr lang="en-US" sz="2200" b="1" dirty="0"/>
              <a:t>Ruined </a:t>
            </a:r>
            <a:r>
              <a:rPr lang="en-US" sz="2200" b="1" dirty="0" smtClean="0"/>
              <a:t>Waistband</a:t>
            </a:r>
            <a:endParaRPr lang="en-US" sz="2200" b="1" dirty="0"/>
          </a:p>
        </p:txBody>
      </p:sp>
    </p:spTree>
    <p:extLst>
      <p:ext uri="{BB962C8B-B14F-4D97-AF65-F5344CB8AC3E}">
        <p14:creationId xmlns:p14="http://schemas.microsoft.com/office/powerpoint/2010/main" val="4543735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60" y="137892"/>
            <a:ext cx="8840065"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269</a:t>
            </a:r>
            <a:endParaRPr lang="en-US" sz="3200" b="1" u="sng" dirty="0"/>
          </a:p>
        </p:txBody>
      </p:sp>
      <p:sp>
        <p:nvSpPr>
          <p:cNvPr id="6" name="Content Placeholder 5"/>
          <p:cNvSpPr>
            <a:spLocks noGrp="1"/>
          </p:cNvSpPr>
          <p:nvPr>
            <p:ph idx="1"/>
          </p:nvPr>
        </p:nvSpPr>
        <p:spPr>
          <a:xfrm>
            <a:off x="396875" y="1672413"/>
            <a:ext cx="8366125" cy="4525963"/>
          </a:xfrm>
        </p:spPr>
        <p:txBody>
          <a:bodyPr>
            <a:noAutofit/>
          </a:bodyPr>
          <a:lstStyle/>
          <a:p>
            <a:pPr marL="0" indent="0" algn="ctr">
              <a:buNone/>
            </a:pPr>
            <a:r>
              <a:rPr lang="en-US" b="1" i="1" dirty="0" smtClean="0"/>
              <a:t>“In this chapter, Jeremiah reminds the people of Israel that he has been preaching to them for twenty-three years to no avail. They refuse to listen to him, just as they had ignored the messages of the other prophets of God. Jeremiah proclaims that Babylon will take Judah into exile for seventy years. Not only Judah and Jerusalem, but also many surrounding nations will come under the yoke of Babylon. God will judge nation after nation, holding them all to account for their wickedness. If Jerusalem and Judah will not escape the wrath of God, neither will the Gentile nations. There will be no escape from the fierce wrath of the Lord.”</a:t>
            </a:r>
            <a:endParaRPr lang="en-US" b="1" i="1" dirty="0"/>
          </a:p>
        </p:txBody>
      </p:sp>
    </p:spTree>
    <p:extLst>
      <p:ext uri="{BB962C8B-B14F-4D97-AF65-F5344CB8AC3E}">
        <p14:creationId xmlns:p14="http://schemas.microsoft.com/office/powerpoint/2010/main" val="15535375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60" y="137892"/>
            <a:ext cx="8840065" cy="1600200"/>
          </a:xfrm>
        </p:spPr>
        <p:txBody>
          <a:bodyPr anchor="ctr"/>
          <a:lstStyle/>
          <a:p>
            <a:pPr>
              <a:lnSpc>
                <a:spcPct val="100000"/>
              </a:lnSpc>
            </a:pPr>
            <a:r>
              <a:rPr lang="en-US" sz="3200" b="1" u="sng" dirty="0" smtClean="0"/>
              <a:t>L.A. Mott Jr., </a:t>
            </a:r>
            <a:r>
              <a:rPr lang="en-US" sz="3200" b="1" i="1" u="sng" dirty="0" smtClean="0"/>
              <a:t>Thinking Through </a:t>
            </a:r>
            <a:r>
              <a:rPr lang="en-US" sz="3200" b="1" i="1" u="sng" dirty="0" smtClean="0"/>
              <a:t>J</a:t>
            </a:r>
            <a:r>
              <a:rPr lang="en-US" sz="3200" b="1" i="1" u="sng" dirty="0" smtClean="0"/>
              <a:t>eremiah</a:t>
            </a:r>
            <a:r>
              <a:rPr lang="en-US" sz="3200" b="1" u="sng" dirty="0" smtClean="0"/>
              <a:t>, 132</a:t>
            </a:r>
            <a:endParaRPr lang="en-US" sz="3200" b="1" i="1" u="sng" dirty="0"/>
          </a:p>
        </p:txBody>
      </p:sp>
      <p:sp>
        <p:nvSpPr>
          <p:cNvPr id="6" name="Content Placeholder 5"/>
          <p:cNvSpPr>
            <a:spLocks noGrp="1"/>
          </p:cNvSpPr>
          <p:nvPr>
            <p:ph idx="1"/>
          </p:nvPr>
        </p:nvSpPr>
        <p:spPr>
          <a:xfrm>
            <a:off x="302160" y="1450163"/>
            <a:ext cx="8556091" cy="4525963"/>
          </a:xfrm>
        </p:spPr>
        <p:txBody>
          <a:bodyPr>
            <a:noAutofit/>
          </a:bodyPr>
          <a:lstStyle/>
          <a:p>
            <a:pPr marL="0" indent="0" algn="ctr">
              <a:buNone/>
            </a:pPr>
            <a:r>
              <a:rPr lang="en-US" b="1" i="1" dirty="0" smtClean="0"/>
              <a:t>“The preciseness here is due to the importance of the fourth year of Jehoiakim. That </a:t>
            </a:r>
            <a:r>
              <a:rPr lang="en-US" b="1" i="1" dirty="0"/>
              <a:t>year marked a notable turning point for Judah. It was the year Nebuchadnezzar defeated Egypt at Carchemish in a decisive battle which determined the destiny of the near eastern world for the next seventy years (Jer. 46:2). That battle ended Egypt’s hopes of empire (cf. 2 Kings 23:29-24:7) and established Babylon as the master of the ancient world. In the aftermath, the Babylonians swept sought and came down upon Judah for the first time, taking Daniel and some others to Babylon as hostages (Dan. 1:1-7). The year was 605 BC, the beginning of Babylon’s seventy year empire (v 11).” </a:t>
            </a:r>
            <a:endParaRPr lang="en-US" b="1" i="1" dirty="0"/>
          </a:p>
        </p:txBody>
      </p:sp>
    </p:spTree>
    <p:extLst>
      <p:ext uri="{BB962C8B-B14F-4D97-AF65-F5344CB8AC3E}">
        <p14:creationId xmlns:p14="http://schemas.microsoft.com/office/powerpoint/2010/main" val="7221968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0"/>
            <a:ext cx="8747125" cy="1600200"/>
          </a:xfrm>
        </p:spPr>
        <p:txBody>
          <a:bodyPr anchor="ctr"/>
          <a:lstStyle/>
          <a:p>
            <a:pPr>
              <a:lnSpc>
                <a:spcPct val="100000"/>
              </a:lnSpc>
            </a:pPr>
            <a:r>
              <a:rPr lang="en-US" sz="4000" b="1" u="sng" dirty="0" smtClean="0"/>
              <a:t>Chapter </a:t>
            </a:r>
            <a:r>
              <a:rPr lang="en-US" sz="4000" b="1" u="sng" dirty="0" smtClean="0"/>
              <a:t>25: 70 Years Of Captivity</a:t>
            </a:r>
            <a:endParaRPr lang="en-US" sz="4000" b="1" u="sng" dirty="0"/>
          </a:p>
        </p:txBody>
      </p:sp>
      <p:sp>
        <p:nvSpPr>
          <p:cNvPr id="4" name="Content Placeholder 3"/>
          <p:cNvSpPr>
            <a:spLocks noGrp="1"/>
          </p:cNvSpPr>
          <p:nvPr>
            <p:ph idx="1"/>
          </p:nvPr>
        </p:nvSpPr>
        <p:spPr/>
        <p:txBody>
          <a:bodyPr/>
          <a:lstStyle/>
          <a:p>
            <a:pPr marL="0" indent="0" algn="ctr">
              <a:spcBef>
                <a:spcPts val="1800"/>
              </a:spcBef>
              <a:buNone/>
            </a:pPr>
            <a:r>
              <a:rPr lang="en-US" b="1" dirty="0"/>
              <a:t>Summary Of Jeremiah’s 23-Year Ministry </a:t>
            </a:r>
            <a:r>
              <a:rPr lang="en-US" b="1" dirty="0">
                <a:solidFill>
                  <a:schemeClr val="tx2"/>
                </a:solidFill>
              </a:rPr>
              <a:t>(vv. 1-7)</a:t>
            </a:r>
            <a:r>
              <a:rPr lang="en-US" b="1" dirty="0">
                <a:solidFill>
                  <a:schemeClr val="tx2"/>
                </a:solidFill>
              </a:rPr>
              <a:t> </a:t>
            </a:r>
            <a:endParaRPr lang="en-US" b="1" dirty="0" smtClean="0">
              <a:solidFill>
                <a:schemeClr val="tx2"/>
              </a:solidFill>
            </a:endParaRPr>
          </a:p>
          <a:p>
            <a:pPr marL="0" indent="0" algn="ctr">
              <a:spcBef>
                <a:spcPts val="1800"/>
              </a:spcBef>
              <a:buNone/>
            </a:pPr>
            <a:r>
              <a:rPr lang="en-US" b="1" dirty="0"/>
              <a:t>70 Years Captivity for Judah </a:t>
            </a:r>
            <a:r>
              <a:rPr lang="en-US" b="1" dirty="0">
                <a:solidFill>
                  <a:schemeClr val="tx2"/>
                </a:solidFill>
              </a:rPr>
              <a:t>(vv. 8-</a:t>
            </a:r>
            <a:r>
              <a:rPr lang="en-US" b="1" dirty="0" smtClean="0">
                <a:solidFill>
                  <a:schemeClr val="tx2"/>
                </a:solidFill>
              </a:rPr>
              <a:t>14)</a:t>
            </a:r>
          </a:p>
          <a:p>
            <a:pPr marL="0" indent="0" algn="ctr">
              <a:spcBef>
                <a:spcPts val="1800"/>
              </a:spcBef>
              <a:buNone/>
            </a:pPr>
            <a:r>
              <a:rPr lang="en-US" b="1" dirty="0" smtClean="0"/>
              <a:t>Gentiles </a:t>
            </a:r>
            <a:r>
              <a:rPr lang="en-US" b="1" dirty="0"/>
              <a:t>Will Also Drink God’s Cup of Wrath </a:t>
            </a:r>
            <a:r>
              <a:rPr lang="en-US" b="1" dirty="0">
                <a:solidFill>
                  <a:schemeClr val="tx2"/>
                </a:solidFill>
              </a:rPr>
              <a:t>(25:15-38</a:t>
            </a:r>
            <a:r>
              <a:rPr lang="en-US" b="1" dirty="0" smtClean="0">
                <a:solidFill>
                  <a:schemeClr val="tx2"/>
                </a:solidFill>
              </a:rPr>
              <a:t>)</a:t>
            </a:r>
            <a:endParaRPr lang="en-US" b="1" dirty="0">
              <a:solidFill>
                <a:schemeClr val="tx2"/>
              </a:solidFill>
            </a:endParaRPr>
          </a:p>
        </p:txBody>
      </p:sp>
      <p:pic>
        <p:nvPicPr>
          <p:cNvPr id="7" name="Picture 6" descr="7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3000"/>
            <a:ext cx="9170817" cy="3174999"/>
          </a:xfrm>
          <a:prstGeom prst="rect">
            <a:avLst/>
          </a:prstGeom>
        </p:spPr>
      </p:pic>
    </p:spTree>
    <p:extLst>
      <p:ext uri="{BB962C8B-B14F-4D97-AF65-F5344CB8AC3E}">
        <p14:creationId xmlns:p14="http://schemas.microsoft.com/office/powerpoint/2010/main" val="1423437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600200"/>
          </a:xfrm>
        </p:spPr>
        <p:txBody>
          <a:bodyPr anchor="ctr"/>
          <a:lstStyle/>
          <a:p>
            <a:r>
              <a:rPr lang="en-US" sz="4400" b="1" u="sng" dirty="0" smtClean="0"/>
              <a:t>Chapter </a:t>
            </a:r>
            <a:r>
              <a:rPr lang="en-US" sz="4400" b="1" u="sng" dirty="0" smtClean="0"/>
              <a:t>25: </a:t>
            </a:r>
            <a:r>
              <a:rPr lang="en-US" sz="4400" b="1" u="sng" dirty="0" smtClean="0"/>
              <a:t>Applications</a:t>
            </a:r>
            <a:endParaRPr lang="en-US" sz="4400" b="1" u="sng" dirty="0"/>
          </a:p>
        </p:txBody>
      </p:sp>
      <p:sp>
        <p:nvSpPr>
          <p:cNvPr id="4" name="Content Placeholder 3"/>
          <p:cNvSpPr>
            <a:spLocks noGrp="1"/>
          </p:cNvSpPr>
          <p:nvPr>
            <p:ph idx="1"/>
          </p:nvPr>
        </p:nvSpPr>
        <p:spPr>
          <a:xfrm>
            <a:off x="457200" y="1441450"/>
            <a:ext cx="8229600" cy="4525963"/>
          </a:xfrm>
        </p:spPr>
        <p:txBody>
          <a:bodyPr>
            <a:normAutofit/>
          </a:bodyPr>
          <a:lstStyle/>
          <a:p>
            <a:pPr>
              <a:spcBef>
                <a:spcPts val="1800"/>
              </a:spcBef>
            </a:pPr>
            <a:r>
              <a:rPr lang="en-US" sz="2200" b="1" i="1" dirty="0">
                <a:solidFill>
                  <a:srgbClr val="2F5897"/>
                </a:solidFill>
              </a:rPr>
              <a:t>“Jer. 25:9-11: When prophecy is fulfilled it corroborates the claim that the Bible is </a:t>
            </a:r>
            <a:r>
              <a:rPr lang="en-US" sz="2200" b="1" i="1" dirty="0" smtClean="0">
                <a:solidFill>
                  <a:srgbClr val="2F5897"/>
                </a:solidFill>
              </a:rPr>
              <a:t>inspired</a:t>
            </a:r>
            <a:r>
              <a:rPr lang="en-US" sz="2200" b="1" i="1" dirty="0">
                <a:solidFill>
                  <a:srgbClr val="2F5897"/>
                </a:solidFill>
              </a:rPr>
              <a:t>. One might have guessed at this point in history that Babylon would </a:t>
            </a:r>
            <a:r>
              <a:rPr lang="en-US" sz="2200" b="1" i="1" dirty="0" smtClean="0">
                <a:solidFill>
                  <a:srgbClr val="2F5897"/>
                </a:solidFill>
              </a:rPr>
              <a:t>overrun </a:t>
            </a:r>
            <a:r>
              <a:rPr lang="en-US" sz="2200" b="1" i="1" dirty="0">
                <a:solidFill>
                  <a:srgbClr val="2F5897"/>
                </a:solidFill>
              </a:rPr>
              <a:t>Judah, but surely no man could have guessed Babylon’s fall and </a:t>
            </a:r>
            <a:r>
              <a:rPr lang="en-US" sz="2200" b="1" i="1" dirty="0" smtClean="0">
                <a:solidFill>
                  <a:srgbClr val="2F5897"/>
                </a:solidFill>
              </a:rPr>
              <a:t>accurately </a:t>
            </a:r>
            <a:r>
              <a:rPr lang="en-US" sz="2200" b="1" i="1" dirty="0">
                <a:solidFill>
                  <a:srgbClr val="2F5897"/>
                </a:solidFill>
              </a:rPr>
              <a:t>predicted Judah’s return would be seventy years later! (cf. Isa. 42:8</a:t>
            </a:r>
            <a:r>
              <a:rPr lang="en-US" sz="2200" b="1" i="1" dirty="0" smtClean="0">
                <a:solidFill>
                  <a:srgbClr val="2F5897"/>
                </a:solidFill>
              </a:rPr>
              <a:t>-9</a:t>
            </a:r>
            <a:r>
              <a:rPr lang="en-US" sz="2200" b="1" i="1" dirty="0">
                <a:solidFill>
                  <a:srgbClr val="2F5897"/>
                </a:solidFill>
              </a:rPr>
              <a:t>; 41:21-22; 2 Pet. 1:20-21; 2 Tim. 3:16-17).”</a:t>
            </a:r>
            <a:r>
              <a:rPr lang="en-US" sz="2200" b="1" dirty="0">
                <a:solidFill>
                  <a:srgbClr val="2F5897"/>
                </a:solidFill>
              </a:rPr>
              <a:t> (</a:t>
            </a:r>
            <a:r>
              <a:rPr lang="en-US" sz="2200" b="1" dirty="0" err="1">
                <a:solidFill>
                  <a:srgbClr val="2F5897"/>
                </a:solidFill>
              </a:rPr>
              <a:t>Harkrider</a:t>
            </a:r>
            <a:r>
              <a:rPr lang="en-US" sz="2200" b="1" dirty="0">
                <a:solidFill>
                  <a:srgbClr val="2F5897"/>
                </a:solidFill>
              </a:rPr>
              <a:t>, 73) </a:t>
            </a:r>
          </a:p>
          <a:p>
            <a:pPr>
              <a:spcBef>
                <a:spcPts val="1800"/>
              </a:spcBef>
            </a:pPr>
            <a:r>
              <a:rPr lang="en-US" sz="2200" dirty="0" smtClean="0"/>
              <a:t>God </a:t>
            </a:r>
            <a:r>
              <a:rPr lang="en-US" sz="2200" dirty="0"/>
              <a:t>is the sovereign King of kings (25:15f, 28f; cf. 10:10-12; Dan. 4:17; 5:18-21).</a:t>
            </a:r>
          </a:p>
          <a:p>
            <a:pPr>
              <a:spcBef>
                <a:spcPts val="1800"/>
              </a:spcBef>
            </a:pPr>
            <a:r>
              <a:rPr lang="en-US" sz="2200" dirty="0" smtClean="0"/>
              <a:t>The </a:t>
            </a:r>
            <a:r>
              <a:rPr lang="en-US" sz="2200" dirty="0"/>
              <a:t>kingdoms of the world pass away (cf. Is. 13-23, 24-27, 34; Jer. 46-51; Ezek. </a:t>
            </a:r>
            <a:r>
              <a:rPr lang="en-US" sz="2200" dirty="0" smtClean="0"/>
              <a:t>25</a:t>
            </a:r>
            <a:r>
              <a:rPr lang="en-US" sz="2200" dirty="0"/>
              <a:t>-32; Joel 3:1-21; Amos 1:3-2:8; Obad. 15f; Zeph. 2:4-15; Rom. 3:29)</a:t>
            </a:r>
            <a:r>
              <a:rPr lang="en-US" sz="2200" dirty="0" smtClean="0"/>
              <a:t>.</a:t>
            </a:r>
            <a:endParaRPr lang="en-US" sz="2200" dirty="0"/>
          </a:p>
        </p:txBody>
      </p:sp>
    </p:spTree>
    <p:extLst>
      <p:ext uri="{BB962C8B-B14F-4D97-AF65-F5344CB8AC3E}">
        <p14:creationId xmlns:p14="http://schemas.microsoft.com/office/powerpoint/2010/main" val="1231721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99" y="48255"/>
            <a:ext cx="8657167"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284 </a:t>
            </a:r>
            <a:endParaRPr lang="en-US" sz="3200" b="1" u="sng" dirty="0"/>
          </a:p>
        </p:txBody>
      </p:sp>
      <p:sp>
        <p:nvSpPr>
          <p:cNvPr id="6" name="Content Placeholder 5"/>
          <p:cNvSpPr>
            <a:spLocks noGrp="1"/>
          </p:cNvSpPr>
          <p:nvPr>
            <p:ph idx="1"/>
          </p:nvPr>
        </p:nvSpPr>
        <p:spPr>
          <a:xfrm>
            <a:off x="254000" y="1517097"/>
            <a:ext cx="8657166" cy="4525963"/>
          </a:xfrm>
        </p:spPr>
        <p:txBody>
          <a:bodyPr>
            <a:noAutofit/>
          </a:bodyPr>
          <a:lstStyle/>
          <a:p>
            <a:pPr marL="0" indent="0" algn="ctr">
              <a:buNone/>
            </a:pPr>
            <a:r>
              <a:rPr lang="en-US" sz="2800" b="1" i="1" dirty="0" smtClean="0"/>
              <a:t>“King Jehoiakim (609/8-597 B.C.) is now king over Judah. Unlike Josiah, he is a very wicked king and has no interest in hearing the truth. It is a very dangerous time for God’s prophets, but Jeremiah fulfills his grave responsibility and faithfully proclaims God’s warning to the people of Judah. He is arrested, tried, and spared </a:t>
            </a:r>
            <a:r>
              <a:rPr lang="mr-IN" sz="2800" b="1" i="1" dirty="0" smtClean="0"/>
              <a:t>–</a:t>
            </a:r>
            <a:r>
              <a:rPr lang="en-US" sz="2800" b="1" i="1" dirty="0" smtClean="0"/>
              <a:t> but only for the time being (cf. 38:1-6). However, other prophets during this same period of time do not escape the wrath of the king but are hunted down and executed.”</a:t>
            </a:r>
            <a:endParaRPr lang="en-US" sz="2800" b="1" i="1" dirty="0"/>
          </a:p>
        </p:txBody>
      </p:sp>
    </p:spTree>
    <p:extLst>
      <p:ext uri="{BB962C8B-B14F-4D97-AF65-F5344CB8AC3E}">
        <p14:creationId xmlns:p14="http://schemas.microsoft.com/office/powerpoint/2010/main" val="32987179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600200"/>
          </a:xfrm>
        </p:spPr>
        <p:txBody>
          <a:bodyPr anchor="ctr"/>
          <a:lstStyle/>
          <a:p>
            <a:pPr>
              <a:lnSpc>
                <a:spcPct val="100000"/>
              </a:lnSpc>
            </a:pPr>
            <a:r>
              <a:rPr lang="en-US" sz="4400" b="1" u="sng" dirty="0" smtClean="0"/>
              <a:t>Chapter </a:t>
            </a:r>
            <a:r>
              <a:rPr lang="en-US" sz="4400" b="1" u="sng" dirty="0" smtClean="0"/>
              <a:t>26: Arrested Again</a:t>
            </a:r>
            <a:endParaRPr lang="en-US" sz="4400" b="1" u="sng" dirty="0"/>
          </a:p>
        </p:txBody>
      </p:sp>
      <p:sp>
        <p:nvSpPr>
          <p:cNvPr id="5" name="Content Placeholder 4"/>
          <p:cNvSpPr>
            <a:spLocks noGrp="1"/>
          </p:cNvSpPr>
          <p:nvPr>
            <p:ph idx="1"/>
          </p:nvPr>
        </p:nvSpPr>
        <p:spPr>
          <a:xfrm>
            <a:off x="457200" y="1282700"/>
            <a:ext cx="8229600" cy="4525963"/>
          </a:xfrm>
        </p:spPr>
        <p:txBody>
          <a:bodyPr/>
          <a:lstStyle/>
          <a:p>
            <a:pPr marL="0" indent="0" algn="ctr">
              <a:spcBef>
                <a:spcPts val="1800"/>
              </a:spcBef>
              <a:buNone/>
            </a:pPr>
            <a:r>
              <a:rPr lang="en-US" b="1" dirty="0"/>
              <a:t>Jeremiah’s Sermon in the Temple </a:t>
            </a:r>
            <a:r>
              <a:rPr lang="en-US" b="1" dirty="0">
                <a:solidFill>
                  <a:schemeClr val="tx2"/>
                </a:solidFill>
              </a:rPr>
              <a:t>(vv. 1-7)</a:t>
            </a:r>
            <a:r>
              <a:rPr lang="en-US" b="1" dirty="0">
                <a:solidFill>
                  <a:schemeClr val="tx2"/>
                </a:solidFill>
              </a:rPr>
              <a:t> </a:t>
            </a:r>
            <a:endParaRPr lang="en-US" b="1" dirty="0" smtClean="0">
              <a:solidFill>
                <a:schemeClr val="tx2"/>
              </a:solidFill>
            </a:endParaRPr>
          </a:p>
          <a:p>
            <a:pPr marL="0" indent="0" algn="ctr">
              <a:spcBef>
                <a:spcPts val="1800"/>
              </a:spcBef>
              <a:buNone/>
            </a:pPr>
            <a:r>
              <a:rPr lang="en-US" b="1" dirty="0"/>
              <a:t>Jeremiah Is Arrested </a:t>
            </a:r>
            <a:r>
              <a:rPr lang="en-US" b="1" dirty="0">
                <a:solidFill>
                  <a:schemeClr val="tx2"/>
                </a:solidFill>
              </a:rPr>
              <a:t>(vv. 8-</a:t>
            </a:r>
            <a:r>
              <a:rPr lang="en-US" b="1" dirty="0" smtClean="0">
                <a:solidFill>
                  <a:schemeClr val="tx2"/>
                </a:solidFill>
              </a:rPr>
              <a:t>19) </a:t>
            </a:r>
          </a:p>
          <a:p>
            <a:pPr marL="0" indent="0" algn="ctr">
              <a:spcBef>
                <a:spcPts val="1800"/>
              </a:spcBef>
              <a:buNone/>
            </a:pPr>
            <a:r>
              <a:rPr lang="en-US" b="1" dirty="0" err="1"/>
              <a:t>Urijah</a:t>
            </a:r>
            <a:r>
              <a:rPr lang="en-US" b="1" dirty="0"/>
              <a:t> Murdered By Jehoiakim </a:t>
            </a:r>
            <a:r>
              <a:rPr lang="en-US" b="1" dirty="0">
                <a:solidFill>
                  <a:schemeClr val="tx2"/>
                </a:solidFill>
              </a:rPr>
              <a:t>(vv. 20-24) </a:t>
            </a:r>
          </a:p>
        </p:txBody>
      </p:sp>
      <p:pic>
        <p:nvPicPr>
          <p:cNvPr id="6" name="Picture 5" descr="DySYaVhX0AAytD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33750"/>
            <a:ext cx="9144000" cy="3524249"/>
          </a:xfrm>
          <a:prstGeom prst="rect">
            <a:avLst/>
          </a:prstGeom>
        </p:spPr>
      </p:pic>
    </p:spTree>
    <p:extLst>
      <p:ext uri="{BB962C8B-B14F-4D97-AF65-F5344CB8AC3E}">
        <p14:creationId xmlns:p14="http://schemas.microsoft.com/office/powerpoint/2010/main" val="2706686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1600200"/>
          </a:xfrm>
        </p:spPr>
        <p:txBody>
          <a:bodyPr anchor="ctr"/>
          <a:lstStyle/>
          <a:p>
            <a:r>
              <a:rPr lang="en-US" sz="4400" b="1" u="sng" dirty="0" smtClean="0"/>
              <a:t>Chapter </a:t>
            </a:r>
            <a:r>
              <a:rPr lang="en-US" sz="4400" b="1" u="sng" dirty="0" smtClean="0"/>
              <a:t>26: </a:t>
            </a:r>
            <a:r>
              <a:rPr lang="en-US" sz="4400" b="1" u="sng" dirty="0" smtClean="0"/>
              <a:t>Applications</a:t>
            </a:r>
            <a:endParaRPr lang="en-US" sz="4400" b="1" u="sng" dirty="0"/>
          </a:p>
        </p:txBody>
      </p:sp>
      <p:sp>
        <p:nvSpPr>
          <p:cNvPr id="4" name="Content Placeholder 3"/>
          <p:cNvSpPr>
            <a:spLocks noGrp="1"/>
          </p:cNvSpPr>
          <p:nvPr>
            <p:ph idx="1"/>
          </p:nvPr>
        </p:nvSpPr>
        <p:spPr>
          <a:xfrm>
            <a:off x="457200" y="1171575"/>
            <a:ext cx="8229600" cy="4525963"/>
          </a:xfrm>
        </p:spPr>
        <p:txBody>
          <a:bodyPr>
            <a:noAutofit/>
          </a:bodyPr>
          <a:lstStyle/>
          <a:p>
            <a:pPr>
              <a:spcBef>
                <a:spcPts val="1800"/>
              </a:spcBef>
            </a:pPr>
            <a:r>
              <a:rPr lang="en-US" sz="2200" b="1" i="1" dirty="0">
                <a:solidFill>
                  <a:schemeClr val="tx2"/>
                </a:solidFill>
              </a:rPr>
              <a:t>“[Jeremiah] is told by the Lord to speak all the words and not to leave out a single </a:t>
            </a:r>
            <a:r>
              <a:rPr lang="en-US" sz="2200" b="1" i="1" dirty="0" smtClean="0">
                <a:solidFill>
                  <a:schemeClr val="tx2"/>
                </a:solidFill>
              </a:rPr>
              <a:t>truth </a:t>
            </a:r>
            <a:r>
              <a:rPr lang="en-US" sz="2200" b="1" i="1" dirty="0">
                <a:solidFill>
                  <a:schemeClr val="tx2"/>
                </a:solidFill>
              </a:rPr>
              <a:t>that is needed by the people (cf. 1:17; Ezek. 2:7). He was to proclaim the </a:t>
            </a:r>
            <a:r>
              <a:rPr lang="en-US" sz="2200" b="1" i="1" dirty="0" smtClean="0">
                <a:solidFill>
                  <a:schemeClr val="tx2"/>
                </a:solidFill>
              </a:rPr>
              <a:t>whole </a:t>
            </a:r>
            <a:r>
              <a:rPr lang="en-US" sz="2200" b="1" i="1" dirty="0">
                <a:solidFill>
                  <a:schemeClr val="tx2"/>
                </a:solidFill>
              </a:rPr>
              <a:t>counsel of God (cf. Acts 20:20, 26-27; Deut. 4:2)...He was to preach what </a:t>
            </a:r>
            <a:r>
              <a:rPr lang="en-US" sz="2200" b="1" i="1" dirty="0" smtClean="0">
                <a:solidFill>
                  <a:schemeClr val="tx2"/>
                </a:solidFill>
              </a:rPr>
              <a:t>was </a:t>
            </a:r>
            <a:r>
              <a:rPr lang="en-US" sz="2200" b="1" i="1" dirty="0">
                <a:solidFill>
                  <a:schemeClr val="tx2"/>
                </a:solidFill>
              </a:rPr>
              <a:t>needed, when it was needed, and to whom it was needed...God’s truth must </a:t>
            </a:r>
            <a:r>
              <a:rPr lang="en-US" sz="2200" b="1" i="1" dirty="0" smtClean="0">
                <a:solidFill>
                  <a:schemeClr val="tx2"/>
                </a:solidFill>
              </a:rPr>
              <a:t>be </a:t>
            </a:r>
            <a:r>
              <a:rPr lang="en-US" sz="2200" b="1" i="1" dirty="0">
                <a:solidFill>
                  <a:schemeClr val="tx2"/>
                </a:solidFill>
              </a:rPr>
              <a:t>taught fully, bravely, and in a timely way by those who would be his </a:t>
            </a:r>
            <a:r>
              <a:rPr lang="en-US" sz="2200" b="1" i="1" dirty="0" smtClean="0">
                <a:solidFill>
                  <a:schemeClr val="tx2"/>
                </a:solidFill>
              </a:rPr>
              <a:t>spokesmen </a:t>
            </a:r>
            <a:r>
              <a:rPr lang="en-US" sz="2200" b="1" i="1" dirty="0">
                <a:solidFill>
                  <a:schemeClr val="tx2"/>
                </a:solidFill>
              </a:rPr>
              <a:t>before the people.”</a:t>
            </a:r>
            <a:r>
              <a:rPr lang="en-US" sz="2200" b="1" dirty="0">
                <a:solidFill>
                  <a:schemeClr val="tx2"/>
                </a:solidFill>
              </a:rPr>
              <a:t> (Humphries, 284f)</a:t>
            </a:r>
          </a:p>
          <a:p>
            <a:pPr>
              <a:spcBef>
                <a:spcPts val="1800"/>
              </a:spcBef>
            </a:pPr>
            <a:r>
              <a:rPr lang="en-US" sz="2200" b="1" i="1" dirty="0" smtClean="0">
                <a:solidFill>
                  <a:schemeClr val="tx2"/>
                </a:solidFill>
              </a:rPr>
              <a:t>“</a:t>
            </a:r>
            <a:r>
              <a:rPr lang="en-US" sz="2200" b="1" i="1" dirty="0">
                <a:solidFill>
                  <a:schemeClr val="tx2"/>
                </a:solidFill>
              </a:rPr>
              <a:t>...even religious teachers may be blind to learning the truth when it goes against </a:t>
            </a:r>
            <a:r>
              <a:rPr lang="en-US" sz="2200" b="1" i="1" dirty="0" smtClean="0">
                <a:solidFill>
                  <a:schemeClr val="tx2"/>
                </a:solidFill>
              </a:rPr>
              <a:t>their </a:t>
            </a:r>
            <a:r>
              <a:rPr lang="en-US" sz="2200" b="1" i="1" dirty="0">
                <a:solidFill>
                  <a:schemeClr val="tx2"/>
                </a:solidFill>
              </a:rPr>
              <a:t>own agenda and orthodoxy (cf. Matt. 15:14; Rom. 2:17-24).”</a:t>
            </a:r>
            <a:r>
              <a:rPr lang="en-US" sz="2200" b="1" dirty="0">
                <a:solidFill>
                  <a:schemeClr val="tx2"/>
                </a:solidFill>
              </a:rPr>
              <a:t> </a:t>
            </a:r>
            <a:r>
              <a:rPr lang="en-US" sz="2200" b="1" dirty="0" smtClean="0">
                <a:solidFill>
                  <a:schemeClr val="tx2"/>
                </a:solidFill>
              </a:rPr>
              <a:t>(286</a:t>
            </a:r>
            <a:r>
              <a:rPr lang="en-US" sz="2200" b="1" dirty="0">
                <a:solidFill>
                  <a:schemeClr val="tx2"/>
                </a:solidFill>
              </a:rPr>
              <a:t>)</a:t>
            </a:r>
          </a:p>
          <a:p>
            <a:pPr>
              <a:spcBef>
                <a:spcPts val="1800"/>
              </a:spcBef>
            </a:pPr>
            <a:r>
              <a:rPr lang="en-US" sz="2200" dirty="0" smtClean="0"/>
              <a:t>If </a:t>
            </a:r>
            <a:r>
              <a:rPr lang="en-US" sz="2200" dirty="0"/>
              <a:t>you have influence in your community, use it to the advantage of God’s servants. </a:t>
            </a:r>
          </a:p>
        </p:txBody>
      </p:sp>
    </p:spTree>
    <p:extLst>
      <p:ext uri="{BB962C8B-B14F-4D97-AF65-F5344CB8AC3E}">
        <p14:creationId xmlns:p14="http://schemas.microsoft.com/office/powerpoint/2010/main" val="3219698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3155</TotalTime>
  <Words>1027</Words>
  <Application>Microsoft Macintosh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Executive</vt:lpstr>
      <vt:lpstr>Jeremiah: Chapters 25-26</vt:lpstr>
      <vt:lpstr>Jeremiah Memory Jogger:</vt:lpstr>
      <vt:lpstr>John Humphries, “The Books of Jeremiah and Lamentations,” Truth Commentaries, 269</vt:lpstr>
      <vt:lpstr>L.A. Mott Jr., Thinking Through Jeremiah, 132</vt:lpstr>
      <vt:lpstr>Chapter 25: 70 Years Of Captivity</vt:lpstr>
      <vt:lpstr>Chapter 25: Applications</vt:lpstr>
      <vt:lpstr>John Humphries, “The Books of Jeremiah and Lamentations,” Truth Commentaries, 284 </vt:lpstr>
      <vt:lpstr>Chapter 26: Arrested Again</vt:lpstr>
      <vt:lpstr>Chapter 26: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25-26</dc:title>
  <dc:creator>Eric Parker</dc:creator>
  <cp:lastModifiedBy>Eric Parker</cp:lastModifiedBy>
  <cp:revision>10</cp:revision>
  <dcterms:created xsi:type="dcterms:W3CDTF">2019-07-08T14:10:11Z</dcterms:created>
  <dcterms:modified xsi:type="dcterms:W3CDTF">2019-07-10T18:45:14Z</dcterms:modified>
</cp:coreProperties>
</file>