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257" r:id="rId2"/>
    <p:sldId id="258" r:id="rId3"/>
    <p:sldId id="259" r:id="rId4"/>
    <p:sldId id="271" r:id="rId5"/>
    <p:sldId id="263" r:id="rId6"/>
    <p:sldId id="264" r:id="rId7"/>
    <p:sldId id="266" r:id="rId8"/>
    <p:sldId id="272" r:id="rId9"/>
    <p:sldId id="268" r:id="rId10"/>
    <p:sldId id="274" r:id="rId11"/>
    <p:sldId id="273"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05"/>
    <p:restoredTop sz="94631"/>
  </p:normalViewPr>
  <p:slideViewPr>
    <p:cSldViewPr snapToGrid="0" snapToObjects="1">
      <p:cViewPr>
        <p:scale>
          <a:sx n="80" d="100"/>
          <a:sy n="80" d="100"/>
        </p:scale>
        <p:origin x="14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62BF7-26ED-B545-92FA-DE0E3AD795E1}" type="datetimeFigureOut">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209284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62BF7-26ED-B545-92FA-DE0E3AD795E1}" type="datetimeFigureOut">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81712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62BF7-26ED-B545-92FA-DE0E3AD795E1}" type="datetimeFigureOut">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1750200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7/15/19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02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62BF7-26ED-B545-92FA-DE0E3AD795E1}" type="datetimeFigureOut">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8604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62BF7-26ED-B545-92FA-DE0E3AD795E1}" type="datetimeFigureOut">
              <a:rPr lang="en-US" smtClean="0"/>
              <a:t>7/15/19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5802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62BF7-26ED-B545-92FA-DE0E3AD795E1}" type="datetimeFigureOut">
              <a:rPr lang="en-US" smtClean="0"/>
              <a:t>7/15/19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6971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62BF7-26ED-B545-92FA-DE0E3AD795E1}" type="datetimeFigureOut">
              <a:rPr lang="en-US" smtClean="0"/>
              <a:t>7/15/19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2624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62BF7-26ED-B545-92FA-DE0E3AD795E1}" type="datetimeFigureOut">
              <a:rPr lang="en-US" smtClean="0"/>
              <a:t>7/15/19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252506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62BF7-26ED-B545-92FA-DE0E3AD795E1}" type="datetimeFigureOut">
              <a:rPr lang="en-US" smtClean="0"/>
              <a:t>7/15/19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408226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62BF7-26ED-B545-92FA-DE0E3AD795E1}" type="datetimeFigureOut">
              <a:rPr lang="en-US" smtClean="0"/>
              <a:t>7/15/19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52244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62BF7-26ED-B545-92FA-DE0E3AD795E1}" type="datetimeFigureOut">
              <a:rPr lang="en-US" smtClean="0"/>
              <a:t>7/15/19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F8E38-37E9-3A4B-8305-1129E273973C}" type="slidenum">
              <a:rPr lang="en-US" smtClean="0"/>
              <a:t>‹#›</a:t>
            </a:fld>
            <a:endParaRPr lang="en-US"/>
          </a:p>
        </p:txBody>
      </p:sp>
    </p:spTree>
    <p:extLst>
      <p:ext uri="{BB962C8B-B14F-4D97-AF65-F5344CB8AC3E}">
        <p14:creationId xmlns:p14="http://schemas.microsoft.com/office/powerpoint/2010/main" val="225444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62BF7-26ED-B545-92FA-DE0E3AD795E1}" type="datetimeFigureOut">
              <a:rPr lang="en-US" smtClean="0"/>
              <a:t>7/15/19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F8E38-37E9-3A4B-8305-1129E273973C}" type="slidenum">
              <a:rPr lang="en-US" smtClean="0"/>
              <a:t>‹#›</a:t>
            </a:fld>
            <a:endParaRPr lang="en-US"/>
          </a:p>
        </p:txBody>
      </p:sp>
    </p:spTree>
    <p:extLst>
      <p:ext uri="{BB962C8B-B14F-4D97-AF65-F5344CB8AC3E}">
        <p14:creationId xmlns:p14="http://schemas.microsoft.com/office/powerpoint/2010/main" val="30297785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0"/>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27-28</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218823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305f </a:t>
            </a:r>
          </a:p>
        </p:txBody>
      </p:sp>
      <p:sp>
        <p:nvSpPr>
          <p:cNvPr id="6" name="Content Placeholder 5"/>
          <p:cNvSpPr>
            <a:spLocks noGrp="1"/>
          </p:cNvSpPr>
          <p:nvPr>
            <p:ph idx="1"/>
          </p:nvPr>
        </p:nvSpPr>
        <p:spPr>
          <a:xfrm>
            <a:off x="530893" y="1873751"/>
            <a:ext cx="8082213" cy="4351338"/>
          </a:xfrm>
        </p:spPr>
        <p:txBody>
          <a:bodyPr>
            <a:noAutofit/>
          </a:bodyPr>
          <a:lstStyle/>
          <a:p>
            <a:pPr marL="0" indent="0" algn="ctr">
              <a:buNone/>
            </a:pPr>
            <a:r>
              <a:rPr lang="en-US" sz="2600" b="1" i="1" dirty="0"/>
              <a:t>“To any sincere lover of God, this must have been one of the saddest scenes imaginable. To see the people of Judah so caught up in wickedness and rebellion against the truth that the messenger of God (Jeremiah) had to leave the temple of God as if he were an unwelcome outcast must surely have brought despair to the heart of any righteous soul who might have been present…This sad scene is often repeated throughout the history of God’s people. Those comprising the faithful remnant are forced out, while the apostate majority takes control of the ‘house of God’ (cf. 1 Cor. 11:19).”</a:t>
            </a:r>
          </a:p>
        </p:txBody>
      </p:sp>
    </p:spTree>
    <p:extLst>
      <p:ext uri="{BB962C8B-B14F-4D97-AF65-F5344CB8AC3E}">
        <p14:creationId xmlns:p14="http://schemas.microsoft.com/office/powerpoint/2010/main" val="340270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842" y="365126"/>
            <a:ext cx="8534400" cy="1325563"/>
          </a:xfrm>
        </p:spPr>
        <p:txBody>
          <a:bodyPr anchor="ctr">
            <a:normAutofit/>
          </a:bodyPr>
          <a:lstStyle/>
          <a:p>
            <a:pPr algn="ctr">
              <a:lnSpc>
                <a:spcPct val="100000"/>
              </a:lnSpc>
            </a:pPr>
            <a:r>
              <a:rPr lang="en-US" sz="3200" b="1" u="sng" dirty="0">
                <a:solidFill>
                  <a:schemeClr val="accent1">
                    <a:lumMod val="75000"/>
                  </a:schemeClr>
                </a:solidFill>
                <a:latin typeface="Palatino Linotype" panose="02040502050505030304" pitchFamily="18" charset="0"/>
              </a:rPr>
              <a:t>LA Mott Jr., </a:t>
            </a:r>
            <a:r>
              <a:rPr lang="en-US" sz="3200" b="1" i="1" u="sng" dirty="0">
                <a:solidFill>
                  <a:schemeClr val="accent1">
                    <a:lumMod val="75000"/>
                  </a:schemeClr>
                </a:solidFill>
                <a:latin typeface="Palatino Linotype" panose="02040502050505030304" pitchFamily="18" charset="0"/>
              </a:rPr>
              <a:t>Thinking Through Jeremiah, </a:t>
            </a:r>
            <a:r>
              <a:rPr lang="en-US" sz="3200" b="1" u="sng" dirty="0">
                <a:solidFill>
                  <a:schemeClr val="accent1">
                    <a:lumMod val="75000"/>
                  </a:schemeClr>
                </a:solidFill>
                <a:latin typeface="Palatino Linotype" panose="02040502050505030304" pitchFamily="18" charset="0"/>
              </a:rPr>
              <a:t>141 </a:t>
            </a:r>
          </a:p>
        </p:txBody>
      </p:sp>
      <p:sp>
        <p:nvSpPr>
          <p:cNvPr id="6" name="Content Placeholder 5"/>
          <p:cNvSpPr>
            <a:spLocks noGrp="1"/>
          </p:cNvSpPr>
          <p:nvPr>
            <p:ph idx="1"/>
          </p:nvPr>
        </p:nvSpPr>
        <p:spPr>
          <a:xfrm>
            <a:off x="628650" y="1552911"/>
            <a:ext cx="7886700" cy="4351338"/>
          </a:xfrm>
        </p:spPr>
        <p:txBody>
          <a:bodyPr>
            <a:noAutofit/>
          </a:bodyPr>
          <a:lstStyle/>
          <a:p>
            <a:pPr marL="0" indent="0" algn="ctr">
              <a:buNone/>
            </a:pPr>
            <a:r>
              <a:rPr lang="en-US" sz="2600" b="1" i="1" dirty="0"/>
              <a:t>“Jeremiah had said that the event would determine whether Hananiah had spoken the truth (v 9). Hananiah, however, did not live two years to see the outcome. His death occurred just two months after his prophecy (cf. v 1). One would think such a dramatic fulfillment of Jeremiah’s prediction would strengthen his authority as a spokesman of God. But the truth is, it was not a lack of evidence that kept the people from listening to Jeremiah. They were stubbornly committed to apostasy; they did not want to believe; and no amount of evidence would convince them. Cf. Luke 16:31. Seed must be planted in the right soil to germinate and bear fruit.”</a:t>
            </a:r>
          </a:p>
        </p:txBody>
      </p:sp>
    </p:spTree>
    <p:extLst>
      <p:ext uri="{BB962C8B-B14F-4D97-AF65-F5344CB8AC3E}">
        <p14:creationId xmlns:p14="http://schemas.microsoft.com/office/powerpoint/2010/main" val="320054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400" b="1" u="sng" dirty="0">
                <a:solidFill>
                  <a:schemeClr val="accent1">
                    <a:lumMod val="75000"/>
                  </a:schemeClr>
                </a:solidFill>
                <a:latin typeface="Palatino Linotype" panose="02040502050505030304" pitchFamily="18" charset="0"/>
              </a:rPr>
              <a:t>Chapter 28: Applications</a:t>
            </a:r>
          </a:p>
        </p:txBody>
      </p:sp>
      <p:sp>
        <p:nvSpPr>
          <p:cNvPr id="4" name="Content Placeholder 3"/>
          <p:cNvSpPr>
            <a:spLocks noGrp="1"/>
          </p:cNvSpPr>
          <p:nvPr>
            <p:ph idx="1"/>
          </p:nvPr>
        </p:nvSpPr>
        <p:spPr>
          <a:xfrm>
            <a:off x="628650" y="1690689"/>
            <a:ext cx="7886700" cy="4351338"/>
          </a:xfrm>
        </p:spPr>
        <p:txBody>
          <a:bodyPr>
            <a:noAutofit/>
          </a:bodyPr>
          <a:lstStyle/>
          <a:p>
            <a:r>
              <a:rPr lang="en-US" sz="2400" b="1" dirty="0"/>
              <a:t>False teachers are shown to be false by what comes of what they say (28:9; cf. Deut. 13:1-3; 18:21f). Truth is not proven by sincerity or enthusiasm only.</a:t>
            </a:r>
          </a:p>
          <a:p>
            <a:r>
              <a:rPr lang="en-US" sz="2400" b="1" dirty="0"/>
              <a:t>Teachers who promote a spirit of licentiousness counsel rebellion against the Lord. It has and will always matter whether one obeys or not (28:16; cf. 1Sam. 15:22f; Matt. 7:21-23; Lk. 6:46).</a:t>
            </a:r>
          </a:p>
          <a:p>
            <a:r>
              <a:rPr lang="en-US" sz="2400" b="1" dirty="0"/>
              <a:t>Calmness and reliance upon the revelation of God always wins the day. </a:t>
            </a:r>
            <a:r>
              <a:rPr lang="en-US" sz="2400" b="1" i="1" dirty="0">
                <a:solidFill>
                  <a:schemeClr val="accent1">
                    <a:lumMod val="75000"/>
                  </a:schemeClr>
                </a:solidFill>
              </a:rPr>
              <a:t>“And the prophet Jeremiah went his way. With no bombastic and dramatic outburst to try to top that of Hananiah. The calmness of Jeremiah is noticeable. He would not speak or act without revelation from Jehovah. He simply waits upon Jehovah.” </a:t>
            </a:r>
            <a:r>
              <a:rPr lang="en-US" sz="2400" b="1" dirty="0">
                <a:solidFill>
                  <a:schemeClr val="accent1">
                    <a:lumMod val="75000"/>
                  </a:schemeClr>
                </a:solidFill>
              </a:rPr>
              <a:t>(Mott, 140)</a:t>
            </a:r>
          </a:p>
        </p:txBody>
      </p:sp>
    </p:spTree>
    <p:extLst>
      <p:ext uri="{BB962C8B-B14F-4D97-AF65-F5344CB8AC3E}">
        <p14:creationId xmlns:p14="http://schemas.microsoft.com/office/powerpoint/2010/main" val="4562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400"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p:txBody>
          <a:bodyPr/>
          <a:lstStyle/>
          <a:p>
            <a:pPr marL="514350" indent="-514350">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The Yoke Of Babylon </a:t>
            </a:r>
          </a:p>
          <a:p>
            <a:pPr marL="514350" indent="-514350">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Hananiah The Heretic</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667250" y="1912144"/>
            <a:ext cx="3810000" cy="4178300"/>
          </a:xfrm>
        </p:spPr>
      </p:pic>
    </p:spTree>
    <p:extLst>
      <p:ext uri="{BB962C8B-B14F-4D97-AF65-F5344CB8AC3E}">
        <p14:creationId xmlns:p14="http://schemas.microsoft.com/office/powerpoint/2010/main" val="289910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293</a:t>
            </a:r>
          </a:p>
        </p:txBody>
      </p:sp>
      <p:sp>
        <p:nvSpPr>
          <p:cNvPr id="6" name="Content Placeholder 5"/>
          <p:cNvSpPr>
            <a:spLocks noGrp="1"/>
          </p:cNvSpPr>
          <p:nvPr>
            <p:ph idx="1"/>
          </p:nvPr>
        </p:nvSpPr>
        <p:spPr/>
        <p:txBody>
          <a:bodyPr>
            <a:noAutofit/>
          </a:bodyPr>
          <a:lstStyle/>
          <a:p>
            <a:pPr marL="0" indent="0" algn="ctr">
              <a:buNone/>
            </a:pPr>
            <a:r>
              <a:rPr lang="en-US" sz="2600" b="1" i="1" dirty="0"/>
              <a:t>“The time frame is the fourth year of Zedekiah (cf. 27:3, 12; 28:1), which would be 594/3 B.C. Jeremiah is counseling the nations and Judah to submit to the Babylonians. Jeremiah warns that for Judah and the nations to resist would be to fight against God, as the Lord is sending the Babylonians to punish them. The chapter illustrates the fact that the Lord is the God of the nations. It would appear that Judah and several nations are discussing the formation of a confederacy against Babylon. Their false prophets and pagan priests are encouraging resistance against Nebuchadnezzar…</a:t>
            </a:r>
          </a:p>
        </p:txBody>
      </p:sp>
    </p:spTree>
    <p:extLst>
      <p:ext uri="{BB962C8B-B14F-4D97-AF65-F5344CB8AC3E}">
        <p14:creationId xmlns:p14="http://schemas.microsoft.com/office/powerpoint/2010/main" val="382743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293</a:t>
            </a:r>
          </a:p>
        </p:txBody>
      </p:sp>
      <p:sp>
        <p:nvSpPr>
          <p:cNvPr id="6" name="Content Placeholder 5"/>
          <p:cNvSpPr>
            <a:spLocks noGrp="1"/>
          </p:cNvSpPr>
          <p:nvPr>
            <p:ph idx="1"/>
          </p:nvPr>
        </p:nvSpPr>
        <p:spPr/>
        <p:txBody>
          <a:bodyPr>
            <a:noAutofit/>
          </a:bodyPr>
          <a:lstStyle/>
          <a:p>
            <a:pPr marL="0" indent="0" algn="ctr">
              <a:buNone/>
            </a:pPr>
            <a:r>
              <a:rPr lang="en-US" sz="2600" b="1" i="1" dirty="0"/>
              <a:t>“…All of these efforts, however, will only result in horrible, prolonged suffering for the citizens of these kingdoms, as their resistance will not succeed in repelling the Babylonian threat. It is a great evil to give sinners false hope, as these prophets and priests are doing. The only true hope for these nations (to remain in their land) is for them to listen to the voice of God through his prophet Jeremiah. However, the chapter ends with the promise of Israel’s return from captivity.”</a:t>
            </a:r>
          </a:p>
        </p:txBody>
      </p:sp>
    </p:spTree>
    <p:extLst>
      <p:ext uri="{BB962C8B-B14F-4D97-AF65-F5344CB8AC3E}">
        <p14:creationId xmlns:p14="http://schemas.microsoft.com/office/powerpoint/2010/main" val="322599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1" y="365126"/>
            <a:ext cx="8404964"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27: The Yoke Of Babylon</a:t>
            </a:r>
          </a:p>
        </p:txBody>
      </p:sp>
      <p:sp>
        <p:nvSpPr>
          <p:cNvPr id="4" name="Content Placeholder 3"/>
          <p:cNvSpPr>
            <a:spLocks noGrp="1"/>
          </p:cNvSpPr>
          <p:nvPr>
            <p:ph idx="1"/>
          </p:nvPr>
        </p:nvSpPr>
        <p:spPr>
          <a:xfrm>
            <a:off x="375781" y="1617079"/>
            <a:ext cx="8404964" cy="4351338"/>
          </a:xfrm>
        </p:spPr>
        <p:txBody>
          <a:bodyPr/>
          <a:lstStyle/>
          <a:p>
            <a:pPr marL="0" indent="0" algn="ctr">
              <a:spcBef>
                <a:spcPts val="1800"/>
              </a:spcBef>
              <a:buNone/>
            </a:pPr>
            <a:r>
              <a:rPr lang="en-US" b="1" dirty="0"/>
              <a:t>Message to Foreign Ambassadors </a:t>
            </a:r>
            <a:r>
              <a:rPr lang="en-US" b="1" dirty="0">
                <a:solidFill>
                  <a:schemeClr val="accent1">
                    <a:lumMod val="75000"/>
                  </a:schemeClr>
                </a:solidFill>
              </a:rPr>
              <a:t>(vv. 1-11) </a:t>
            </a:r>
          </a:p>
          <a:p>
            <a:pPr marL="0" indent="0" algn="ctr">
              <a:spcBef>
                <a:spcPts val="1800"/>
              </a:spcBef>
              <a:buNone/>
            </a:pPr>
            <a:r>
              <a:rPr lang="en-US" b="1" dirty="0"/>
              <a:t>Same Message For Zedekiah </a:t>
            </a:r>
            <a:r>
              <a:rPr lang="en-US" b="1" dirty="0">
                <a:solidFill>
                  <a:schemeClr val="accent1">
                    <a:lumMod val="75000"/>
                  </a:schemeClr>
                </a:solidFill>
              </a:rPr>
              <a:t>(vv. 12-15)</a:t>
            </a:r>
          </a:p>
          <a:p>
            <a:pPr marL="0" indent="0" algn="ctr">
              <a:spcBef>
                <a:spcPts val="1800"/>
              </a:spcBef>
              <a:buNone/>
            </a:pPr>
            <a:r>
              <a:rPr lang="en-US" b="1" dirty="0"/>
              <a:t>Warning for the Priests &amp; Prophets </a:t>
            </a:r>
            <a:r>
              <a:rPr lang="en-US" b="1" dirty="0">
                <a:solidFill>
                  <a:schemeClr val="accent1">
                    <a:lumMod val="75000"/>
                  </a:schemeClr>
                </a:solidFill>
              </a:rPr>
              <a:t>(vv. 16-22)</a:t>
            </a:r>
          </a:p>
        </p:txBody>
      </p:sp>
      <p:pic>
        <p:nvPicPr>
          <p:cNvPr id="8" name="Picture 7">
            <a:extLst>
              <a:ext uri="{FF2B5EF4-FFF2-40B4-BE49-F238E27FC236}">
                <a16:creationId xmlns:a16="http://schemas.microsoft.com/office/drawing/2014/main" id="{859EB63B-478D-A444-9ECB-4416B2758DDE}"/>
              </a:ext>
            </a:extLst>
          </p:cNvPr>
          <p:cNvPicPr>
            <a:picLocks noChangeAspect="1"/>
          </p:cNvPicPr>
          <p:nvPr/>
        </p:nvPicPr>
        <p:blipFill>
          <a:blip r:embed="rId2"/>
          <a:stretch>
            <a:fillRect/>
          </a:stretch>
        </p:blipFill>
        <p:spPr>
          <a:xfrm>
            <a:off x="0" y="3641559"/>
            <a:ext cx="9144000" cy="3216442"/>
          </a:xfrm>
          <a:prstGeom prst="rect">
            <a:avLst/>
          </a:prstGeom>
        </p:spPr>
      </p:pic>
    </p:spTree>
    <p:extLst>
      <p:ext uri="{BB962C8B-B14F-4D97-AF65-F5344CB8AC3E}">
        <p14:creationId xmlns:p14="http://schemas.microsoft.com/office/powerpoint/2010/main" val="8260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4400" b="1" u="sng" dirty="0">
                <a:solidFill>
                  <a:schemeClr val="accent1">
                    <a:lumMod val="75000"/>
                  </a:schemeClr>
                </a:solidFill>
                <a:latin typeface="Palatino Linotype" panose="02040502050505030304" pitchFamily="18" charset="0"/>
              </a:rPr>
              <a:t>Chapter 27: Applications</a:t>
            </a:r>
          </a:p>
        </p:txBody>
      </p:sp>
      <p:sp>
        <p:nvSpPr>
          <p:cNvPr id="4" name="Content Placeholder 3"/>
          <p:cNvSpPr>
            <a:spLocks noGrp="1"/>
          </p:cNvSpPr>
          <p:nvPr>
            <p:ph idx="1"/>
          </p:nvPr>
        </p:nvSpPr>
        <p:spPr>
          <a:xfrm>
            <a:off x="628650" y="1665205"/>
            <a:ext cx="7886700" cy="4351338"/>
          </a:xfrm>
        </p:spPr>
        <p:txBody>
          <a:bodyPr>
            <a:noAutofit/>
          </a:bodyPr>
          <a:lstStyle/>
          <a:p>
            <a:pPr>
              <a:spcBef>
                <a:spcPts val="1800"/>
              </a:spcBef>
            </a:pPr>
            <a:r>
              <a:rPr lang="en-US" sz="2400" b="1" dirty="0"/>
              <a:t>The popular message of peace and comfort may tickle the ears, but it is far from the grave reality of sin’s plague upon the world (cf. 2Tim. 4:1-3).</a:t>
            </a:r>
          </a:p>
          <a:p>
            <a:pPr>
              <a:spcBef>
                <a:spcPts val="1800"/>
              </a:spcBef>
            </a:pPr>
            <a:r>
              <a:rPr lang="en-US" sz="2400" b="1" dirty="0"/>
              <a:t>We may get so wrapped up in preserving or healing the wounds of the past that we forget to attend to that which is in the present (cf. Eccl. 7:10; Is. 43:18f).</a:t>
            </a:r>
          </a:p>
          <a:p>
            <a:pPr>
              <a:spcBef>
                <a:spcPts val="1800"/>
              </a:spcBef>
            </a:pPr>
            <a:r>
              <a:rPr lang="en-US" sz="2400" b="1" i="1" dirty="0">
                <a:solidFill>
                  <a:schemeClr val="accent1">
                    <a:lumMod val="75000"/>
                  </a:schemeClr>
                </a:solidFill>
              </a:rPr>
              <a:t>“Anyone who contradicts God and his word is a liar (Rom. 3:4).” </a:t>
            </a:r>
            <a:r>
              <a:rPr lang="en-US" sz="2400" b="1" dirty="0">
                <a:solidFill>
                  <a:schemeClr val="accent1">
                    <a:lumMod val="75000"/>
                  </a:schemeClr>
                </a:solidFill>
              </a:rPr>
              <a:t>(Humphries, 299)</a:t>
            </a:r>
          </a:p>
          <a:p>
            <a:pPr>
              <a:spcBef>
                <a:spcPts val="1800"/>
              </a:spcBef>
            </a:pPr>
            <a:r>
              <a:rPr lang="en-US" sz="2400" b="1" i="1" dirty="0">
                <a:solidFill>
                  <a:schemeClr val="accent1">
                    <a:lumMod val="75000"/>
                  </a:schemeClr>
                </a:solidFill>
              </a:rPr>
              <a:t>“[T]o ignore the responsibility of exposing and rebuking the sins of the people is to fail as a watchman of God.” </a:t>
            </a:r>
            <a:r>
              <a:rPr lang="en-US" sz="2400" b="1" dirty="0">
                <a:solidFill>
                  <a:schemeClr val="accent1">
                    <a:lumMod val="75000"/>
                  </a:schemeClr>
                </a:solidFill>
              </a:rPr>
              <a:t>(Humphries, 304)</a:t>
            </a:r>
          </a:p>
        </p:txBody>
      </p:sp>
    </p:spTree>
    <p:extLst>
      <p:ext uri="{BB962C8B-B14F-4D97-AF65-F5344CB8AC3E}">
        <p14:creationId xmlns:p14="http://schemas.microsoft.com/office/powerpoint/2010/main" val="36342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301 </a:t>
            </a:r>
          </a:p>
        </p:txBody>
      </p:sp>
      <p:sp>
        <p:nvSpPr>
          <p:cNvPr id="6" name="Content Placeholder 5"/>
          <p:cNvSpPr>
            <a:spLocks noGrp="1"/>
          </p:cNvSpPr>
          <p:nvPr>
            <p:ph idx="1"/>
          </p:nvPr>
        </p:nvSpPr>
        <p:spPr>
          <a:xfrm>
            <a:off x="628650" y="1700365"/>
            <a:ext cx="7886700" cy="4351338"/>
          </a:xfrm>
        </p:spPr>
        <p:txBody>
          <a:bodyPr>
            <a:noAutofit/>
          </a:bodyPr>
          <a:lstStyle/>
          <a:p>
            <a:pPr marL="0" indent="0" algn="ctr">
              <a:buNone/>
            </a:pPr>
            <a:r>
              <a:rPr lang="en-US" sz="2600" b="1" i="1" dirty="0"/>
              <a:t>“Jeremiah has been facing opposition to his work as a prophet of God. In this chapter we are given a specific example of this resistance, as one of the false prophets is named. This serves to illustrate the fact that truth will always have opposition. The false prophets will invoke the name of God and give a message of false promise that will appeal to the people. They will also publicly humiliate and contradict the true prophet of the Lord, going so far as to engage in violent physical action against the prophet of God. Jeremiah, on the other hand, demonstrates the godly conduct of the man of God, as he maintains his composure throughout the entire embarrassing ordeal (2 Tim. 2:24-26)…</a:t>
            </a:r>
          </a:p>
        </p:txBody>
      </p:sp>
    </p:spTree>
    <p:extLst>
      <p:ext uri="{BB962C8B-B14F-4D97-AF65-F5344CB8AC3E}">
        <p14:creationId xmlns:p14="http://schemas.microsoft.com/office/powerpoint/2010/main" val="396493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301 </a:t>
            </a:r>
          </a:p>
        </p:txBody>
      </p:sp>
      <p:sp>
        <p:nvSpPr>
          <p:cNvPr id="6" name="Content Placeholder 5"/>
          <p:cNvSpPr>
            <a:spLocks noGrp="1"/>
          </p:cNvSpPr>
          <p:nvPr>
            <p:ph idx="1"/>
          </p:nvPr>
        </p:nvSpPr>
        <p:spPr>
          <a:xfrm>
            <a:off x="628650" y="1825625"/>
            <a:ext cx="7886700" cy="4351338"/>
          </a:xfrm>
        </p:spPr>
        <p:txBody>
          <a:bodyPr>
            <a:noAutofit/>
          </a:bodyPr>
          <a:lstStyle/>
          <a:p>
            <a:pPr marL="0" indent="0" algn="ctr">
              <a:buNone/>
            </a:pPr>
            <a:r>
              <a:rPr lang="en-US" sz="2600" b="1" i="1" dirty="0"/>
              <a:t>“…He continues to hold forth the truth of God even in the face of public opposition to his message. Finally, we see an example of the severe penalty against one who opposes and distorts the divine message of God. The wrath of God will fall upon the prophets who are guilty of leading the people into rebellion against the Lord. This should be a sobering example and warning to anyone who seeks to be a messenger of God (Jas. 3:1).”</a:t>
            </a:r>
          </a:p>
        </p:txBody>
      </p:sp>
    </p:spTree>
    <p:extLst>
      <p:ext uri="{BB962C8B-B14F-4D97-AF65-F5344CB8AC3E}">
        <p14:creationId xmlns:p14="http://schemas.microsoft.com/office/powerpoint/2010/main" val="169926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365126"/>
            <a:ext cx="8422106" cy="1325563"/>
          </a:xfrm>
        </p:spPr>
        <p:txBody>
          <a:bodyPr anchor="ctr">
            <a:normAutofit fontScale="90000"/>
          </a:bodyPr>
          <a:lstStyle/>
          <a:p>
            <a:pPr algn="ctr">
              <a:lnSpc>
                <a:spcPct val="100000"/>
              </a:lnSpc>
            </a:pPr>
            <a:r>
              <a:rPr lang="en-US" sz="4400" b="1" u="sng" dirty="0">
                <a:solidFill>
                  <a:schemeClr val="accent1">
                    <a:lumMod val="75000"/>
                  </a:schemeClr>
                </a:solidFill>
                <a:latin typeface="Palatino Linotype" panose="02040502050505030304" pitchFamily="18" charset="0"/>
              </a:rPr>
              <a:t>Chapter 28: Hananiah The Heretic</a:t>
            </a:r>
          </a:p>
        </p:txBody>
      </p:sp>
      <p:sp>
        <p:nvSpPr>
          <p:cNvPr id="5" name="Content Placeholder 4"/>
          <p:cNvSpPr>
            <a:spLocks noGrp="1"/>
          </p:cNvSpPr>
          <p:nvPr>
            <p:ph idx="1"/>
          </p:nvPr>
        </p:nvSpPr>
        <p:spPr>
          <a:xfrm>
            <a:off x="628650" y="1681247"/>
            <a:ext cx="7886700" cy="4351338"/>
          </a:xfrm>
        </p:spPr>
        <p:txBody>
          <a:bodyPr/>
          <a:lstStyle/>
          <a:p>
            <a:pPr marL="0" indent="0" algn="ctr">
              <a:spcBef>
                <a:spcPts val="1800"/>
              </a:spcBef>
              <a:buNone/>
            </a:pPr>
            <a:r>
              <a:rPr lang="en-US" b="1" dirty="0"/>
              <a:t>Hananiah’s False Comfort </a:t>
            </a:r>
            <a:r>
              <a:rPr lang="en-US" b="1" dirty="0">
                <a:solidFill>
                  <a:schemeClr val="accent1">
                    <a:lumMod val="75000"/>
                  </a:schemeClr>
                </a:solidFill>
              </a:rPr>
              <a:t>(vv. 1-4) </a:t>
            </a:r>
          </a:p>
          <a:p>
            <a:pPr marL="0" indent="0" algn="ctr">
              <a:spcBef>
                <a:spcPts val="1800"/>
              </a:spcBef>
              <a:buNone/>
            </a:pPr>
            <a:r>
              <a:rPr lang="en-US" b="1" dirty="0"/>
              <a:t>Jeremiah’s Retort &amp; Hananiah’s Response </a:t>
            </a:r>
            <a:r>
              <a:rPr lang="en-US" b="1" dirty="0">
                <a:solidFill>
                  <a:schemeClr val="accent1">
                    <a:lumMod val="75000"/>
                  </a:schemeClr>
                </a:solidFill>
              </a:rPr>
              <a:t>(vv. 5-11) </a:t>
            </a:r>
          </a:p>
          <a:p>
            <a:pPr marL="0" indent="0" algn="ctr">
              <a:spcBef>
                <a:spcPts val="1800"/>
              </a:spcBef>
              <a:buNone/>
            </a:pPr>
            <a:r>
              <a:rPr lang="en-US" b="1" dirty="0"/>
              <a:t>Doom For Judah &amp; For Hananiah </a:t>
            </a:r>
            <a:r>
              <a:rPr lang="en-US" b="1" dirty="0">
                <a:solidFill>
                  <a:schemeClr val="accent1">
                    <a:lumMod val="75000"/>
                  </a:schemeClr>
                </a:solidFill>
              </a:rPr>
              <a:t>(vv. 12-17) </a:t>
            </a:r>
          </a:p>
        </p:txBody>
      </p:sp>
      <p:pic>
        <p:nvPicPr>
          <p:cNvPr id="4" name="Picture 3">
            <a:extLst>
              <a:ext uri="{FF2B5EF4-FFF2-40B4-BE49-F238E27FC236}">
                <a16:creationId xmlns:a16="http://schemas.microsoft.com/office/drawing/2014/main" id="{395D3DEB-2E2F-DE40-BED2-2CAAD145212F}"/>
              </a:ext>
            </a:extLst>
          </p:cNvPr>
          <p:cNvPicPr>
            <a:picLocks noChangeAspect="1"/>
          </p:cNvPicPr>
          <p:nvPr/>
        </p:nvPicPr>
        <p:blipFill>
          <a:blip r:embed="rId2"/>
          <a:stretch>
            <a:fillRect/>
          </a:stretch>
        </p:blipFill>
        <p:spPr>
          <a:xfrm>
            <a:off x="457200" y="3657600"/>
            <a:ext cx="8229600" cy="2865982"/>
          </a:xfrm>
          <a:prstGeom prst="rect">
            <a:avLst/>
          </a:prstGeom>
        </p:spPr>
      </p:pic>
    </p:spTree>
    <p:extLst>
      <p:ext uri="{BB962C8B-B14F-4D97-AF65-F5344CB8AC3E}">
        <p14:creationId xmlns:p14="http://schemas.microsoft.com/office/powerpoint/2010/main" val="41584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2899</TotalTime>
  <Words>1124</Words>
  <Application>Microsoft Macintosh PowerPoint</Application>
  <PresentationFormat>On-screen Show (4:3)</PresentationFormat>
  <Paragraphs>33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Palatino Linotype</vt:lpstr>
      <vt:lpstr>Office Theme</vt:lpstr>
      <vt:lpstr>Jeremiah: Chapters 27-28</vt:lpstr>
      <vt:lpstr>Jeremiah Memory Jogger:</vt:lpstr>
      <vt:lpstr>John Humphries, “The Books of Jeremiah and Lamentations,” Truth Commentaries, 293</vt:lpstr>
      <vt:lpstr>John Humphries, “The Books of Jeremiah and Lamentations,” Truth Commentaries, 293</vt:lpstr>
      <vt:lpstr>Chapter 27: The Yoke Of Babylon</vt:lpstr>
      <vt:lpstr>Chapter 27: Applications</vt:lpstr>
      <vt:lpstr>John Humphries, “The Books of Jeremiah and Lamentations,” Truth Commentaries, 301 </vt:lpstr>
      <vt:lpstr>John Humphries, “The Books of Jeremiah and Lamentations,” Truth Commentaries, 301 </vt:lpstr>
      <vt:lpstr>Chapter 28: Hananiah The Heretic</vt:lpstr>
      <vt:lpstr>John Humphries, “The Books of Jeremiah and Lamentations,” Truth Commentaries, 305f </vt:lpstr>
      <vt:lpstr>LA Mott Jr., Thinking Through Jeremiah, 141 </vt:lpstr>
      <vt:lpstr>Chapter 28: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27-28</dc:title>
  <dc:creator>Eric Parker</dc:creator>
  <cp:lastModifiedBy>Eric Parker</cp:lastModifiedBy>
  <cp:revision>11</cp:revision>
  <dcterms:created xsi:type="dcterms:W3CDTF">2019-07-15T19:39:58Z</dcterms:created>
  <dcterms:modified xsi:type="dcterms:W3CDTF">2019-07-17T19:59:56Z</dcterms:modified>
</cp:coreProperties>
</file>