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75" r:id="rId5"/>
    <p:sldId id="263" r:id="rId6"/>
    <p:sldId id="264" r:id="rId7"/>
    <p:sldId id="266" r:id="rId8"/>
    <p:sldId id="277" r:id="rId9"/>
    <p:sldId id="276"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1"/>
  </p:normalViewPr>
  <p:slideViewPr>
    <p:cSldViewPr snapToGrid="0" snapToObjects="1">
      <p:cViewPr varScale="1">
        <p:scale>
          <a:sx n="102" d="100"/>
          <a:sy n="10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CCC38-FFA3-564E-A0C5-9C9D02DCCB83}" type="datetimeFigureOut">
              <a:rPr lang="en-US" smtClean="0"/>
              <a:t>7/28/19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201152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CCC38-FFA3-564E-A0C5-9C9D02DCCB83}" type="datetimeFigureOut">
              <a:rPr lang="en-US" smtClean="0"/>
              <a:t>7/28/19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149413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CCC38-FFA3-564E-A0C5-9C9D02DCCB83}" type="datetimeFigureOut">
              <a:rPr lang="en-US" smtClean="0"/>
              <a:t>7/28/19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334964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CCC38-FFA3-564E-A0C5-9C9D02DCCB83}" type="datetimeFigureOut">
              <a:rPr lang="en-US" smtClean="0"/>
              <a:t>7/28/19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323618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CCC38-FFA3-564E-A0C5-9C9D02DCCB83}" type="datetimeFigureOut">
              <a:rPr lang="en-US" smtClean="0"/>
              <a:t>7/28/19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330675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CCC38-FFA3-564E-A0C5-9C9D02DCCB83}" type="datetimeFigureOut">
              <a:rPr lang="en-US" smtClean="0"/>
              <a:t>7/28/19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124364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2CCC38-FFA3-564E-A0C5-9C9D02DCCB83}" type="datetimeFigureOut">
              <a:rPr lang="en-US" smtClean="0"/>
              <a:t>7/28/19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475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2CCC38-FFA3-564E-A0C5-9C9D02DCCB83}" type="datetimeFigureOut">
              <a:rPr lang="en-US" smtClean="0"/>
              <a:t>7/28/19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417845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CCC38-FFA3-564E-A0C5-9C9D02DCCB83}" type="datetimeFigureOut">
              <a:rPr lang="en-US" smtClean="0"/>
              <a:t>7/28/19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27385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2CCC38-FFA3-564E-A0C5-9C9D02DCCB83}" type="datetimeFigureOut">
              <a:rPr lang="en-US" smtClean="0"/>
              <a:t>7/28/19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206408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2CCC38-FFA3-564E-A0C5-9C9D02DCCB83}" type="datetimeFigureOut">
              <a:rPr lang="en-US" smtClean="0"/>
              <a:t>7/28/19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D9F2D-5A67-3248-913C-FFA71BA403BC}" type="slidenum">
              <a:rPr lang="en-US" smtClean="0"/>
              <a:t>‹#›</a:t>
            </a:fld>
            <a:endParaRPr lang="en-US"/>
          </a:p>
        </p:txBody>
      </p:sp>
    </p:spTree>
    <p:extLst>
      <p:ext uri="{BB962C8B-B14F-4D97-AF65-F5344CB8AC3E}">
        <p14:creationId xmlns:p14="http://schemas.microsoft.com/office/powerpoint/2010/main" val="220842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CCC38-FFA3-564E-A0C5-9C9D02DCCB83}" type="datetimeFigureOut">
              <a:rPr lang="en-US" smtClean="0"/>
              <a:t>7/28/19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D9F2D-5A67-3248-913C-FFA71BA403BC}" type="slidenum">
              <a:rPr lang="en-US" smtClean="0"/>
              <a:t>‹#›</a:t>
            </a:fld>
            <a:endParaRPr lang="en-US"/>
          </a:p>
        </p:txBody>
      </p:sp>
    </p:spTree>
    <p:extLst>
      <p:ext uri="{BB962C8B-B14F-4D97-AF65-F5344CB8AC3E}">
        <p14:creationId xmlns:p14="http://schemas.microsoft.com/office/powerpoint/2010/main" val="411794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3"/>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29-30</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5035403"/>
          </a:xfrm>
          <a:prstGeom prst="rect">
            <a:avLst/>
          </a:prstGeom>
        </p:spPr>
      </p:pic>
    </p:spTree>
    <p:extLst>
      <p:ext uri="{BB962C8B-B14F-4D97-AF65-F5344CB8AC3E}">
        <p14:creationId xmlns:p14="http://schemas.microsoft.com/office/powerpoint/2010/main" val="141206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365129"/>
            <a:ext cx="8422107" cy="1325563"/>
          </a:xfrm>
        </p:spPr>
        <p:txBody>
          <a:bodyPr anchor="ctr">
            <a:normAutofit fontScale="90000"/>
          </a:bodyPr>
          <a:lstStyle/>
          <a:p>
            <a:pPr algn="ctr">
              <a:lnSpc>
                <a:spcPct val="100000"/>
              </a:lnSpc>
            </a:pPr>
            <a:r>
              <a:rPr lang="en-US" b="1" u="sng" dirty="0">
                <a:solidFill>
                  <a:schemeClr val="accent1">
                    <a:lumMod val="75000"/>
                  </a:schemeClr>
                </a:solidFill>
                <a:latin typeface="Palatino Linotype" panose="02040502050505030304" pitchFamily="18" charset="0"/>
              </a:rPr>
              <a:t>Chapter 30: Glorious Future Ahead</a:t>
            </a:r>
          </a:p>
        </p:txBody>
      </p:sp>
      <p:sp>
        <p:nvSpPr>
          <p:cNvPr id="5" name="Content Placeholder 4"/>
          <p:cNvSpPr>
            <a:spLocks noGrp="1"/>
          </p:cNvSpPr>
          <p:nvPr>
            <p:ph idx="1"/>
          </p:nvPr>
        </p:nvSpPr>
        <p:spPr>
          <a:xfrm>
            <a:off x="628651" y="1681248"/>
            <a:ext cx="7886700" cy="4351339"/>
          </a:xfrm>
        </p:spPr>
        <p:txBody>
          <a:bodyPr/>
          <a:lstStyle/>
          <a:p>
            <a:pPr marL="0" indent="0" algn="ctr">
              <a:spcBef>
                <a:spcPts val="1800"/>
              </a:spcBef>
              <a:buNone/>
            </a:pPr>
            <a:r>
              <a:rPr lang="en-US" b="1" dirty="0"/>
              <a:t>Assurances of Restoration </a:t>
            </a:r>
            <a:r>
              <a:rPr lang="en-US" b="1" dirty="0">
                <a:solidFill>
                  <a:schemeClr val="accent1">
                    <a:lumMod val="75000"/>
                  </a:schemeClr>
                </a:solidFill>
              </a:rPr>
              <a:t>(vv. 1-11) </a:t>
            </a:r>
          </a:p>
          <a:p>
            <a:pPr marL="0" indent="0" algn="ctr">
              <a:spcBef>
                <a:spcPts val="1800"/>
              </a:spcBef>
              <a:buNone/>
            </a:pPr>
            <a:r>
              <a:rPr lang="en-US" b="1" dirty="0"/>
              <a:t>Healing of Incurable Wounds </a:t>
            </a:r>
            <a:r>
              <a:rPr lang="en-US" b="1" dirty="0">
                <a:solidFill>
                  <a:schemeClr val="accent1">
                    <a:lumMod val="75000"/>
                  </a:schemeClr>
                </a:solidFill>
              </a:rPr>
              <a:t>(vv. 12-17) </a:t>
            </a:r>
          </a:p>
          <a:p>
            <a:pPr marL="0" indent="0" algn="ctr">
              <a:spcBef>
                <a:spcPts val="1800"/>
              </a:spcBef>
              <a:buNone/>
            </a:pPr>
            <a:r>
              <a:rPr lang="en-US" b="1" dirty="0"/>
              <a:t>The Restoration of Jerusalem </a:t>
            </a:r>
            <a:r>
              <a:rPr lang="en-US" b="1" dirty="0">
                <a:solidFill>
                  <a:schemeClr val="accent1">
                    <a:lumMod val="75000"/>
                  </a:schemeClr>
                </a:solidFill>
              </a:rPr>
              <a:t>(vv. 18-24) </a:t>
            </a:r>
          </a:p>
        </p:txBody>
      </p:sp>
      <p:pic>
        <p:nvPicPr>
          <p:cNvPr id="6" name="Picture 5">
            <a:extLst>
              <a:ext uri="{FF2B5EF4-FFF2-40B4-BE49-F238E27FC236}">
                <a16:creationId xmlns:a16="http://schemas.microsoft.com/office/drawing/2014/main" id="{4B1140EE-46E9-5D4F-B1D2-33F2A468B69C}"/>
              </a:ext>
            </a:extLst>
          </p:cNvPr>
          <p:cNvPicPr>
            <a:picLocks noChangeAspect="1"/>
          </p:cNvPicPr>
          <p:nvPr/>
        </p:nvPicPr>
        <p:blipFill>
          <a:blip r:embed="rId2"/>
          <a:stretch>
            <a:fillRect/>
          </a:stretch>
        </p:blipFill>
        <p:spPr>
          <a:xfrm>
            <a:off x="0" y="3757808"/>
            <a:ext cx="9144000" cy="3100192"/>
          </a:xfrm>
          <a:prstGeom prst="rect">
            <a:avLst/>
          </a:prstGeom>
          <a:ln>
            <a:noFill/>
          </a:ln>
        </p:spPr>
      </p:pic>
    </p:spTree>
    <p:extLst>
      <p:ext uri="{BB962C8B-B14F-4D97-AF65-F5344CB8AC3E}">
        <p14:creationId xmlns:p14="http://schemas.microsoft.com/office/powerpoint/2010/main" val="334635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762"/>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30: Applications</a:t>
            </a:r>
          </a:p>
        </p:txBody>
      </p:sp>
      <p:sp>
        <p:nvSpPr>
          <p:cNvPr id="4" name="Content Placeholder 3"/>
          <p:cNvSpPr>
            <a:spLocks noGrp="1"/>
          </p:cNvSpPr>
          <p:nvPr>
            <p:ph idx="1"/>
          </p:nvPr>
        </p:nvSpPr>
        <p:spPr>
          <a:xfrm>
            <a:off x="300625" y="1415118"/>
            <a:ext cx="8530224" cy="4351339"/>
          </a:xfrm>
        </p:spPr>
        <p:txBody>
          <a:bodyPr>
            <a:noAutofit/>
          </a:bodyPr>
          <a:lstStyle/>
          <a:p>
            <a:r>
              <a:rPr lang="en-US" sz="2200" b="1" dirty="0"/>
              <a:t>30:2 gives us a great definition of divine inspiration! It demonstrates verbal and plenary inspiration, two key aspects we should know and be equipped to defend (cf. Is. 30:8; 34:16; Jer. 1:4f; 25:13; 36:2; Ezek. 2:4-7; Dan. 9:2; Jonah 3:1f; Luke 1:1-4; 24:44-47; Jn. 16:12f; Acts 2:4; Ro. 15:4; 1Co. 10:11; 14:37; Eph. 3:3f; 2Ti. 3:15-17; Heb. 2:3f; 2Pet. 1:12-15; 20f; 3:1f 1Jn. 1:3f; Rev. 22:18f). His Word will never perish! (Ps. 100:5; 102:12; 119:152; Is. 40:6-8; Mt. 24:35; 1Pe. 1:22-25).</a:t>
            </a:r>
          </a:p>
          <a:p>
            <a:r>
              <a:rPr lang="en-US" sz="2200" b="1" dirty="0"/>
              <a:t>God heals the incurable! (30:12-17; cf. 8:22; Joel 2:25; Rom. 5:6-8; 6:23; Eph. 2:1-7)</a:t>
            </a:r>
          </a:p>
          <a:p>
            <a:r>
              <a:rPr lang="en-US" sz="2200" b="1" dirty="0">
                <a:solidFill>
                  <a:schemeClr val="accent1">
                    <a:lumMod val="75000"/>
                  </a:schemeClr>
                </a:solidFill>
              </a:rPr>
              <a:t>“</a:t>
            </a:r>
            <a:r>
              <a:rPr lang="en-US" sz="2200" b="1" i="1" dirty="0">
                <a:solidFill>
                  <a:schemeClr val="accent1">
                    <a:lumMod val="75000"/>
                  </a:schemeClr>
                </a:solidFill>
              </a:rPr>
              <a:t>Jer. 30:9,21: Though Israel was cast off as a nation with an earthly king, out of its physical loins came the Christ through whom spiritual Israel now exists (cf. Rom. 9:7-8; Gal. 3:26-29). Those spiritually born again are now the ‘Israel of God’ (Gal. 6:16) who have Christ as their king (John 18:36; Luke 1:32-33; Rev. 17:14; Col. 1:13).”</a:t>
            </a:r>
            <a:r>
              <a:rPr lang="en-US" sz="2200" b="1" dirty="0">
                <a:solidFill>
                  <a:schemeClr val="accent1">
                    <a:lumMod val="75000"/>
                  </a:schemeClr>
                </a:solidFill>
              </a:rPr>
              <a:t> (</a:t>
            </a:r>
            <a:r>
              <a:rPr lang="en-US" sz="2200" b="1" dirty="0" err="1">
                <a:solidFill>
                  <a:schemeClr val="accent1">
                    <a:lumMod val="75000"/>
                  </a:schemeClr>
                </a:solidFill>
              </a:rPr>
              <a:t>Harkrider</a:t>
            </a:r>
            <a:r>
              <a:rPr lang="en-US" sz="2200" b="1" dirty="0">
                <a:solidFill>
                  <a:schemeClr val="accent1">
                    <a:lumMod val="75000"/>
                  </a:schemeClr>
                </a:solidFill>
              </a:rPr>
              <a:t>, 86)</a:t>
            </a:r>
          </a:p>
        </p:txBody>
      </p:sp>
    </p:spTree>
    <p:extLst>
      <p:ext uri="{BB962C8B-B14F-4D97-AF65-F5344CB8AC3E}">
        <p14:creationId xmlns:p14="http://schemas.microsoft.com/office/powerpoint/2010/main" val="18355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425885" y="1825625"/>
            <a:ext cx="4088965" cy="4351338"/>
          </a:xfrm>
        </p:spPr>
        <p:txBody>
          <a:bodyPr/>
          <a:lstStyle/>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Yoke Of Babylon </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Hananiah The Heretic</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Letters to the Exiles</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Glorious Future Ahead</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67250" y="1912144"/>
            <a:ext cx="3810000" cy="4178300"/>
          </a:xfrm>
        </p:spPr>
      </p:pic>
    </p:spTree>
    <p:extLst>
      <p:ext uri="{BB962C8B-B14F-4D97-AF65-F5344CB8AC3E}">
        <p14:creationId xmlns:p14="http://schemas.microsoft.com/office/powerpoint/2010/main" val="298678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308</a:t>
            </a:r>
          </a:p>
        </p:txBody>
      </p:sp>
      <p:sp>
        <p:nvSpPr>
          <p:cNvPr id="6" name="Content Placeholder 5"/>
          <p:cNvSpPr>
            <a:spLocks noGrp="1"/>
          </p:cNvSpPr>
          <p:nvPr>
            <p:ph idx="1"/>
          </p:nvPr>
        </p:nvSpPr>
        <p:spPr>
          <a:xfrm>
            <a:off x="375781" y="1712891"/>
            <a:ext cx="8342334" cy="4351338"/>
          </a:xfrm>
        </p:spPr>
        <p:txBody>
          <a:bodyPr>
            <a:noAutofit/>
          </a:bodyPr>
          <a:lstStyle/>
          <a:p>
            <a:pPr marL="0" indent="0" algn="ctr">
              <a:buNone/>
            </a:pPr>
            <a:r>
              <a:rPr lang="en-US" sz="2600" b="1" i="1" dirty="0"/>
              <a:t>“Jeremiah not only had opposition at home, but he also had serious resistance from false prophets among the exiles in Babylon. Sometime after the second deportation to Babylon (597 B.C.), Jeremiah writes to the captives (cf. good figs of </a:t>
            </a:r>
            <a:r>
              <a:rPr lang="en-US" sz="2600" b="1" i="1" dirty="0" err="1"/>
              <a:t>ch.</a:t>
            </a:r>
            <a:r>
              <a:rPr lang="en-US" sz="2600" b="1" i="1" dirty="0"/>
              <a:t> 24) and counsels them to build houses and establish family life in Babylon, seeking the peace and well-being of the country where they are living. This would serve not only the best interests of Babylon, but those of the nation of Israel, as well. Jeremiah warns the people not to listen to the false prophets, who are giving them false hope by promising a quick return to Canaan. The captivity is to last for seventy years…</a:t>
            </a:r>
          </a:p>
        </p:txBody>
      </p:sp>
    </p:spTree>
    <p:extLst>
      <p:ext uri="{BB962C8B-B14F-4D97-AF65-F5344CB8AC3E}">
        <p14:creationId xmlns:p14="http://schemas.microsoft.com/office/powerpoint/2010/main" val="399187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308</a:t>
            </a:r>
          </a:p>
        </p:txBody>
      </p:sp>
      <p:sp>
        <p:nvSpPr>
          <p:cNvPr id="6" name="Content Placeholder 5"/>
          <p:cNvSpPr>
            <a:spLocks noGrp="1"/>
          </p:cNvSpPr>
          <p:nvPr>
            <p:ph idx="1"/>
          </p:nvPr>
        </p:nvSpPr>
        <p:spPr>
          <a:xfrm>
            <a:off x="375781" y="1712891"/>
            <a:ext cx="8342334" cy="4351338"/>
          </a:xfrm>
        </p:spPr>
        <p:txBody>
          <a:bodyPr>
            <a:noAutofit/>
          </a:bodyPr>
          <a:lstStyle/>
          <a:p>
            <a:pPr marL="0" indent="0" algn="ctr">
              <a:buNone/>
            </a:pPr>
            <a:r>
              <a:rPr lang="en-US" sz="2600" b="1" i="1" dirty="0"/>
              <a:t>“…Israel needs to accept the chastening of the Lord (24:5), returning home only when God allows such to happen (cf. Hab. 2:1-4). The ‘bad figs’ (cf. </a:t>
            </a:r>
            <a:r>
              <a:rPr lang="en-US" sz="2600" b="1" i="1" dirty="0" err="1"/>
              <a:t>ch.</a:t>
            </a:r>
            <a:r>
              <a:rPr lang="en-US" sz="2600" b="1" i="1" dirty="0"/>
              <a:t> 24) in Jerusalem will soon face another attack from Babylon (vv. 15-19). The false prophets among the captives are not only preaching their lies by alleging a quick return home from Babylon, but they are also actively fighting against the warnings of Jeremiah and seeking to harm him. By spoken word or by letter, at home or abroad, Jeremiah is quick to defend the truth and to announce the judgments of God against the wicked.”</a:t>
            </a:r>
          </a:p>
        </p:txBody>
      </p:sp>
    </p:spTree>
    <p:extLst>
      <p:ext uri="{BB962C8B-B14F-4D97-AF65-F5344CB8AC3E}">
        <p14:creationId xmlns:p14="http://schemas.microsoft.com/office/powerpoint/2010/main" val="250343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365129"/>
            <a:ext cx="8404964"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29: Letters to the Exiles</a:t>
            </a:r>
          </a:p>
        </p:txBody>
      </p:sp>
      <p:sp>
        <p:nvSpPr>
          <p:cNvPr id="4" name="Content Placeholder 3"/>
          <p:cNvSpPr>
            <a:spLocks noGrp="1"/>
          </p:cNvSpPr>
          <p:nvPr>
            <p:ph idx="1"/>
          </p:nvPr>
        </p:nvSpPr>
        <p:spPr>
          <a:xfrm>
            <a:off x="375782" y="1617080"/>
            <a:ext cx="8404964" cy="4351339"/>
          </a:xfrm>
        </p:spPr>
        <p:txBody>
          <a:bodyPr/>
          <a:lstStyle/>
          <a:p>
            <a:pPr marL="0" indent="0" algn="ctr">
              <a:spcBef>
                <a:spcPts val="1800"/>
              </a:spcBef>
              <a:buNone/>
            </a:pPr>
            <a:r>
              <a:rPr lang="en-US" b="1" dirty="0"/>
              <a:t>The First Letter From Jeremiah </a:t>
            </a:r>
            <a:r>
              <a:rPr lang="en-US" b="1" dirty="0">
                <a:solidFill>
                  <a:schemeClr val="accent1">
                    <a:lumMod val="75000"/>
                  </a:schemeClr>
                </a:solidFill>
              </a:rPr>
              <a:t>(vv. 1-23) </a:t>
            </a:r>
          </a:p>
          <a:p>
            <a:pPr marL="0" indent="0" algn="ctr">
              <a:spcBef>
                <a:spcPts val="1800"/>
              </a:spcBef>
              <a:buNone/>
            </a:pPr>
            <a:r>
              <a:rPr lang="en-US" b="1" dirty="0"/>
              <a:t>Jeremiah’s Response To Shemaiah </a:t>
            </a:r>
            <a:r>
              <a:rPr lang="en-US" b="1" dirty="0">
                <a:solidFill>
                  <a:schemeClr val="accent1">
                    <a:lumMod val="75000"/>
                  </a:schemeClr>
                </a:solidFill>
              </a:rPr>
              <a:t>(vv. 24-32)</a:t>
            </a:r>
          </a:p>
        </p:txBody>
      </p:sp>
      <p:pic>
        <p:nvPicPr>
          <p:cNvPr id="5" name="Picture 4">
            <a:extLst>
              <a:ext uri="{FF2B5EF4-FFF2-40B4-BE49-F238E27FC236}">
                <a16:creationId xmlns:a16="http://schemas.microsoft.com/office/drawing/2014/main" id="{A2C38F0E-5EEF-2649-8A4E-039781D085DC}"/>
              </a:ext>
            </a:extLst>
          </p:cNvPr>
          <p:cNvPicPr>
            <a:picLocks noChangeAspect="1"/>
          </p:cNvPicPr>
          <p:nvPr/>
        </p:nvPicPr>
        <p:blipFill>
          <a:blip r:embed="rId2"/>
          <a:stretch>
            <a:fillRect/>
          </a:stretch>
        </p:blipFill>
        <p:spPr>
          <a:xfrm>
            <a:off x="-1" y="3056351"/>
            <a:ext cx="9144001" cy="3809414"/>
          </a:xfrm>
          <a:prstGeom prst="rect">
            <a:avLst/>
          </a:prstGeom>
        </p:spPr>
      </p:pic>
    </p:spTree>
    <p:extLst>
      <p:ext uri="{BB962C8B-B14F-4D97-AF65-F5344CB8AC3E}">
        <p14:creationId xmlns:p14="http://schemas.microsoft.com/office/powerpoint/2010/main" val="5592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29: Applications</a:t>
            </a:r>
          </a:p>
        </p:txBody>
      </p:sp>
      <p:sp>
        <p:nvSpPr>
          <p:cNvPr id="4" name="Content Placeholder 3"/>
          <p:cNvSpPr>
            <a:spLocks noGrp="1"/>
          </p:cNvSpPr>
          <p:nvPr>
            <p:ph idx="1"/>
          </p:nvPr>
        </p:nvSpPr>
        <p:spPr>
          <a:xfrm>
            <a:off x="628651" y="1665206"/>
            <a:ext cx="7886700" cy="4351339"/>
          </a:xfrm>
        </p:spPr>
        <p:txBody>
          <a:bodyPr>
            <a:noAutofit/>
          </a:bodyPr>
          <a:lstStyle/>
          <a:p>
            <a:pPr>
              <a:spcBef>
                <a:spcPts val="1800"/>
              </a:spcBef>
            </a:pPr>
            <a:r>
              <a:rPr lang="en-US" sz="2400" b="1" dirty="0"/>
              <a:t>It is biblical to, even passionately, seek the welfare of the nation in which you live, even if your values are quite different from the overall country in which you live, as was the case of Israel in captivity. Prayer plays a pivotal role in this (29:4-7; cf. 1Tim. 2:1-6; 1Pet. 2:13-17). “Jeremiah’s letter is a good model for any people at any time to be good, productive citizens of the nation where they live.” (Humphries, 310)</a:t>
            </a:r>
          </a:p>
          <a:p>
            <a:pPr>
              <a:spcBef>
                <a:spcPts val="1800"/>
              </a:spcBef>
            </a:pPr>
            <a:r>
              <a:rPr lang="en-US" sz="2400" b="1" i="1" dirty="0">
                <a:solidFill>
                  <a:schemeClr val="accent1">
                    <a:lumMod val="75000"/>
                  </a:schemeClr>
                </a:solidFill>
              </a:rPr>
              <a:t>“If My people who are called by My name humble themselves and pray and seek My face and turn from their wicked ways, then I will hear from heaven, will forgive their sin and heal their land.” </a:t>
            </a:r>
            <a:r>
              <a:rPr lang="en-US" sz="2400" b="1" dirty="0">
                <a:solidFill>
                  <a:schemeClr val="accent1">
                    <a:lumMod val="75000"/>
                  </a:schemeClr>
                </a:solidFill>
              </a:rPr>
              <a:t>(2Chron. 7:14; cf. Jer. 29:12f) </a:t>
            </a:r>
          </a:p>
        </p:txBody>
      </p:sp>
    </p:spTree>
    <p:extLst>
      <p:ext uri="{BB962C8B-B14F-4D97-AF65-F5344CB8AC3E}">
        <p14:creationId xmlns:p14="http://schemas.microsoft.com/office/powerpoint/2010/main" val="14526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319 </a:t>
            </a:r>
          </a:p>
        </p:txBody>
      </p:sp>
      <p:sp>
        <p:nvSpPr>
          <p:cNvPr id="6" name="Content Placeholder 5"/>
          <p:cNvSpPr>
            <a:spLocks noGrp="1"/>
          </p:cNvSpPr>
          <p:nvPr>
            <p:ph idx="1"/>
          </p:nvPr>
        </p:nvSpPr>
        <p:spPr>
          <a:xfrm>
            <a:off x="400833" y="1700366"/>
            <a:ext cx="8114517" cy="4351339"/>
          </a:xfrm>
        </p:spPr>
        <p:txBody>
          <a:bodyPr>
            <a:noAutofit/>
          </a:bodyPr>
          <a:lstStyle/>
          <a:p>
            <a:pPr marL="0" indent="0" algn="ctr">
              <a:buNone/>
            </a:pPr>
            <a:r>
              <a:rPr lang="en-US" sz="2600" b="1" i="1" dirty="0"/>
              <a:t>“The next four chapters (30-33) are fittingly called the ‘Book of Consolation’ by many expositors. In powerful language, Jeremiah presents a brilliant light of hope shining forth at the end of a terrible, dark tunnel of dismal captivity for Israel and Judah. Until this point in the book, Jeremiah had been speaking principally of Israel’s coming troubles, as God punishes the people for their wickedness. In contrast to this, these four chapters briefly remind the Jews as to why God is punishing them. Jeremiah then proclaims the glorious blessings that await Israel and Judah when the nations have been restored from captivity to await the coming of the Messiah.”</a:t>
            </a:r>
          </a:p>
        </p:txBody>
      </p:sp>
    </p:spTree>
    <p:extLst>
      <p:ext uri="{BB962C8B-B14F-4D97-AF65-F5344CB8AC3E}">
        <p14:creationId xmlns:p14="http://schemas.microsoft.com/office/powerpoint/2010/main" val="351986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297B06-42DC-9A48-8BF6-2BCAD14117A6}"/>
              </a:ext>
            </a:extLst>
          </p:cNvPr>
          <p:cNvGraphicFramePr>
            <a:graphicFrameLocks noGrp="1"/>
          </p:cNvGraphicFramePr>
          <p:nvPr>
            <p:extLst>
              <p:ext uri="{D42A27DB-BD31-4B8C-83A1-F6EECF244321}">
                <p14:modId xmlns:p14="http://schemas.microsoft.com/office/powerpoint/2010/main" val="1794364474"/>
              </p:ext>
            </p:extLst>
          </p:nvPr>
        </p:nvGraphicFramePr>
        <p:xfrm>
          <a:off x="0" y="0"/>
          <a:ext cx="9144000" cy="685799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270684315"/>
                    </a:ext>
                  </a:extLst>
                </a:gridCol>
                <a:gridCol w="3048000">
                  <a:extLst>
                    <a:ext uri="{9D8B030D-6E8A-4147-A177-3AD203B41FA5}">
                      <a16:colId xmlns:a16="http://schemas.microsoft.com/office/drawing/2014/main" val="1835774555"/>
                    </a:ext>
                  </a:extLst>
                </a:gridCol>
                <a:gridCol w="3048000">
                  <a:extLst>
                    <a:ext uri="{9D8B030D-6E8A-4147-A177-3AD203B41FA5}">
                      <a16:colId xmlns:a16="http://schemas.microsoft.com/office/drawing/2014/main" val="3051850365"/>
                    </a:ext>
                  </a:extLst>
                </a:gridCol>
              </a:tblGrid>
              <a:tr h="602899">
                <a:tc gridSpan="3">
                  <a:txBody>
                    <a:bodyPr/>
                    <a:lstStyle/>
                    <a:p>
                      <a:pPr algn="ctr"/>
                      <a:r>
                        <a:rPr lang="en-US" sz="3200" dirty="0"/>
                        <a:t>The Messiah In The Book Of Consolation</a:t>
                      </a:r>
                    </a:p>
                  </a:txBody>
                  <a:tcPr anchor="ct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884989918"/>
                  </a:ext>
                </a:extLst>
              </a:tr>
              <a:tr h="752044">
                <a:tc>
                  <a:txBody>
                    <a:bodyPr/>
                    <a:lstStyle/>
                    <a:p>
                      <a:pPr algn="ctr"/>
                      <a:r>
                        <a:rPr lang="en-US" b="1" dirty="0"/>
                        <a:t>Will serve David, their king</a:t>
                      </a:r>
                    </a:p>
                  </a:txBody>
                  <a:tcPr anchor="ctr"/>
                </a:tc>
                <a:tc>
                  <a:txBody>
                    <a:bodyPr/>
                    <a:lstStyle/>
                    <a:p>
                      <a:pPr algn="ctr"/>
                      <a:r>
                        <a:rPr lang="en-US" b="1" i="1" dirty="0">
                          <a:solidFill>
                            <a:schemeClr val="accent1">
                              <a:lumMod val="75000"/>
                            </a:schemeClr>
                          </a:solidFill>
                        </a:rPr>
                        <a:t>30:9; 33:14-16; cf. 23:5-8</a:t>
                      </a:r>
                    </a:p>
                  </a:txBody>
                  <a:tcPr anchor="ctr"/>
                </a:tc>
                <a:tc>
                  <a:txBody>
                    <a:bodyPr/>
                    <a:lstStyle/>
                    <a:p>
                      <a:pPr algn="ctr"/>
                      <a:r>
                        <a:rPr lang="en-US" b="1" i="1" dirty="0">
                          <a:solidFill>
                            <a:schemeClr val="accent1">
                              <a:lumMod val="75000"/>
                            </a:schemeClr>
                          </a:solidFill>
                        </a:rPr>
                        <a:t>Luke 1:31-33; Acts 2:29-36</a:t>
                      </a:r>
                    </a:p>
                  </a:txBody>
                  <a:tcPr anchor="ctr"/>
                </a:tc>
                <a:extLst>
                  <a:ext uri="{0D108BD9-81ED-4DB2-BD59-A6C34878D82A}">
                    <a16:rowId xmlns:a16="http://schemas.microsoft.com/office/drawing/2014/main" val="1229922169"/>
                  </a:ext>
                </a:extLst>
              </a:tr>
              <a:tr h="752044">
                <a:tc>
                  <a:txBody>
                    <a:bodyPr/>
                    <a:lstStyle/>
                    <a:p>
                      <a:pPr algn="ctr"/>
                      <a:r>
                        <a:rPr lang="en-US" b="1" dirty="0"/>
                        <a:t>Their ruler shall come from their midst</a:t>
                      </a:r>
                    </a:p>
                  </a:txBody>
                  <a:tcPr anchor="ctr"/>
                </a:tc>
                <a:tc>
                  <a:txBody>
                    <a:bodyPr/>
                    <a:lstStyle/>
                    <a:p>
                      <a:pPr algn="ctr"/>
                      <a:r>
                        <a:rPr lang="en-US" b="1" i="1" dirty="0">
                          <a:solidFill>
                            <a:schemeClr val="accent1">
                              <a:lumMod val="75000"/>
                            </a:schemeClr>
                          </a:solidFill>
                        </a:rPr>
                        <a:t>30:21; cf. Mic. 5:2</a:t>
                      </a:r>
                    </a:p>
                  </a:txBody>
                  <a:tcPr anchor="ctr"/>
                </a:tc>
                <a:tc>
                  <a:txBody>
                    <a:bodyPr/>
                    <a:lstStyle/>
                    <a:p>
                      <a:pPr algn="ctr"/>
                      <a:r>
                        <a:rPr lang="en-US" b="1" i="1" dirty="0">
                          <a:solidFill>
                            <a:schemeClr val="accent1">
                              <a:lumMod val="75000"/>
                            </a:schemeClr>
                          </a:solidFill>
                        </a:rPr>
                        <a:t>Matt. 2:6</a:t>
                      </a:r>
                    </a:p>
                  </a:txBody>
                  <a:tcPr anchor="ctr"/>
                </a:tc>
                <a:extLst>
                  <a:ext uri="{0D108BD9-81ED-4DB2-BD59-A6C34878D82A}">
                    <a16:rowId xmlns:a16="http://schemas.microsoft.com/office/drawing/2014/main" val="575156870"/>
                  </a:ext>
                </a:extLst>
              </a:tr>
              <a:tr h="752044">
                <a:tc>
                  <a:txBody>
                    <a:bodyPr/>
                    <a:lstStyle/>
                    <a:p>
                      <a:pPr algn="ctr"/>
                      <a:r>
                        <a:rPr lang="en-US" b="1" dirty="0"/>
                        <a:t>“You shall be My people”</a:t>
                      </a:r>
                    </a:p>
                  </a:txBody>
                  <a:tcPr anchor="ctr"/>
                </a:tc>
                <a:tc>
                  <a:txBody>
                    <a:bodyPr/>
                    <a:lstStyle/>
                    <a:p>
                      <a:pPr algn="ctr"/>
                      <a:r>
                        <a:rPr lang="en-US" b="1" i="1" dirty="0">
                          <a:solidFill>
                            <a:schemeClr val="accent1">
                              <a:lumMod val="75000"/>
                            </a:schemeClr>
                          </a:solidFill>
                        </a:rPr>
                        <a:t>20:22; 31:1, 7, 14, 33; 32:28; 33:24</a:t>
                      </a:r>
                    </a:p>
                  </a:txBody>
                  <a:tcPr anchor="ctr"/>
                </a:tc>
                <a:tc>
                  <a:txBody>
                    <a:bodyPr/>
                    <a:lstStyle/>
                    <a:p>
                      <a:pPr algn="ctr"/>
                      <a:r>
                        <a:rPr lang="en-US" b="1" i="1" dirty="0">
                          <a:solidFill>
                            <a:schemeClr val="accent1">
                              <a:lumMod val="75000"/>
                            </a:schemeClr>
                          </a:solidFill>
                        </a:rPr>
                        <a:t>1Pet. 2:10; 2Cor. 6:16</a:t>
                      </a:r>
                    </a:p>
                  </a:txBody>
                  <a:tcPr anchor="ctr"/>
                </a:tc>
                <a:extLst>
                  <a:ext uri="{0D108BD9-81ED-4DB2-BD59-A6C34878D82A}">
                    <a16:rowId xmlns:a16="http://schemas.microsoft.com/office/drawing/2014/main" val="3226470346"/>
                  </a:ext>
                </a:extLst>
              </a:tr>
              <a:tr h="435709">
                <a:tc>
                  <a:txBody>
                    <a:bodyPr/>
                    <a:lstStyle/>
                    <a:p>
                      <a:pPr algn="ctr"/>
                      <a:r>
                        <a:rPr lang="en-US" b="1" dirty="0"/>
                        <a:t>Fulfilled in ”latter days”</a:t>
                      </a:r>
                    </a:p>
                  </a:txBody>
                  <a:tcPr anchor="ctr"/>
                </a:tc>
                <a:tc>
                  <a:txBody>
                    <a:bodyPr/>
                    <a:lstStyle/>
                    <a:p>
                      <a:pPr algn="ctr"/>
                      <a:r>
                        <a:rPr lang="en-US" b="1" i="1" dirty="0">
                          <a:solidFill>
                            <a:schemeClr val="accent1">
                              <a:lumMod val="75000"/>
                            </a:schemeClr>
                          </a:solidFill>
                        </a:rPr>
                        <a:t>30:24; cf. Hos. 3:5; Is. 2:2</a:t>
                      </a:r>
                    </a:p>
                  </a:txBody>
                  <a:tcPr anchor="ctr"/>
                </a:tc>
                <a:tc>
                  <a:txBody>
                    <a:bodyPr/>
                    <a:lstStyle/>
                    <a:p>
                      <a:pPr algn="ctr"/>
                      <a:r>
                        <a:rPr lang="en-US" b="1" i="1" dirty="0">
                          <a:solidFill>
                            <a:schemeClr val="accent1">
                              <a:lumMod val="75000"/>
                            </a:schemeClr>
                          </a:solidFill>
                        </a:rPr>
                        <a:t>Acts 2:16f; Heb. 1:1f</a:t>
                      </a:r>
                    </a:p>
                  </a:txBody>
                  <a:tcPr anchor="ctr"/>
                </a:tc>
                <a:extLst>
                  <a:ext uri="{0D108BD9-81ED-4DB2-BD59-A6C34878D82A}">
                    <a16:rowId xmlns:a16="http://schemas.microsoft.com/office/drawing/2014/main" val="542176824"/>
                  </a:ext>
                </a:extLst>
              </a:tr>
              <a:tr h="752044">
                <a:tc>
                  <a:txBody>
                    <a:bodyPr/>
                    <a:lstStyle/>
                    <a:p>
                      <a:pPr algn="ctr"/>
                      <a:r>
                        <a:rPr lang="en-US" b="1" dirty="0"/>
                        <a:t>Israel shall go up to Zion</a:t>
                      </a:r>
                    </a:p>
                  </a:txBody>
                  <a:tcPr anchor="ctr"/>
                </a:tc>
                <a:tc>
                  <a:txBody>
                    <a:bodyPr/>
                    <a:lstStyle/>
                    <a:p>
                      <a:pPr algn="ctr"/>
                      <a:r>
                        <a:rPr lang="en-US" b="1" i="1" dirty="0">
                          <a:solidFill>
                            <a:schemeClr val="accent1">
                              <a:lumMod val="75000"/>
                            </a:schemeClr>
                          </a:solidFill>
                        </a:rPr>
                        <a:t>31:6, 12; 32:36-44; cf. 3:14-18; Mic. 4:1-8</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354391193"/>
                  </a:ext>
                </a:extLst>
              </a:tr>
              <a:tr h="435709">
                <a:tc>
                  <a:txBody>
                    <a:bodyPr/>
                    <a:lstStyle/>
                    <a:p>
                      <a:pPr algn="ctr"/>
                      <a:r>
                        <a:rPr lang="en-US" b="1" dirty="0"/>
                        <a:t>Remnant shall be saved</a:t>
                      </a:r>
                    </a:p>
                  </a:txBody>
                  <a:tcPr anchor="ctr"/>
                </a:tc>
                <a:tc>
                  <a:txBody>
                    <a:bodyPr/>
                    <a:lstStyle/>
                    <a:p>
                      <a:pPr algn="ctr"/>
                      <a:r>
                        <a:rPr lang="en-US" b="1" i="1" dirty="0">
                          <a:solidFill>
                            <a:schemeClr val="accent1">
                              <a:lumMod val="75000"/>
                            </a:schemeClr>
                          </a:solidFill>
                        </a:rPr>
                        <a:t>31:7; cf. Is. 20-22</a:t>
                      </a:r>
                    </a:p>
                  </a:txBody>
                  <a:tcPr anchor="ctr"/>
                </a:tc>
                <a:tc>
                  <a:txBody>
                    <a:bodyPr/>
                    <a:lstStyle/>
                    <a:p>
                      <a:pPr algn="ctr"/>
                      <a:r>
                        <a:rPr lang="en-US" b="1" i="1" dirty="0">
                          <a:solidFill>
                            <a:schemeClr val="accent1">
                              <a:lumMod val="75000"/>
                            </a:schemeClr>
                          </a:solidFill>
                        </a:rPr>
                        <a:t>Rom. 9:27; 11:5</a:t>
                      </a:r>
                    </a:p>
                  </a:txBody>
                  <a:tcPr anchor="ctr"/>
                </a:tc>
                <a:extLst>
                  <a:ext uri="{0D108BD9-81ED-4DB2-BD59-A6C34878D82A}">
                    <a16:rowId xmlns:a16="http://schemas.microsoft.com/office/drawing/2014/main" val="805903314"/>
                  </a:ext>
                </a:extLst>
              </a:tr>
              <a:tr h="435709">
                <a:tc>
                  <a:txBody>
                    <a:bodyPr/>
                    <a:lstStyle/>
                    <a:p>
                      <a:pPr algn="ctr"/>
                      <a:r>
                        <a:rPr lang="en-US" b="1" dirty="0"/>
                        <a:t>Weeping at Messiah’s birth</a:t>
                      </a:r>
                    </a:p>
                  </a:txBody>
                  <a:tcPr anchor="ctr"/>
                </a:tc>
                <a:tc>
                  <a:txBody>
                    <a:bodyPr/>
                    <a:lstStyle/>
                    <a:p>
                      <a:pPr algn="ctr"/>
                      <a:r>
                        <a:rPr lang="en-US" b="1" i="1" dirty="0">
                          <a:solidFill>
                            <a:schemeClr val="accent1">
                              <a:lumMod val="75000"/>
                            </a:schemeClr>
                          </a:solidFill>
                        </a:rPr>
                        <a:t>31:15</a:t>
                      </a:r>
                    </a:p>
                  </a:txBody>
                  <a:tcPr anchor="ctr"/>
                </a:tc>
                <a:tc>
                  <a:txBody>
                    <a:bodyPr/>
                    <a:lstStyle/>
                    <a:p>
                      <a:pPr algn="ctr"/>
                      <a:r>
                        <a:rPr lang="en-US" b="1" i="1" dirty="0">
                          <a:solidFill>
                            <a:schemeClr val="accent1">
                              <a:lumMod val="75000"/>
                            </a:schemeClr>
                          </a:solidFill>
                        </a:rPr>
                        <a:t>Matt. 2:17f</a:t>
                      </a:r>
                    </a:p>
                  </a:txBody>
                  <a:tcPr anchor="ctr"/>
                </a:tc>
                <a:extLst>
                  <a:ext uri="{0D108BD9-81ED-4DB2-BD59-A6C34878D82A}">
                    <a16:rowId xmlns:a16="http://schemas.microsoft.com/office/drawing/2014/main" val="2791983269"/>
                  </a:ext>
                </a:extLst>
              </a:tr>
              <a:tr h="435709">
                <a:tc>
                  <a:txBody>
                    <a:bodyPr/>
                    <a:lstStyle/>
                    <a:p>
                      <a:pPr algn="ctr"/>
                      <a:r>
                        <a:rPr lang="en-US" b="1" dirty="0"/>
                        <a:t>New Covenant </a:t>
                      </a:r>
                    </a:p>
                  </a:txBody>
                  <a:tcPr anchor="ctr"/>
                </a:tc>
                <a:tc>
                  <a:txBody>
                    <a:bodyPr/>
                    <a:lstStyle/>
                    <a:p>
                      <a:pPr algn="ctr"/>
                      <a:r>
                        <a:rPr lang="en-US" b="1" i="1" dirty="0">
                          <a:solidFill>
                            <a:schemeClr val="accent1">
                              <a:lumMod val="75000"/>
                            </a:schemeClr>
                          </a:solidFill>
                        </a:rPr>
                        <a:t>31:31-34; 32:40</a:t>
                      </a:r>
                    </a:p>
                  </a:txBody>
                  <a:tcPr anchor="ctr"/>
                </a:tc>
                <a:tc>
                  <a:txBody>
                    <a:bodyPr/>
                    <a:lstStyle/>
                    <a:p>
                      <a:pPr algn="ctr"/>
                      <a:r>
                        <a:rPr lang="en-US" b="1" i="1" dirty="0">
                          <a:solidFill>
                            <a:schemeClr val="accent1">
                              <a:lumMod val="75000"/>
                            </a:schemeClr>
                          </a:solidFill>
                        </a:rPr>
                        <a:t>Heb. 8:8-13</a:t>
                      </a:r>
                    </a:p>
                  </a:txBody>
                  <a:tcPr anchor="ctr"/>
                </a:tc>
                <a:extLst>
                  <a:ext uri="{0D108BD9-81ED-4DB2-BD59-A6C34878D82A}">
                    <a16:rowId xmlns:a16="http://schemas.microsoft.com/office/drawing/2014/main" val="3718727453"/>
                  </a:ext>
                </a:extLst>
              </a:tr>
              <a:tr h="752044">
                <a:tc>
                  <a:txBody>
                    <a:bodyPr/>
                    <a:lstStyle/>
                    <a:p>
                      <a:pPr algn="ctr"/>
                      <a:r>
                        <a:rPr lang="en-US" b="1" dirty="0"/>
                        <a:t>Jerusalem Rebuilt</a:t>
                      </a:r>
                    </a:p>
                  </a:txBody>
                  <a:tcPr anchor="ctr"/>
                </a:tc>
                <a:tc>
                  <a:txBody>
                    <a:bodyPr/>
                    <a:lstStyle/>
                    <a:p>
                      <a:pPr algn="ctr"/>
                      <a:r>
                        <a:rPr lang="en-US" b="1" i="1" dirty="0">
                          <a:solidFill>
                            <a:schemeClr val="accent1">
                              <a:lumMod val="75000"/>
                            </a:schemeClr>
                          </a:solidFill>
                        </a:rPr>
                        <a:t>31:38-40; 32:36f; 33:4-9; cf. 3:17</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214162783"/>
                  </a:ext>
                </a:extLst>
              </a:tr>
              <a:tr h="752044">
                <a:tc>
                  <a:txBody>
                    <a:bodyPr/>
                    <a:lstStyle/>
                    <a:p>
                      <a:pPr algn="ctr"/>
                      <a:r>
                        <a:rPr lang="en-US" b="1" dirty="0"/>
                        <a:t>King and priest forever</a:t>
                      </a:r>
                    </a:p>
                  </a:txBody>
                  <a:tcPr anchor="ctr"/>
                </a:tc>
                <a:tc>
                  <a:txBody>
                    <a:bodyPr/>
                    <a:lstStyle/>
                    <a:p>
                      <a:pPr algn="ctr"/>
                      <a:r>
                        <a:rPr lang="en-US" b="1" i="1" dirty="0">
                          <a:solidFill>
                            <a:schemeClr val="accent1">
                              <a:lumMod val="75000"/>
                            </a:schemeClr>
                          </a:solidFill>
                        </a:rPr>
                        <a:t>33:17-22; cf. Zech. 6:12f; Ps. 110:1, 4</a:t>
                      </a:r>
                    </a:p>
                  </a:txBody>
                  <a:tcPr anchor="ctr"/>
                </a:tc>
                <a:tc>
                  <a:txBody>
                    <a:bodyPr/>
                    <a:lstStyle/>
                    <a:p>
                      <a:pPr algn="ctr"/>
                      <a:r>
                        <a:rPr lang="en-US" b="1" i="1" dirty="0">
                          <a:solidFill>
                            <a:schemeClr val="accent1">
                              <a:lumMod val="75000"/>
                            </a:schemeClr>
                          </a:solidFill>
                        </a:rPr>
                        <a:t>Heb. 1:13; 5:5f; 7:14-19</a:t>
                      </a:r>
                      <a:r>
                        <a:rPr lang="en-US" b="1" i="1">
                          <a:solidFill>
                            <a:schemeClr val="accent1">
                              <a:lumMod val="75000"/>
                            </a:schemeClr>
                          </a:solidFill>
                        </a:rPr>
                        <a:t>; 8:1f; </a:t>
                      </a:r>
                      <a:r>
                        <a:rPr lang="en-US" b="1" i="1" dirty="0">
                          <a:solidFill>
                            <a:schemeClr val="accent1">
                              <a:lumMod val="75000"/>
                            </a:schemeClr>
                          </a:solidFill>
                        </a:rPr>
                        <a:t>9:11f; 10:11-13</a:t>
                      </a:r>
                    </a:p>
                  </a:txBody>
                  <a:tcPr anchor="ctr"/>
                </a:tc>
                <a:extLst>
                  <a:ext uri="{0D108BD9-81ED-4DB2-BD59-A6C34878D82A}">
                    <a16:rowId xmlns:a16="http://schemas.microsoft.com/office/drawing/2014/main" val="444260951"/>
                  </a:ext>
                </a:extLst>
              </a:tr>
            </a:tbl>
          </a:graphicData>
        </a:graphic>
      </p:graphicFrame>
    </p:spTree>
    <p:extLst>
      <p:ext uri="{BB962C8B-B14F-4D97-AF65-F5344CB8AC3E}">
        <p14:creationId xmlns:p14="http://schemas.microsoft.com/office/powerpoint/2010/main" val="254016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02080"/>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320 </a:t>
            </a:r>
          </a:p>
        </p:txBody>
      </p:sp>
      <p:sp>
        <p:nvSpPr>
          <p:cNvPr id="6" name="Content Placeholder 5"/>
          <p:cNvSpPr>
            <a:spLocks noGrp="1"/>
          </p:cNvSpPr>
          <p:nvPr>
            <p:ph sz="half" idx="1"/>
          </p:nvPr>
        </p:nvSpPr>
        <p:spPr>
          <a:xfrm>
            <a:off x="438411" y="1399741"/>
            <a:ext cx="4133589" cy="4351338"/>
          </a:xfrm>
        </p:spPr>
        <p:txBody>
          <a:bodyPr>
            <a:noAutofit/>
          </a:bodyPr>
          <a:lstStyle/>
          <a:p>
            <a:pPr marL="0" indent="0" algn="ctr">
              <a:buNone/>
            </a:pPr>
            <a:r>
              <a:rPr lang="en-US" sz="2400" b="1" i="1" dirty="0"/>
              <a:t>“In chapter 30, Israel and Judah are given the promise of a glorious return from (Assyrian/Babylonian) captivity. The Jews’ return from captivity (after God’s just punishment of them for their sins) blends into the glories of the Messiah in the latter days. Jeremiah also discusses the punishment of the unrighteous nations and the firm assurance that God will carry out the ‘intents of his heart’ toward those who fight against him.”</a:t>
            </a:r>
          </a:p>
        </p:txBody>
      </p:sp>
      <p:pic>
        <p:nvPicPr>
          <p:cNvPr id="15" name="Content Placeholder 14">
            <a:extLst>
              <a:ext uri="{FF2B5EF4-FFF2-40B4-BE49-F238E27FC236}">
                <a16:creationId xmlns:a16="http://schemas.microsoft.com/office/drawing/2014/main" id="{32B11F71-ED8B-234D-91D3-C8EFF45233C3}"/>
              </a:ext>
            </a:extLst>
          </p:cNvPr>
          <p:cNvPicPr>
            <a:picLocks noGrp="1" noChangeAspect="1"/>
          </p:cNvPicPr>
          <p:nvPr>
            <p:ph sz="half" idx="2"/>
          </p:nvPr>
        </p:nvPicPr>
        <p:blipFill>
          <a:blip r:embed="rId2"/>
          <a:stretch>
            <a:fillRect/>
          </a:stretch>
        </p:blipFill>
        <p:spPr>
          <a:xfrm>
            <a:off x="4940498" y="1427642"/>
            <a:ext cx="3574852" cy="4987091"/>
          </a:xfrm>
        </p:spPr>
      </p:pic>
    </p:spTree>
    <p:extLst>
      <p:ext uri="{BB962C8B-B14F-4D97-AF65-F5344CB8AC3E}">
        <p14:creationId xmlns:p14="http://schemas.microsoft.com/office/powerpoint/2010/main" val="577233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4474</TotalTime>
  <Words>1203</Words>
  <Application>Microsoft Macintosh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Palatino Linotype</vt:lpstr>
      <vt:lpstr>Office Theme</vt:lpstr>
      <vt:lpstr>Jeremiah: Chapters 29-30</vt:lpstr>
      <vt:lpstr>Jeremiah Memory Jogger:</vt:lpstr>
      <vt:lpstr>John Humphries, “The Books of Jeremiah and Lamentations,” Truth Commentaries, 308</vt:lpstr>
      <vt:lpstr>John Humphries, “The Books of Jeremiah and Lamentations,” Truth Commentaries, 308</vt:lpstr>
      <vt:lpstr>Chapter 29: Letters to the Exiles</vt:lpstr>
      <vt:lpstr>Chapter 29: Applications</vt:lpstr>
      <vt:lpstr>John Humphries, “The Books of Jeremiah and Lamentations,” Truth Commentaries, 319 </vt:lpstr>
      <vt:lpstr>PowerPoint Presentation</vt:lpstr>
      <vt:lpstr>John Humphries, “The Books of Jeremiah and Lamentations,” Truth Commentaries, 320 </vt:lpstr>
      <vt:lpstr>Chapter 30: Glorious Future Ahead</vt:lpstr>
      <vt:lpstr>Chapter 30: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29-30</dc:title>
  <dc:creator>Eric Parker</dc:creator>
  <cp:lastModifiedBy>Eric Parker</cp:lastModifiedBy>
  <cp:revision>11</cp:revision>
  <dcterms:created xsi:type="dcterms:W3CDTF">2019-07-28T19:08:18Z</dcterms:created>
  <dcterms:modified xsi:type="dcterms:W3CDTF">2019-07-31T21:42:30Z</dcterms:modified>
</cp:coreProperties>
</file>