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77" r:id="rId4"/>
    <p:sldId id="275" r:id="rId5"/>
    <p:sldId id="263" r:id="rId6"/>
    <p:sldId id="264" r:id="rId7"/>
    <p:sldId id="266" r:id="rId8"/>
    <p:sldId id="278" r:id="rId9"/>
    <p:sldId id="268" r:id="rId10"/>
    <p:sldId id="26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31"/>
  </p:normalViewPr>
  <p:slideViewPr>
    <p:cSldViewPr snapToGrid="0" snapToObjects="1">
      <p:cViewPr varScale="1">
        <p:scale>
          <a:sx n="102" d="100"/>
          <a:sy n="102" d="100"/>
        </p:scale>
        <p:origin x="1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57435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175236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31698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89686-6941-6843-9612-01A7CC3EDB5C}"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305760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89686-6941-6843-9612-01A7CC3EDB5C}" type="datetimeFigureOut">
              <a:rPr lang="en-US" smtClean="0"/>
              <a:t>8/6/19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416101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F89686-6941-6843-9612-01A7CC3EDB5C}"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68473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F89686-6941-6843-9612-01A7CC3EDB5C}" type="datetimeFigureOut">
              <a:rPr lang="en-US" smtClean="0"/>
              <a:t>8/6/19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355400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F89686-6941-6843-9612-01A7CC3EDB5C}" type="datetimeFigureOut">
              <a:rPr lang="en-US" smtClean="0"/>
              <a:t>8/6/19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258702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89686-6941-6843-9612-01A7CC3EDB5C}" type="datetimeFigureOut">
              <a:rPr lang="en-US" smtClean="0"/>
              <a:t>8/6/19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417345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89686-6941-6843-9612-01A7CC3EDB5C}"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411828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89686-6941-6843-9612-01A7CC3EDB5C}" type="datetimeFigureOut">
              <a:rPr lang="en-US" smtClean="0"/>
              <a:t>8/6/19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56AE5-D297-A14B-8427-E230182813A0}" type="slidenum">
              <a:rPr lang="en-US" smtClean="0"/>
              <a:t>‹#›</a:t>
            </a:fld>
            <a:endParaRPr lang="en-US"/>
          </a:p>
        </p:txBody>
      </p:sp>
    </p:spTree>
    <p:extLst>
      <p:ext uri="{BB962C8B-B14F-4D97-AF65-F5344CB8AC3E}">
        <p14:creationId xmlns:p14="http://schemas.microsoft.com/office/powerpoint/2010/main" val="408942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89686-6941-6843-9612-01A7CC3EDB5C}" type="datetimeFigureOut">
              <a:rPr lang="en-US" smtClean="0"/>
              <a:t>8/6/19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56AE5-D297-A14B-8427-E230182813A0}" type="slidenum">
              <a:rPr lang="en-US" smtClean="0"/>
              <a:t>‹#›</a:t>
            </a:fld>
            <a:endParaRPr lang="en-US"/>
          </a:p>
        </p:txBody>
      </p:sp>
    </p:spTree>
    <p:extLst>
      <p:ext uri="{BB962C8B-B14F-4D97-AF65-F5344CB8AC3E}">
        <p14:creationId xmlns:p14="http://schemas.microsoft.com/office/powerpoint/2010/main" val="3692919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198243"/>
            <a:ext cx="8648620" cy="1439591"/>
          </a:xfrm>
        </p:spPr>
        <p:txBody>
          <a:bodyPr anchor="ctr"/>
          <a:lstStyle/>
          <a:p>
            <a:r>
              <a:rPr lang="en-US" sz="5400" b="1" u="sng" dirty="0">
                <a:solidFill>
                  <a:schemeClr val="accent1">
                    <a:lumMod val="75000"/>
                  </a:schemeClr>
                </a:solidFill>
                <a:latin typeface="Palatino Linotype" panose="02040502050505030304" pitchFamily="18" charset="0"/>
              </a:rPr>
              <a:t>Jeremiah: Chapters 31-32</a:t>
            </a:r>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5035403"/>
          </a:xfrm>
          <a:prstGeom prst="rect">
            <a:avLst/>
          </a:prstGeom>
        </p:spPr>
      </p:pic>
    </p:spTree>
    <p:extLst>
      <p:ext uri="{BB962C8B-B14F-4D97-AF65-F5344CB8AC3E}">
        <p14:creationId xmlns:p14="http://schemas.microsoft.com/office/powerpoint/2010/main" val="364585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7860"/>
            <a:ext cx="7886700" cy="1325563"/>
          </a:xfrm>
        </p:spPr>
        <p:txBody>
          <a:bodyPr anchor="ctr">
            <a:normAutofit/>
          </a:bodyPr>
          <a:lstStyle/>
          <a:p>
            <a:pPr algn="ctr"/>
            <a:r>
              <a:rPr lang="en-US" b="1" u="sng" dirty="0">
                <a:solidFill>
                  <a:schemeClr val="accent1">
                    <a:lumMod val="75000"/>
                  </a:schemeClr>
                </a:solidFill>
                <a:latin typeface="Palatino Linotype" panose="02040502050505030304" pitchFamily="18" charset="0"/>
              </a:rPr>
              <a:t>Chapter 32: Applications</a:t>
            </a:r>
          </a:p>
        </p:txBody>
      </p:sp>
      <p:sp>
        <p:nvSpPr>
          <p:cNvPr id="4" name="Content Placeholder 3"/>
          <p:cNvSpPr>
            <a:spLocks noGrp="1"/>
          </p:cNvSpPr>
          <p:nvPr>
            <p:ph idx="1"/>
          </p:nvPr>
        </p:nvSpPr>
        <p:spPr>
          <a:xfrm>
            <a:off x="751561" y="1703216"/>
            <a:ext cx="7763789" cy="4351339"/>
          </a:xfrm>
        </p:spPr>
        <p:txBody>
          <a:bodyPr>
            <a:noAutofit/>
          </a:bodyPr>
          <a:lstStyle/>
          <a:p>
            <a:r>
              <a:rPr lang="en-US" b="1" dirty="0"/>
              <a:t>We may not understand the ways of God in our generation. He may be laying the groundwork for blessings to our descendants through what we are facing today.</a:t>
            </a:r>
          </a:p>
          <a:p>
            <a:r>
              <a:rPr lang="en-US" b="1" dirty="0"/>
              <a:t>When your faith is under fire, express confidence in the power of the Lord and pray to God for more nourishment to your faith.</a:t>
            </a:r>
          </a:p>
          <a:p>
            <a:r>
              <a:rPr lang="en-US" b="1" dirty="0"/>
              <a:t>Jesus is the greatest kinsman redeemer (Hebrew: </a:t>
            </a:r>
            <a:r>
              <a:rPr lang="en-US" b="1" i="1" dirty="0" err="1"/>
              <a:t>go’el</a:t>
            </a:r>
            <a:r>
              <a:rPr lang="en-US" b="1" dirty="0"/>
              <a:t>). See Eph. 1:7.</a:t>
            </a:r>
          </a:p>
          <a:p>
            <a:endParaRPr lang="en-US" sz="2200" b="1" dirty="0"/>
          </a:p>
        </p:txBody>
      </p:sp>
    </p:spTree>
    <p:extLst>
      <p:ext uri="{BB962C8B-B14F-4D97-AF65-F5344CB8AC3E}">
        <p14:creationId xmlns:p14="http://schemas.microsoft.com/office/powerpoint/2010/main" val="363974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u="sng" dirty="0">
                <a:solidFill>
                  <a:schemeClr val="accent1">
                    <a:lumMod val="75000"/>
                  </a:schemeClr>
                </a:solidFill>
                <a:latin typeface="Palatino Linotype" panose="02040502050505030304" pitchFamily="18" charset="0"/>
              </a:rPr>
              <a:t>Jeremiah Memory Jogger:</a:t>
            </a:r>
          </a:p>
        </p:txBody>
      </p:sp>
      <p:sp>
        <p:nvSpPr>
          <p:cNvPr id="3" name="Content Placeholder 2">
            <a:extLst>
              <a:ext uri="{FF2B5EF4-FFF2-40B4-BE49-F238E27FC236}">
                <a16:creationId xmlns:a16="http://schemas.microsoft.com/office/drawing/2014/main" id="{31529371-2395-0041-924B-41C72E410F83}"/>
              </a:ext>
            </a:extLst>
          </p:cNvPr>
          <p:cNvSpPr>
            <a:spLocks noGrp="1"/>
          </p:cNvSpPr>
          <p:nvPr>
            <p:ph sz="half" idx="1"/>
          </p:nvPr>
        </p:nvSpPr>
        <p:spPr>
          <a:xfrm>
            <a:off x="425885" y="1825625"/>
            <a:ext cx="4088965" cy="4351338"/>
          </a:xfrm>
        </p:spPr>
        <p:txBody>
          <a:bodyPr/>
          <a:lstStyle/>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The Yoke Of Babylon </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Hananiah The Heretic</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Letters to the Exiles</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Glorious Future Ahead</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The New Covenant</a:t>
            </a:r>
          </a:p>
          <a:p>
            <a:pPr marL="514338" indent="-514338">
              <a:spcBef>
                <a:spcPts val="1800"/>
              </a:spcBef>
              <a:buClr>
                <a:schemeClr val="accent1">
                  <a:lumMod val="75000"/>
                </a:schemeClr>
              </a:buClr>
              <a:buFont typeface="+mj-lt"/>
              <a:buAutoNum type="arabicPeriod" startAt="27"/>
            </a:pPr>
            <a:r>
              <a:rPr lang="en-US" b="1" dirty="0">
                <a:solidFill>
                  <a:schemeClr val="tx1">
                    <a:lumMod val="50000"/>
                    <a:lumOff val="50000"/>
                  </a:schemeClr>
                </a:solidFill>
              </a:rPr>
              <a:t>Kinsman Redeemer</a:t>
            </a:r>
          </a:p>
        </p:txBody>
      </p:sp>
      <p:pic>
        <p:nvPicPr>
          <p:cNvPr id="8" name="Content Placeholder 7">
            <a:extLst>
              <a:ext uri="{FF2B5EF4-FFF2-40B4-BE49-F238E27FC236}">
                <a16:creationId xmlns:a16="http://schemas.microsoft.com/office/drawing/2014/main" id="{4156861E-46C7-6641-A95A-5145007BD126}"/>
              </a:ext>
            </a:extLst>
          </p:cNvPr>
          <p:cNvPicPr>
            <a:picLocks noGrp="1" noChangeAspect="1"/>
          </p:cNvPicPr>
          <p:nvPr>
            <p:ph sz="half" idx="2"/>
          </p:nvPr>
        </p:nvPicPr>
        <p:blipFill>
          <a:blip r:embed="rId2"/>
          <a:stretch>
            <a:fillRect/>
          </a:stretch>
        </p:blipFill>
        <p:spPr>
          <a:xfrm>
            <a:off x="4667250" y="1912144"/>
            <a:ext cx="3810000" cy="4178300"/>
          </a:xfrm>
        </p:spPr>
      </p:pic>
    </p:spTree>
    <p:extLst>
      <p:ext uri="{BB962C8B-B14F-4D97-AF65-F5344CB8AC3E}">
        <p14:creationId xmlns:p14="http://schemas.microsoft.com/office/powerpoint/2010/main" val="418987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5297B06-42DC-9A48-8BF6-2BCAD14117A6}"/>
              </a:ext>
            </a:extLst>
          </p:cNvPr>
          <p:cNvGraphicFramePr>
            <a:graphicFrameLocks noGrp="1"/>
          </p:cNvGraphicFramePr>
          <p:nvPr/>
        </p:nvGraphicFramePr>
        <p:xfrm>
          <a:off x="0" y="0"/>
          <a:ext cx="9144000" cy="685799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270684315"/>
                    </a:ext>
                  </a:extLst>
                </a:gridCol>
                <a:gridCol w="3048000">
                  <a:extLst>
                    <a:ext uri="{9D8B030D-6E8A-4147-A177-3AD203B41FA5}">
                      <a16:colId xmlns:a16="http://schemas.microsoft.com/office/drawing/2014/main" val="1835774555"/>
                    </a:ext>
                  </a:extLst>
                </a:gridCol>
                <a:gridCol w="3048000">
                  <a:extLst>
                    <a:ext uri="{9D8B030D-6E8A-4147-A177-3AD203B41FA5}">
                      <a16:colId xmlns:a16="http://schemas.microsoft.com/office/drawing/2014/main" val="3051850365"/>
                    </a:ext>
                  </a:extLst>
                </a:gridCol>
              </a:tblGrid>
              <a:tr h="602899">
                <a:tc gridSpan="3">
                  <a:txBody>
                    <a:bodyPr/>
                    <a:lstStyle/>
                    <a:p>
                      <a:pPr algn="ctr"/>
                      <a:r>
                        <a:rPr lang="en-US" sz="3200" dirty="0"/>
                        <a:t>The Messiah In The Book Of Consolation</a:t>
                      </a:r>
                    </a:p>
                  </a:txBody>
                  <a:tcPr anchor="ct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884989918"/>
                  </a:ext>
                </a:extLst>
              </a:tr>
              <a:tr h="752044">
                <a:tc>
                  <a:txBody>
                    <a:bodyPr/>
                    <a:lstStyle/>
                    <a:p>
                      <a:pPr algn="ctr"/>
                      <a:r>
                        <a:rPr lang="en-US" b="1" dirty="0"/>
                        <a:t>Will serve David, their king</a:t>
                      </a:r>
                    </a:p>
                  </a:txBody>
                  <a:tcPr anchor="ctr"/>
                </a:tc>
                <a:tc>
                  <a:txBody>
                    <a:bodyPr/>
                    <a:lstStyle/>
                    <a:p>
                      <a:pPr algn="ctr"/>
                      <a:r>
                        <a:rPr lang="en-US" b="1" i="1" dirty="0">
                          <a:solidFill>
                            <a:schemeClr val="accent1">
                              <a:lumMod val="75000"/>
                            </a:schemeClr>
                          </a:solidFill>
                        </a:rPr>
                        <a:t>30:9; 33:14-16; cf. 23:5-8</a:t>
                      </a:r>
                    </a:p>
                  </a:txBody>
                  <a:tcPr anchor="ctr"/>
                </a:tc>
                <a:tc>
                  <a:txBody>
                    <a:bodyPr/>
                    <a:lstStyle/>
                    <a:p>
                      <a:pPr algn="ctr"/>
                      <a:r>
                        <a:rPr lang="en-US" b="1" i="1" dirty="0">
                          <a:solidFill>
                            <a:schemeClr val="accent1">
                              <a:lumMod val="75000"/>
                            </a:schemeClr>
                          </a:solidFill>
                        </a:rPr>
                        <a:t>Luke 1:31-33; Acts 2:29-36</a:t>
                      </a:r>
                    </a:p>
                  </a:txBody>
                  <a:tcPr anchor="ctr"/>
                </a:tc>
                <a:extLst>
                  <a:ext uri="{0D108BD9-81ED-4DB2-BD59-A6C34878D82A}">
                    <a16:rowId xmlns:a16="http://schemas.microsoft.com/office/drawing/2014/main" val="1229922169"/>
                  </a:ext>
                </a:extLst>
              </a:tr>
              <a:tr h="752044">
                <a:tc>
                  <a:txBody>
                    <a:bodyPr/>
                    <a:lstStyle/>
                    <a:p>
                      <a:pPr algn="ctr"/>
                      <a:r>
                        <a:rPr lang="en-US" b="1" dirty="0"/>
                        <a:t>Their ruler shall come from their midst</a:t>
                      </a:r>
                    </a:p>
                  </a:txBody>
                  <a:tcPr anchor="ctr"/>
                </a:tc>
                <a:tc>
                  <a:txBody>
                    <a:bodyPr/>
                    <a:lstStyle/>
                    <a:p>
                      <a:pPr algn="ctr"/>
                      <a:r>
                        <a:rPr lang="en-US" b="1" i="1" dirty="0">
                          <a:solidFill>
                            <a:schemeClr val="accent1">
                              <a:lumMod val="75000"/>
                            </a:schemeClr>
                          </a:solidFill>
                        </a:rPr>
                        <a:t>30:21; cf. Mic. 5:2</a:t>
                      </a:r>
                    </a:p>
                  </a:txBody>
                  <a:tcPr anchor="ctr"/>
                </a:tc>
                <a:tc>
                  <a:txBody>
                    <a:bodyPr/>
                    <a:lstStyle/>
                    <a:p>
                      <a:pPr algn="ctr"/>
                      <a:r>
                        <a:rPr lang="en-US" b="1" i="1" dirty="0">
                          <a:solidFill>
                            <a:schemeClr val="accent1">
                              <a:lumMod val="75000"/>
                            </a:schemeClr>
                          </a:solidFill>
                        </a:rPr>
                        <a:t>Matt. 2:6</a:t>
                      </a:r>
                    </a:p>
                  </a:txBody>
                  <a:tcPr anchor="ctr"/>
                </a:tc>
                <a:extLst>
                  <a:ext uri="{0D108BD9-81ED-4DB2-BD59-A6C34878D82A}">
                    <a16:rowId xmlns:a16="http://schemas.microsoft.com/office/drawing/2014/main" val="575156870"/>
                  </a:ext>
                </a:extLst>
              </a:tr>
              <a:tr h="752044">
                <a:tc>
                  <a:txBody>
                    <a:bodyPr/>
                    <a:lstStyle/>
                    <a:p>
                      <a:pPr algn="ctr"/>
                      <a:r>
                        <a:rPr lang="en-US" b="1" dirty="0"/>
                        <a:t>“You shall be My people”</a:t>
                      </a:r>
                    </a:p>
                  </a:txBody>
                  <a:tcPr anchor="ctr"/>
                </a:tc>
                <a:tc>
                  <a:txBody>
                    <a:bodyPr/>
                    <a:lstStyle/>
                    <a:p>
                      <a:pPr algn="ctr"/>
                      <a:r>
                        <a:rPr lang="en-US" b="1" i="1" dirty="0">
                          <a:solidFill>
                            <a:schemeClr val="accent1">
                              <a:lumMod val="75000"/>
                            </a:schemeClr>
                          </a:solidFill>
                        </a:rPr>
                        <a:t>20:22; 31:1, 7, 14, 33; 32:28; 33:24</a:t>
                      </a:r>
                    </a:p>
                  </a:txBody>
                  <a:tcPr anchor="ctr"/>
                </a:tc>
                <a:tc>
                  <a:txBody>
                    <a:bodyPr/>
                    <a:lstStyle/>
                    <a:p>
                      <a:pPr algn="ctr"/>
                      <a:r>
                        <a:rPr lang="en-US" b="1" i="1" dirty="0">
                          <a:solidFill>
                            <a:schemeClr val="accent1">
                              <a:lumMod val="75000"/>
                            </a:schemeClr>
                          </a:solidFill>
                        </a:rPr>
                        <a:t>1Pet. 2:10; 2Cor. 6:16</a:t>
                      </a:r>
                    </a:p>
                  </a:txBody>
                  <a:tcPr anchor="ctr"/>
                </a:tc>
                <a:extLst>
                  <a:ext uri="{0D108BD9-81ED-4DB2-BD59-A6C34878D82A}">
                    <a16:rowId xmlns:a16="http://schemas.microsoft.com/office/drawing/2014/main" val="3226470346"/>
                  </a:ext>
                </a:extLst>
              </a:tr>
              <a:tr h="435709">
                <a:tc>
                  <a:txBody>
                    <a:bodyPr/>
                    <a:lstStyle/>
                    <a:p>
                      <a:pPr algn="ctr"/>
                      <a:r>
                        <a:rPr lang="en-US" b="1" dirty="0"/>
                        <a:t>Fulfilled in ”latter days”</a:t>
                      </a:r>
                    </a:p>
                  </a:txBody>
                  <a:tcPr anchor="ctr"/>
                </a:tc>
                <a:tc>
                  <a:txBody>
                    <a:bodyPr/>
                    <a:lstStyle/>
                    <a:p>
                      <a:pPr algn="ctr"/>
                      <a:r>
                        <a:rPr lang="en-US" b="1" i="1" dirty="0">
                          <a:solidFill>
                            <a:schemeClr val="accent1">
                              <a:lumMod val="75000"/>
                            </a:schemeClr>
                          </a:solidFill>
                        </a:rPr>
                        <a:t>30:24; cf. Hos. 3:5; Is. 2:2</a:t>
                      </a:r>
                    </a:p>
                  </a:txBody>
                  <a:tcPr anchor="ctr"/>
                </a:tc>
                <a:tc>
                  <a:txBody>
                    <a:bodyPr/>
                    <a:lstStyle/>
                    <a:p>
                      <a:pPr algn="ctr"/>
                      <a:r>
                        <a:rPr lang="en-US" b="1" i="1" dirty="0">
                          <a:solidFill>
                            <a:schemeClr val="accent1">
                              <a:lumMod val="75000"/>
                            </a:schemeClr>
                          </a:solidFill>
                        </a:rPr>
                        <a:t>Acts 2:16f; Heb. 1:1f</a:t>
                      </a:r>
                    </a:p>
                  </a:txBody>
                  <a:tcPr anchor="ctr"/>
                </a:tc>
                <a:extLst>
                  <a:ext uri="{0D108BD9-81ED-4DB2-BD59-A6C34878D82A}">
                    <a16:rowId xmlns:a16="http://schemas.microsoft.com/office/drawing/2014/main" val="542176824"/>
                  </a:ext>
                </a:extLst>
              </a:tr>
              <a:tr h="752044">
                <a:tc>
                  <a:txBody>
                    <a:bodyPr/>
                    <a:lstStyle/>
                    <a:p>
                      <a:pPr algn="ctr"/>
                      <a:r>
                        <a:rPr lang="en-US" b="1" dirty="0"/>
                        <a:t>Israel shall go up to Zion</a:t>
                      </a:r>
                    </a:p>
                  </a:txBody>
                  <a:tcPr anchor="ctr"/>
                </a:tc>
                <a:tc>
                  <a:txBody>
                    <a:bodyPr/>
                    <a:lstStyle/>
                    <a:p>
                      <a:pPr algn="ctr"/>
                      <a:r>
                        <a:rPr lang="en-US" b="1" i="1" dirty="0">
                          <a:solidFill>
                            <a:schemeClr val="accent1">
                              <a:lumMod val="75000"/>
                            </a:schemeClr>
                          </a:solidFill>
                        </a:rPr>
                        <a:t>31:6, 12; 32:36-44; cf. 3:14-18; Mic. 4:1-8</a:t>
                      </a:r>
                    </a:p>
                  </a:txBody>
                  <a:tcPr anchor="ctr"/>
                </a:tc>
                <a:tc>
                  <a:txBody>
                    <a:bodyPr/>
                    <a:lstStyle/>
                    <a:p>
                      <a:pPr algn="ctr"/>
                      <a:r>
                        <a:rPr lang="en-US" b="1" i="1" dirty="0">
                          <a:solidFill>
                            <a:schemeClr val="accent1">
                              <a:lumMod val="75000"/>
                            </a:schemeClr>
                          </a:solidFill>
                        </a:rPr>
                        <a:t>Heb. 12:22-24; Gal. 4:26</a:t>
                      </a:r>
                    </a:p>
                  </a:txBody>
                  <a:tcPr anchor="ctr"/>
                </a:tc>
                <a:extLst>
                  <a:ext uri="{0D108BD9-81ED-4DB2-BD59-A6C34878D82A}">
                    <a16:rowId xmlns:a16="http://schemas.microsoft.com/office/drawing/2014/main" val="354391193"/>
                  </a:ext>
                </a:extLst>
              </a:tr>
              <a:tr h="435709">
                <a:tc>
                  <a:txBody>
                    <a:bodyPr/>
                    <a:lstStyle/>
                    <a:p>
                      <a:pPr algn="ctr"/>
                      <a:r>
                        <a:rPr lang="en-US" b="1" dirty="0"/>
                        <a:t>Remnant shall be saved</a:t>
                      </a:r>
                    </a:p>
                  </a:txBody>
                  <a:tcPr anchor="ctr"/>
                </a:tc>
                <a:tc>
                  <a:txBody>
                    <a:bodyPr/>
                    <a:lstStyle/>
                    <a:p>
                      <a:pPr algn="ctr"/>
                      <a:r>
                        <a:rPr lang="en-US" b="1" i="1" dirty="0">
                          <a:solidFill>
                            <a:schemeClr val="accent1">
                              <a:lumMod val="75000"/>
                            </a:schemeClr>
                          </a:solidFill>
                        </a:rPr>
                        <a:t>31:7; cf. Is. 20-22</a:t>
                      </a:r>
                    </a:p>
                  </a:txBody>
                  <a:tcPr anchor="ctr"/>
                </a:tc>
                <a:tc>
                  <a:txBody>
                    <a:bodyPr/>
                    <a:lstStyle/>
                    <a:p>
                      <a:pPr algn="ctr"/>
                      <a:r>
                        <a:rPr lang="en-US" b="1" i="1" dirty="0">
                          <a:solidFill>
                            <a:schemeClr val="accent1">
                              <a:lumMod val="75000"/>
                            </a:schemeClr>
                          </a:solidFill>
                        </a:rPr>
                        <a:t>Rom. 9:27; 11:5</a:t>
                      </a:r>
                    </a:p>
                  </a:txBody>
                  <a:tcPr anchor="ctr"/>
                </a:tc>
                <a:extLst>
                  <a:ext uri="{0D108BD9-81ED-4DB2-BD59-A6C34878D82A}">
                    <a16:rowId xmlns:a16="http://schemas.microsoft.com/office/drawing/2014/main" val="805903314"/>
                  </a:ext>
                </a:extLst>
              </a:tr>
              <a:tr h="435709">
                <a:tc>
                  <a:txBody>
                    <a:bodyPr/>
                    <a:lstStyle/>
                    <a:p>
                      <a:pPr algn="ctr"/>
                      <a:r>
                        <a:rPr lang="en-US" b="1" dirty="0"/>
                        <a:t>Weeping at Messiah’s birth</a:t>
                      </a:r>
                    </a:p>
                  </a:txBody>
                  <a:tcPr anchor="ctr"/>
                </a:tc>
                <a:tc>
                  <a:txBody>
                    <a:bodyPr/>
                    <a:lstStyle/>
                    <a:p>
                      <a:pPr algn="ctr"/>
                      <a:r>
                        <a:rPr lang="en-US" b="1" i="1" dirty="0">
                          <a:solidFill>
                            <a:schemeClr val="accent1">
                              <a:lumMod val="75000"/>
                            </a:schemeClr>
                          </a:solidFill>
                        </a:rPr>
                        <a:t>31:15</a:t>
                      </a:r>
                    </a:p>
                  </a:txBody>
                  <a:tcPr anchor="ctr"/>
                </a:tc>
                <a:tc>
                  <a:txBody>
                    <a:bodyPr/>
                    <a:lstStyle/>
                    <a:p>
                      <a:pPr algn="ctr"/>
                      <a:r>
                        <a:rPr lang="en-US" b="1" i="1" dirty="0">
                          <a:solidFill>
                            <a:schemeClr val="accent1">
                              <a:lumMod val="75000"/>
                            </a:schemeClr>
                          </a:solidFill>
                        </a:rPr>
                        <a:t>Matt. 2:17f</a:t>
                      </a:r>
                    </a:p>
                  </a:txBody>
                  <a:tcPr anchor="ctr"/>
                </a:tc>
                <a:extLst>
                  <a:ext uri="{0D108BD9-81ED-4DB2-BD59-A6C34878D82A}">
                    <a16:rowId xmlns:a16="http://schemas.microsoft.com/office/drawing/2014/main" val="2791983269"/>
                  </a:ext>
                </a:extLst>
              </a:tr>
              <a:tr h="435709">
                <a:tc>
                  <a:txBody>
                    <a:bodyPr/>
                    <a:lstStyle/>
                    <a:p>
                      <a:pPr algn="ctr"/>
                      <a:r>
                        <a:rPr lang="en-US" b="1" dirty="0"/>
                        <a:t>New Covenant </a:t>
                      </a:r>
                    </a:p>
                  </a:txBody>
                  <a:tcPr anchor="ctr"/>
                </a:tc>
                <a:tc>
                  <a:txBody>
                    <a:bodyPr/>
                    <a:lstStyle/>
                    <a:p>
                      <a:pPr algn="ctr"/>
                      <a:r>
                        <a:rPr lang="en-US" b="1" i="1" dirty="0">
                          <a:solidFill>
                            <a:schemeClr val="accent1">
                              <a:lumMod val="75000"/>
                            </a:schemeClr>
                          </a:solidFill>
                        </a:rPr>
                        <a:t>31:31-34; 32:40</a:t>
                      </a:r>
                    </a:p>
                  </a:txBody>
                  <a:tcPr anchor="ctr"/>
                </a:tc>
                <a:tc>
                  <a:txBody>
                    <a:bodyPr/>
                    <a:lstStyle/>
                    <a:p>
                      <a:pPr algn="ctr"/>
                      <a:r>
                        <a:rPr lang="en-US" b="1" i="1" dirty="0">
                          <a:solidFill>
                            <a:schemeClr val="accent1">
                              <a:lumMod val="75000"/>
                            </a:schemeClr>
                          </a:solidFill>
                        </a:rPr>
                        <a:t>Heb. 8:8-13</a:t>
                      </a:r>
                    </a:p>
                  </a:txBody>
                  <a:tcPr anchor="ctr"/>
                </a:tc>
                <a:extLst>
                  <a:ext uri="{0D108BD9-81ED-4DB2-BD59-A6C34878D82A}">
                    <a16:rowId xmlns:a16="http://schemas.microsoft.com/office/drawing/2014/main" val="3718727453"/>
                  </a:ext>
                </a:extLst>
              </a:tr>
              <a:tr h="752044">
                <a:tc>
                  <a:txBody>
                    <a:bodyPr/>
                    <a:lstStyle/>
                    <a:p>
                      <a:pPr algn="ctr"/>
                      <a:r>
                        <a:rPr lang="en-US" b="1" dirty="0"/>
                        <a:t>Jerusalem Rebuilt</a:t>
                      </a:r>
                    </a:p>
                  </a:txBody>
                  <a:tcPr anchor="ctr"/>
                </a:tc>
                <a:tc>
                  <a:txBody>
                    <a:bodyPr/>
                    <a:lstStyle/>
                    <a:p>
                      <a:pPr algn="ctr"/>
                      <a:r>
                        <a:rPr lang="en-US" b="1" i="1" dirty="0">
                          <a:solidFill>
                            <a:schemeClr val="accent1">
                              <a:lumMod val="75000"/>
                            </a:schemeClr>
                          </a:solidFill>
                        </a:rPr>
                        <a:t>31:38-40; 32:36f; 33:4-9; cf. 3:17</a:t>
                      </a:r>
                    </a:p>
                  </a:txBody>
                  <a:tcPr anchor="ctr"/>
                </a:tc>
                <a:tc>
                  <a:txBody>
                    <a:bodyPr/>
                    <a:lstStyle/>
                    <a:p>
                      <a:pPr algn="ctr"/>
                      <a:r>
                        <a:rPr lang="en-US" b="1" i="1" dirty="0">
                          <a:solidFill>
                            <a:schemeClr val="accent1">
                              <a:lumMod val="75000"/>
                            </a:schemeClr>
                          </a:solidFill>
                        </a:rPr>
                        <a:t>Heb. 12:22-24; Gal. 4:26</a:t>
                      </a:r>
                    </a:p>
                  </a:txBody>
                  <a:tcPr anchor="ctr"/>
                </a:tc>
                <a:extLst>
                  <a:ext uri="{0D108BD9-81ED-4DB2-BD59-A6C34878D82A}">
                    <a16:rowId xmlns:a16="http://schemas.microsoft.com/office/drawing/2014/main" val="214162783"/>
                  </a:ext>
                </a:extLst>
              </a:tr>
              <a:tr h="752044">
                <a:tc>
                  <a:txBody>
                    <a:bodyPr/>
                    <a:lstStyle/>
                    <a:p>
                      <a:pPr algn="ctr"/>
                      <a:r>
                        <a:rPr lang="en-US" b="1" dirty="0"/>
                        <a:t>King and priest forever</a:t>
                      </a:r>
                    </a:p>
                  </a:txBody>
                  <a:tcPr anchor="ctr"/>
                </a:tc>
                <a:tc>
                  <a:txBody>
                    <a:bodyPr/>
                    <a:lstStyle/>
                    <a:p>
                      <a:pPr algn="ctr"/>
                      <a:r>
                        <a:rPr lang="en-US" b="1" i="1" dirty="0">
                          <a:solidFill>
                            <a:schemeClr val="accent1">
                              <a:lumMod val="75000"/>
                            </a:schemeClr>
                          </a:solidFill>
                        </a:rPr>
                        <a:t>33:17-22; cf. Zech. 6:12f; Ps. 110:1, 4</a:t>
                      </a:r>
                    </a:p>
                  </a:txBody>
                  <a:tcPr anchor="ctr"/>
                </a:tc>
                <a:tc>
                  <a:txBody>
                    <a:bodyPr/>
                    <a:lstStyle/>
                    <a:p>
                      <a:pPr algn="ctr"/>
                      <a:r>
                        <a:rPr lang="en-US" b="1" i="1" dirty="0">
                          <a:solidFill>
                            <a:schemeClr val="accent1">
                              <a:lumMod val="75000"/>
                            </a:schemeClr>
                          </a:solidFill>
                        </a:rPr>
                        <a:t>Heb. 1:13; 5:5f; 7:14-19</a:t>
                      </a:r>
                      <a:r>
                        <a:rPr lang="en-US" b="1" i="1">
                          <a:solidFill>
                            <a:schemeClr val="accent1">
                              <a:lumMod val="75000"/>
                            </a:schemeClr>
                          </a:solidFill>
                        </a:rPr>
                        <a:t>; 8:1f; </a:t>
                      </a:r>
                      <a:r>
                        <a:rPr lang="en-US" b="1" i="1" dirty="0">
                          <a:solidFill>
                            <a:schemeClr val="accent1">
                              <a:lumMod val="75000"/>
                            </a:schemeClr>
                          </a:solidFill>
                        </a:rPr>
                        <a:t>9:11f; 10:11-13</a:t>
                      </a:r>
                    </a:p>
                  </a:txBody>
                  <a:tcPr anchor="ctr"/>
                </a:tc>
                <a:extLst>
                  <a:ext uri="{0D108BD9-81ED-4DB2-BD59-A6C34878D82A}">
                    <a16:rowId xmlns:a16="http://schemas.microsoft.com/office/drawing/2014/main" val="444260951"/>
                  </a:ext>
                </a:extLst>
              </a:tr>
            </a:tbl>
          </a:graphicData>
        </a:graphic>
      </p:graphicFrame>
    </p:spTree>
    <p:extLst>
      <p:ext uri="{BB962C8B-B14F-4D97-AF65-F5344CB8AC3E}">
        <p14:creationId xmlns:p14="http://schemas.microsoft.com/office/powerpoint/2010/main" val="382989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332</a:t>
            </a:r>
          </a:p>
        </p:txBody>
      </p:sp>
      <p:sp>
        <p:nvSpPr>
          <p:cNvPr id="6" name="Content Placeholder 5"/>
          <p:cNvSpPr>
            <a:spLocks noGrp="1"/>
          </p:cNvSpPr>
          <p:nvPr>
            <p:ph idx="1"/>
          </p:nvPr>
        </p:nvSpPr>
        <p:spPr>
          <a:xfrm>
            <a:off x="375781" y="1712891"/>
            <a:ext cx="8342334" cy="4351338"/>
          </a:xfrm>
        </p:spPr>
        <p:txBody>
          <a:bodyPr>
            <a:noAutofit/>
          </a:bodyPr>
          <a:lstStyle/>
          <a:p>
            <a:pPr marL="0" indent="0" algn="ctr">
              <a:buNone/>
            </a:pPr>
            <a:r>
              <a:rPr lang="en-US" sz="2600" b="1" i="1" dirty="0"/>
              <a:t>“In this chapter, we learn of the restoration of Israel to Canaan to await the coming of the Messiah. The nations are also admonished to hear the good news that God is blessing his people. The physical blends into the spiritual, as this chapter concerns more than the nation’s future restoration from captivity…Another great highlight of this chapter is the promise of the new covenant under the Messiah. Also, there is the assurance that, although the physical kingdom of Israel is no more, there will always be a spiritual people of Israel (those who turn to the Messiah) whom God will accept into his fellowship.”</a:t>
            </a:r>
          </a:p>
        </p:txBody>
      </p:sp>
    </p:spTree>
    <p:extLst>
      <p:ext uri="{BB962C8B-B14F-4D97-AF65-F5344CB8AC3E}">
        <p14:creationId xmlns:p14="http://schemas.microsoft.com/office/powerpoint/2010/main" val="142012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82" y="189765"/>
            <a:ext cx="8404964"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31: The New Covenant</a:t>
            </a:r>
          </a:p>
        </p:txBody>
      </p:sp>
      <p:sp>
        <p:nvSpPr>
          <p:cNvPr id="4" name="Content Placeholder 3"/>
          <p:cNvSpPr>
            <a:spLocks noGrp="1"/>
          </p:cNvSpPr>
          <p:nvPr>
            <p:ph idx="1"/>
          </p:nvPr>
        </p:nvSpPr>
        <p:spPr>
          <a:xfrm>
            <a:off x="375782" y="1316456"/>
            <a:ext cx="8404964" cy="4351339"/>
          </a:xfrm>
        </p:spPr>
        <p:txBody>
          <a:bodyPr/>
          <a:lstStyle/>
          <a:p>
            <a:pPr marL="0" indent="0" algn="ctr">
              <a:buNone/>
            </a:pPr>
            <a:r>
              <a:rPr lang="en-US" b="1" dirty="0"/>
              <a:t>God’s Mercy (31:1-6)</a:t>
            </a:r>
          </a:p>
          <a:p>
            <a:pPr marL="0" indent="0" algn="ctr">
              <a:buNone/>
            </a:pPr>
            <a:r>
              <a:rPr lang="en-US" b="1" dirty="0"/>
              <a:t>Joyful Future Restoration (31:7-14)</a:t>
            </a:r>
          </a:p>
          <a:p>
            <a:pPr marL="0" indent="0" algn="ctr">
              <a:buNone/>
            </a:pPr>
            <a:r>
              <a:rPr lang="en-US" b="1" dirty="0"/>
              <a:t>God’s Mercy Toward Ephraim (31:15-22)</a:t>
            </a:r>
          </a:p>
          <a:p>
            <a:pPr marL="0" indent="0" algn="ctr">
              <a:buNone/>
            </a:pPr>
            <a:r>
              <a:rPr lang="en-US" b="1" dirty="0"/>
              <a:t>Judah’s Glorious Future (31:23-26)	</a:t>
            </a:r>
          </a:p>
          <a:p>
            <a:pPr marL="0" indent="0" algn="ctr">
              <a:buNone/>
            </a:pPr>
            <a:r>
              <a:rPr lang="en-US" b="1" dirty="0"/>
              <a:t>Blessings When The Messiah Comes (31:27-34)</a:t>
            </a:r>
          </a:p>
          <a:p>
            <a:pPr marL="0" indent="0" algn="ctr">
              <a:buNone/>
            </a:pPr>
            <a:r>
              <a:rPr lang="en-US" b="1" dirty="0"/>
              <a:t>Spiritual Jerusalem Will Never Fall (31:35-40)</a:t>
            </a:r>
          </a:p>
        </p:txBody>
      </p:sp>
      <p:pic>
        <p:nvPicPr>
          <p:cNvPr id="12" name="Picture 11">
            <a:extLst>
              <a:ext uri="{FF2B5EF4-FFF2-40B4-BE49-F238E27FC236}">
                <a16:creationId xmlns:a16="http://schemas.microsoft.com/office/drawing/2014/main" id="{4CAF74CF-F8AB-E04D-96A5-D3B701F949CD}"/>
              </a:ext>
            </a:extLst>
          </p:cNvPr>
          <p:cNvPicPr>
            <a:picLocks noChangeAspect="1"/>
          </p:cNvPicPr>
          <p:nvPr/>
        </p:nvPicPr>
        <p:blipFill>
          <a:blip r:embed="rId2"/>
          <a:stretch>
            <a:fillRect/>
          </a:stretch>
        </p:blipFill>
        <p:spPr>
          <a:xfrm>
            <a:off x="4572000" y="4699000"/>
            <a:ext cx="4572000" cy="2159000"/>
          </a:xfrm>
          <a:prstGeom prst="rect">
            <a:avLst/>
          </a:prstGeom>
        </p:spPr>
      </p:pic>
      <p:pic>
        <p:nvPicPr>
          <p:cNvPr id="14" name="Picture 13">
            <a:extLst>
              <a:ext uri="{FF2B5EF4-FFF2-40B4-BE49-F238E27FC236}">
                <a16:creationId xmlns:a16="http://schemas.microsoft.com/office/drawing/2014/main" id="{9EB646E1-0ADC-B14B-9D9C-58E66E06992B}"/>
              </a:ext>
            </a:extLst>
          </p:cNvPr>
          <p:cNvPicPr>
            <a:picLocks noChangeAspect="1"/>
          </p:cNvPicPr>
          <p:nvPr/>
        </p:nvPicPr>
        <p:blipFill>
          <a:blip r:embed="rId3"/>
          <a:stretch>
            <a:fillRect/>
          </a:stretch>
        </p:blipFill>
        <p:spPr>
          <a:xfrm>
            <a:off x="0" y="4699000"/>
            <a:ext cx="4572000" cy="2159000"/>
          </a:xfrm>
          <a:prstGeom prst="rect">
            <a:avLst/>
          </a:prstGeom>
        </p:spPr>
      </p:pic>
    </p:spTree>
    <p:extLst>
      <p:ext uri="{BB962C8B-B14F-4D97-AF65-F5344CB8AC3E}">
        <p14:creationId xmlns:p14="http://schemas.microsoft.com/office/powerpoint/2010/main" val="30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u="sng" dirty="0">
                <a:solidFill>
                  <a:schemeClr val="accent1">
                    <a:lumMod val="75000"/>
                  </a:schemeClr>
                </a:solidFill>
                <a:latin typeface="Palatino Linotype" panose="02040502050505030304" pitchFamily="18" charset="0"/>
              </a:rPr>
              <a:t>Chapter 31: Applications</a:t>
            </a:r>
          </a:p>
        </p:txBody>
      </p:sp>
      <p:sp>
        <p:nvSpPr>
          <p:cNvPr id="4" name="Content Placeholder 3"/>
          <p:cNvSpPr>
            <a:spLocks noGrp="1"/>
          </p:cNvSpPr>
          <p:nvPr>
            <p:ph idx="1"/>
          </p:nvPr>
        </p:nvSpPr>
        <p:spPr>
          <a:xfrm>
            <a:off x="628651" y="1665206"/>
            <a:ext cx="7886700" cy="4351339"/>
          </a:xfrm>
        </p:spPr>
        <p:txBody>
          <a:bodyPr>
            <a:noAutofit/>
          </a:bodyPr>
          <a:lstStyle/>
          <a:p>
            <a:pPr>
              <a:spcBef>
                <a:spcPts val="1800"/>
              </a:spcBef>
            </a:pPr>
            <a:r>
              <a:rPr lang="en-US" b="1" dirty="0"/>
              <a:t>God extends great mercy to wayward sinners who repent (cf. Luke 15:22-32)</a:t>
            </a:r>
          </a:p>
          <a:p>
            <a:r>
              <a:rPr lang="en-US" b="1" dirty="0"/>
              <a:t>Nobody can rightfully declare that we are guilty of the sins of our forefathers</a:t>
            </a:r>
            <a:r>
              <a:rPr lang="en-US" b="1" i="1" dirty="0"/>
              <a:t>—</a:t>
            </a:r>
            <a:r>
              <a:rPr lang="en-US" b="1" i="1" dirty="0">
                <a:solidFill>
                  <a:schemeClr val="accent1">
                    <a:lumMod val="75000"/>
                  </a:schemeClr>
                </a:solidFill>
              </a:rPr>
              <a:t>“The fathers have eaten sour grapes, and the children’s teeth are set on edge.”</a:t>
            </a:r>
            <a:endParaRPr lang="en-US" b="1" dirty="0">
              <a:solidFill>
                <a:schemeClr val="accent1">
                  <a:lumMod val="75000"/>
                </a:schemeClr>
              </a:solidFill>
            </a:endParaRPr>
          </a:p>
          <a:p>
            <a:r>
              <a:rPr lang="en-US" b="1" dirty="0"/>
              <a:t>We are privileged people, having the New Covenant offered to us! </a:t>
            </a:r>
            <a:r>
              <a:rPr lang="en-US" b="1" i="1" dirty="0">
                <a:solidFill>
                  <a:schemeClr val="accent1">
                    <a:lumMod val="75000"/>
                  </a:schemeClr>
                </a:solidFill>
              </a:rPr>
              <a:t>“The new covenant is not a covenant with a physical nation, but with individuals who submit themselves to God’s law—converted, true believers.”</a:t>
            </a:r>
            <a:r>
              <a:rPr lang="en-US" b="1" dirty="0">
                <a:solidFill>
                  <a:schemeClr val="accent1">
                    <a:lumMod val="75000"/>
                  </a:schemeClr>
                </a:solidFill>
              </a:rPr>
              <a:t> (Mott, 152)</a:t>
            </a:r>
            <a:endParaRPr lang="en-US" sz="2400" b="1" dirty="0"/>
          </a:p>
        </p:txBody>
      </p:sp>
    </p:spTree>
    <p:extLst>
      <p:ext uri="{BB962C8B-B14F-4D97-AF65-F5344CB8AC3E}">
        <p14:creationId xmlns:p14="http://schemas.microsoft.com/office/powerpoint/2010/main" val="15029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347f </a:t>
            </a:r>
          </a:p>
        </p:txBody>
      </p:sp>
      <p:sp>
        <p:nvSpPr>
          <p:cNvPr id="6" name="Content Placeholder 5"/>
          <p:cNvSpPr>
            <a:spLocks noGrp="1"/>
          </p:cNvSpPr>
          <p:nvPr>
            <p:ph idx="1"/>
          </p:nvPr>
        </p:nvSpPr>
        <p:spPr>
          <a:xfrm>
            <a:off x="263047" y="1700366"/>
            <a:ext cx="8567802" cy="4351339"/>
          </a:xfrm>
        </p:spPr>
        <p:txBody>
          <a:bodyPr>
            <a:noAutofit/>
          </a:bodyPr>
          <a:lstStyle/>
          <a:p>
            <a:pPr marL="0" indent="0" algn="ctr">
              <a:buNone/>
            </a:pPr>
            <a:r>
              <a:rPr lang="en-US" sz="2400" b="1" i="1" dirty="0"/>
              <a:t>“Chapters 37 and 38 cover the same period as is covered in this chapter. The main point of this chapter is the importance of maintaining faith in God when all appears to be lost. The fact that the Babylonians are overrunning the land and conquering territory all around Jerusalem is no excuse to give up hope for the nation’s future (cf. 31:17). As promised, the people will return from exile, and God will send the Messiah. Jeremiah is to buy (redeem) some land at </a:t>
            </a:r>
            <a:r>
              <a:rPr lang="en-US" sz="2400" b="1" i="1" dirty="0" err="1"/>
              <a:t>Anathoth</a:t>
            </a:r>
            <a:r>
              <a:rPr lang="en-US" sz="2400" b="1" i="1" dirty="0"/>
              <a:t> (five miles northeast of Jerusalem), even though the Babylonians have occupied the area and taken it under their control. From the practical, human view, it is a foolish waste of money. However, Jeremiah’s purchase of the land is an exemplary act of faith on his part, as he believes that the Lord will make it possible for the exiles to return home and resume buying and selling of land. </a:t>
            </a:r>
          </a:p>
        </p:txBody>
      </p:sp>
    </p:spTree>
    <p:extLst>
      <p:ext uri="{BB962C8B-B14F-4D97-AF65-F5344CB8AC3E}">
        <p14:creationId xmlns:p14="http://schemas.microsoft.com/office/powerpoint/2010/main" val="371247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347f </a:t>
            </a:r>
          </a:p>
        </p:txBody>
      </p:sp>
      <p:sp>
        <p:nvSpPr>
          <p:cNvPr id="6" name="Content Placeholder 5"/>
          <p:cNvSpPr>
            <a:spLocks noGrp="1"/>
          </p:cNvSpPr>
          <p:nvPr>
            <p:ph idx="1"/>
          </p:nvPr>
        </p:nvSpPr>
        <p:spPr>
          <a:xfrm>
            <a:off x="237995" y="1700366"/>
            <a:ext cx="8605380" cy="4351339"/>
          </a:xfrm>
        </p:spPr>
        <p:txBody>
          <a:bodyPr>
            <a:noAutofit/>
          </a:bodyPr>
          <a:lstStyle/>
          <a:p>
            <a:pPr marL="0" indent="0" algn="ctr">
              <a:buNone/>
            </a:pPr>
            <a:r>
              <a:rPr lang="en-US" sz="2200" b="1" i="1" dirty="0"/>
              <a:t>“…The returning exiles will again work the land, the same as before the captivity of the nation of Judah by the Babylonians. Jeremiah has been preaching that, after God has punished sinful Judah, he will bring the nation back from captivity. Now Jeremiah is to engage in a symbolic action to ‘be an example to the believers’ not only in word, but also in conduct (cf. 1 Tim. 4:12). The prophet’s actions are, therefore, not those of a foolish man. He is motivated by deep faith in his God…After the redemption of the property is completed, Jeremiah prays a beautiful prayer for assurance. Jeremiah’s prayer (like so many other </a:t>
            </a:r>
            <a:r>
              <a:rPr lang="en-US" sz="2200" b="1" i="1" dirty="0" err="1"/>
              <a:t>rpayers</a:t>
            </a:r>
            <a:r>
              <a:rPr lang="en-US" sz="2200" b="1" i="1" dirty="0"/>
              <a:t> in the Bible) reviews the actions of God in the past that demonstrate not only his abiding love for Israel, but also his faithfulness to his promises (cf. Neh. 9). God responds to Jeremiah’s prayer by pointing out that the captivity occurred because of the sins of the nation. Furthermore, God makes it clear that he intends to bring his people back from captivity and eventually bless them with the coming of the Messiah.”</a:t>
            </a:r>
          </a:p>
        </p:txBody>
      </p:sp>
    </p:spTree>
    <p:extLst>
      <p:ext uri="{BB962C8B-B14F-4D97-AF65-F5344CB8AC3E}">
        <p14:creationId xmlns:p14="http://schemas.microsoft.com/office/powerpoint/2010/main" val="80813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227343"/>
            <a:ext cx="8422107" cy="1325563"/>
          </a:xfrm>
        </p:spPr>
        <p:txBody>
          <a:bodyPr anchor="ctr">
            <a:normAutofit/>
          </a:bodyPr>
          <a:lstStyle/>
          <a:p>
            <a:pPr algn="ctr">
              <a:lnSpc>
                <a:spcPct val="100000"/>
              </a:lnSpc>
            </a:pPr>
            <a:r>
              <a:rPr lang="en-US" b="1" u="sng" dirty="0">
                <a:solidFill>
                  <a:schemeClr val="accent1">
                    <a:lumMod val="75000"/>
                  </a:schemeClr>
                </a:solidFill>
                <a:latin typeface="Palatino Linotype" panose="02040502050505030304" pitchFamily="18" charset="0"/>
              </a:rPr>
              <a:t>Chapter 32: Kinsman Redeemer</a:t>
            </a:r>
          </a:p>
        </p:txBody>
      </p:sp>
      <p:sp>
        <p:nvSpPr>
          <p:cNvPr id="5" name="Content Placeholder 4"/>
          <p:cNvSpPr>
            <a:spLocks noGrp="1"/>
          </p:cNvSpPr>
          <p:nvPr>
            <p:ph idx="1"/>
          </p:nvPr>
        </p:nvSpPr>
        <p:spPr>
          <a:xfrm>
            <a:off x="628651" y="1543462"/>
            <a:ext cx="7886700" cy="4351339"/>
          </a:xfrm>
        </p:spPr>
        <p:txBody>
          <a:bodyPr/>
          <a:lstStyle/>
          <a:p>
            <a:pPr marL="0" indent="0" algn="ctr">
              <a:buNone/>
            </a:pPr>
            <a:r>
              <a:rPr lang="en-US" b="1" dirty="0"/>
              <a:t>Historical Context (32:1-5)</a:t>
            </a:r>
          </a:p>
          <a:p>
            <a:pPr marL="0" indent="0" algn="ctr">
              <a:buNone/>
            </a:pPr>
            <a:r>
              <a:rPr lang="en-US" b="1" dirty="0"/>
              <a:t>Jeremiah As A Kinsman Redeemer (32:6-15)</a:t>
            </a:r>
          </a:p>
          <a:p>
            <a:pPr marL="0" indent="0" algn="ctr">
              <a:buNone/>
            </a:pPr>
            <a:r>
              <a:rPr lang="en-US" b="1" dirty="0"/>
              <a:t>Jeremiah Prays (32:16-25)</a:t>
            </a:r>
          </a:p>
          <a:p>
            <a:pPr marL="0" indent="0" algn="ctr">
              <a:buNone/>
            </a:pPr>
            <a:r>
              <a:rPr lang="en-US" b="1" dirty="0"/>
              <a:t>YHWH Answers (32:26-44)</a:t>
            </a:r>
          </a:p>
        </p:txBody>
      </p:sp>
      <p:pic>
        <p:nvPicPr>
          <p:cNvPr id="4" name="Picture 3">
            <a:extLst>
              <a:ext uri="{FF2B5EF4-FFF2-40B4-BE49-F238E27FC236}">
                <a16:creationId xmlns:a16="http://schemas.microsoft.com/office/drawing/2014/main" id="{9C8D329E-CC74-2F44-A323-B52BA61E7FC2}"/>
              </a:ext>
            </a:extLst>
          </p:cNvPr>
          <p:cNvPicPr>
            <a:picLocks noChangeAspect="1"/>
          </p:cNvPicPr>
          <p:nvPr/>
        </p:nvPicPr>
        <p:blipFill rotWithShape="1">
          <a:blip r:embed="rId2"/>
          <a:srcRect t="15306" b="12712"/>
          <a:stretch/>
        </p:blipFill>
        <p:spPr>
          <a:xfrm>
            <a:off x="0" y="3970751"/>
            <a:ext cx="4572000" cy="2887249"/>
          </a:xfrm>
          <a:prstGeom prst="rect">
            <a:avLst/>
          </a:prstGeom>
          <a:ln w="76200">
            <a:solidFill>
              <a:schemeClr val="accent1">
                <a:lumMod val="75000"/>
              </a:schemeClr>
            </a:solidFill>
          </a:ln>
        </p:spPr>
      </p:pic>
      <p:pic>
        <p:nvPicPr>
          <p:cNvPr id="8" name="Picture 7">
            <a:extLst>
              <a:ext uri="{FF2B5EF4-FFF2-40B4-BE49-F238E27FC236}">
                <a16:creationId xmlns:a16="http://schemas.microsoft.com/office/drawing/2014/main" id="{BB5006E5-A357-444E-B93F-1648A7A7CDB7}"/>
              </a:ext>
            </a:extLst>
          </p:cNvPr>
          <p:cNvPicPr>
            <a:picLocks noChangeAspect="1"/>
          </p:cNvPicPr>
          <p:nvPr/>
        </p:nvPicPr>
        <p:blipFill>
          <a:blip r:embed="rId3"/>
          <a:stretch>
            <a:fillRect/>
          </a:stretch>
        </p:blipFill>
        <p:spPr>
          <a:xfrm>
            <a:off x="4659682" y="3883068"/>
            <a:ext cx="4484318" cy="2974932"/>
          </a:xfrm>
          <a:prstGeom prst="rect">
            <a:avLst/>
          </a:prstGeom>
        </p:spPr>
      </p:pic>
    </p:spTree>
    <p:extLst>
      <p:ext uri="{BB962C8B-B14F-4D97-AF65-F5344CB8AC3E}">
        <p14:creationId xmlns:p14="http://schemas.microsoft.com/office/powerpoint/2010/main" val="29329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1458</TotalTime>
  <Words>1007</Words>
  <Application>Microsoft Macintosh PowerPoint</Application>
  <PresentationFormat>On-screen Show (4:3)</PresentationFormat>
  <Paragraphs>65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Palatino Linotype</vt:lpstr>
      <vt:lpstr>Office Theme</vt:lpstr>
      <vt:lpstr>Jeremiah: Chapters 31-32</vt:lpstr>
      <vt:lpstr>Jeremiah Memory Jogger:</vt:lpstr>
      <vt:lpstr>PowerPoint Presentation</vt:lpstr>
      <vt:lpstr>John Humphries, “The Books of Jeremiah and Lamentations,” Truth Commentaries, 332</vt:lpstr>
      <vt:lpstr>Chapter 31: The New Covenant</vt:lpstr>
      <vt:lpstr>Chapter 31: Applications</vt:lpstr>
      <vt:lpstr>John Humphries, “The Books of Jeremiah and Lamentations,” Truth Commentaries, 347f </vt:lpstr>
      <vt:lpstr>John Humphries, “The Books of Jeremiah and Lamentations,” Truth Commentaries, 347f </vt:lpstr>
      <vt:lpstr>Chapter 32: Kinsman Redeemer</vt:lpstr>
      <vt:lpstr>Chapter 32: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31-32</dc:title>
  <dc:creator>Eric Parker</dc:creator>
  <cp:lastModifiedBy>Eric Parker</cp:lastModifiedBy>
  <cp:revision>8</cp:revision>
  <dcterms:created xsi:type="dcterms:W3CDTF">2019-08-06T20:12:46Z</dcterms:created>
  <dcterms:modified xsi:type="dcterms:W3CDTF">2019-08-07T20:31:07Z</dcterms:modified>
</cp:coreProperties>
</file>