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77" r:id="rId4"/>
    <p:sldId id="275" r:id="rId5"/>
    <p:sldId id="279" r:id="rId6"/>
    <p:sldId id="263" r:id="rId7"/>
    <p:sldId id="264" r:id="rId8"/>
    <p:sldId id="266" r:id="rId9"/>
    <p:sldId id="281" r:id="rId10"/>
    <p:sldId id="268" r:id="rId11"/>
    <p:sldId id="26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31"/>
  </p:normalViewPr>
  <p:slideViewPr>
    <p:cSldViewPr snapToGrid="0" snapToObjects="1">
      <p:cViewPr varScale="1">
        <p:scale>
          <a:sx n="102" d="100"/>
          <a:sy n="102" d="100"/>
        </p:scale>
        <p:origin x="1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14714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77913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85010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384120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89686-6941-6843-9612-01A7CC3EDB5C}" type="datetimeFigureOut">
              <a:rPr lang="en-US" smtClean="0"/>
              <a:t>8/14/19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6694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F89686-6941-6843-9612-01A7CC3EDB5C}" type="datetimeFigureOut">
              <a:rPr lang="en-US" smtClean="0"/>
              <a:t>8/14/19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406713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F89686-6941-6843-9612-01A7CC3EDB5C}" type="datetimeFigureOut">
              <a:rPr lang="en-US" smtClean="0"/>
              <a:t>8/14/19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411166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F89686-6941-6843-9612-01A7CC3EDB5C}" type="datetimeFigureOut">
              <a:rPr lang="en-US" smtClean="0"/>
              <a:t>8/14/19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34429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89686-6941-6843-9612-01A7CC3EDB5C}" type="datetimeFigureOut">
              <a:rPr lang="en-US" smtClean="0"/>
              <a:t>8/14/19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22996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89686-6941-6843-9612-01A7CC3EDB5C}" type="datetimeFigureOut">
              <a:rPr lang="en-US" smtClean="0"/>
              <a:t>8/14/19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875505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89686-6941-6843-9612-01A7CC3EDB5C}" type="datetimeFigureOut">
              <a:rPr lang="en-US" smtClean="0"/>
              <a:t>8/14/19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329874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89686-6941-6843-9612-01A7CC3EDB5C}" type="datetimeFigureOut">
              <a:rPr lang="en-US" smtClean="0"/>
              <a:t>8/14/19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56AE5-D297-A14B-8427-E230182813A0}" type="slidenum">
              <a:rPr lang="en-US" smtClean="0"/>
              <a:t>‹#›</a:t>
            </a:fld>
            <a:endParaRPr lang="en-US"/>
          </a:p>
        </p:txBody>
      </p:sp>
    </p:spTree>
    <p:extLst>
      <p:ext uri="{BB962C8B-B14F-4D97-AF65-F5344CB8AC3E}">
        <p14:creationId xmlns:p14="http://schemas.microsoft.com/office/powerpoint/2010/main" val="306914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198245"/>
            <a:ext cx="8648620" cy="1439591"/>
          </a:xfrm>
        </p:spPr>
        <p:txBody>
          <a:bodyPr anchor="ctr"/>
          <a:lstStyle/>
          <a:p>
            <a:r>
              <a:rPr lang="en-US" sz="5400" b="1" u="sng" dirty="0">
                <a:solidFill>
                  <a:schemeClr val="accent1">
                    <a:lumMod val="75000"/>
                  </a:schemeClr>
                </a:solidFill>
                <a:latin typeface="Palatino Linotype" panose="02040502050505030304" pitchFamily="18" charset="0"/>
              </a:rPr>
              <a:t>Jeremiah: Chapters 33-34</a:t>
            </a:r>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
            <a:ext cx="9144000" cy="5035403"/>
          </a:xfrm>
          <a:prstGeom prst="rect">
            <a:avLst/>
          </a:prstGeom>
        </p:spPr>
      </p:pic>
    </p:spTree>
    <p:extLst>
      <p:ext uri="{BB962C8B-B14F-4D97-AF65-F5344CB8AC3E}">
        <p14:creationId xmlns:p14="http://schemas.microsoft.com/office/powerpoint/2010/main" val="718401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8" y="227345"/>
            <a:ext cx="8422107" cy="1325563"/>
          </a:xfrm>
        </p:spPr>
        <p:txBody>
          <a:bodyPr anchor="ctr">
            <a:normAutofit/>
          </a:bodyPr>
          <a:lstStyle/>
          <a:p>
            <a:pPr algn="ctr">
              <a:lnSpc>
                <a:spcPct val="100000"/>
              </a:lnSpc>
            </a:pPr>
            <a:r>
              <a:rPr lang="en-US" sz="3600" b="1" u="sng" dirty="0">
                <a:solidFill>
                  <a:schemeClr val="accent1">
                    <a:lumMod val="75000"/>
                  </a:schemeClr>
                </a:solidFill>
                <a:latin typeface="Palatino Linotype" panose="02040502050505030304" pitchFamily="18" charset="0"/>
              </a:rPr>
              <a:t>Chapter 34: Violation of Sabbath Year</a:t>
            </a:r>
          </a:p>
        </p:txBody>
      </p:sp>
      <p:sp>
        <p:nvSpPr>
          <p:cNvPr id="5" name="Content Placeholder 4"/>
          <p:cNvSpPr>
            <a:spLocks noGrp="1"/>
          </p:cNvSpPr>
          <p:nvPr>
            <p:ph idx="1"/>
          </p:nvPr>
        </p:nvSpPr>
        <p:spPr>
          <a:xfrm>
            <a:off x="628651" y="1480834"/>
            <a:ext cx="7886700" cy="4351339"/>
          </a:xfrm>
        </p:spPr>
        <p:txBody>
          <a:bodyPr/>
          <a:lstStyle/>
          <a:p>
            <a:pPr marL="0" indent="0" algn="ctr">
              <a:spcBef>
                <a:spcPts val="1600"/>
              </a:spcBef>
              <a:buNone/>
            </a:pPr>
            <a:r>
              <a:rPr lang="en-US" b="1" dirty="0"/>
              <a:t>In Disaster, They Obey Out Of Fear </a:t>
            </a:r>
            <a:r>
              <a:rPr lang="en-US" b="1" dirty="0">
                <a:solidFill>
                  <a:schemeClr val="accent1">
                    <a:lumMod val="75000"/>
                  </a:schemeClr>
                </a:solidFill>
              </a:rPr>
              <a:t>(34:1-10)</a:t>
            </a:r>
          </a:p>
          <a:p>
            <a:pPr marL="0" indent="0" algn="ctr">
              <a:spcBef>
                <a:spcPts val="1600"/>
              </a:spcBef>
              <a:buNone/>
            </a:pPr>
            <a:r>
              <a:rPr lang="en-US" b="1" dirty="0"/>
              <a:t>At The 1</a:t>
            </a:r>
            <a:r>
              <a:rPr lang="en-US" b="1" baseline="30000" dirty="0"/>
              <a:t>st</a:t>
            </a:r>
            <a:r>
              <a:rPr lang="en-US" b="1" dirty="0"/>
              <a:t> Possibility Of Deliverance, They Disobey </a:t>
            </a:r>
            <a:r>
              <a:rPr lang="en-US" b="1" dirty="0">
                <a:solidFill>
                  <a:schemeClr val="accent1">
                    <a:lumMod val="75000"/>
                  </a:schemeClr>
                </a:solidFill>
              </a:rPr>
              <a:t>(34:11-22)</a:t>
            </a:r>
          </a:p>
        </p:txBody>
      </p:sp>
      <p:pic>
        <p:nvPicPr>
          <p:cNvPr id="10" name="Picture 9">
            <a:extLst>
              <a:ext uri="{FF2B5EF4-FFF2-40B4-BE49-F238E27FC236}">
                <a16:creationId xmlns:a16="http://schemas.microsoft.com/office/drawing/2014/main" id="{67D65E6A-C330-0542-87FA-1970EAEBA272}"/>
              </a:ext>
            </a:extLst>
          </p:cNvPr>
          <p:cNvPicPr>
            <a:picLocks noChangeAspect="1"/>
          </p:cNvPicPr>
          <p:nvPr/>
        </p:nvPicPr>
        <p:blipFill>
          <a:blip r:embed="rId2"/>
          <a:stretch>
            <a:fillRect/>
          </a:stretch>
        </p:blipFill>
        <p:spPr>
          <a:xfrm>
            <a:off x="0" y="3206662"/>
            <a:ext cx="9144000" cy="3651337"/>
          </a:xfrm>
          <a:prstGeom prst="rect">
            <a:avLst/>
          </a:prstGeom>
        </p:spPr>
      </p:pic>
    </p:spTree>
    <p:extLst>
      <p:ext uri="{BB962C8B-B14F-4D97-AF65-F5344CB8AC3E}">
        <p14:creationId xmlns:p14="http://schemas.microsoft.com/office/powerpoint/2010/main" val="184530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7862"/>
            <a:ext cx="7886700" cy="1325563"/>
          </a:xfrm>
        </p:spPr>
        <p:txBody>
          <a:bodyPr anchor="ctr">
            <a:normAutofit/>
          </a:bodyPr>
          <a:lstStyle/>
          <a:p>
            <a:pPr algn="ctr"/>
            <a:r>
              <a:rPr lang="en-US" b="1" u="sng" dirty="0">
                <a:solidFill>
                  <a:schemeClr val="accent1">
                    <a:lumMod val="75000"/>
                  </a:schemeClr>
                </a:solidFill>
                <a:latin typeface="Palatino Linotype" panose="02040502050505030304" pitchFamily="18" charset="0"/>
              </a:rPr>
              <a:t>Chapter 34: Applications</a:t>
            </a:r>
          </a:p>
        </p:txBody>
      </p:sp>
      <p:sp>
        <p:nvSpPr>
          <p:cNvPr id="4" name="Content Placeholder 3"/>
          <p:cNvSpPr>
            <a:spLocks noGrp="1"/>
          </p:cNvSpPr>
          <p:nvPr>
            <p:ph idx="1"/>
          </p:nvPr>
        </p:nvSpPr>
        <p:spPr>
          <a:xfrm>
            <a:off x="751563" y="1703218"/>
            <a:ext cx="7763789" cy="4351339"/>
          </a:xfrm>
        </p:spPr>
        <p:txBody>
          <a:bodyPr>
            <a:noAutofit/>
          </a:bodyPr>
          <a:lstStyle/>
          <a:p>
            <a:r>
              <a:rPr lang="en-US" sz="2400" b="1" i="1" dirty="0">
                <a:solidFill>
                  <a:schemeClr val="accent1">
                    <a:lumMod val="75000"/>
                  </a:schemeClr>
                </a:solidFill>
              </a:rPr>
              <a:t>“Jer. 34:15-18: Lip service and outward or visible action do not of themselves constitute obedience (cf. Matt. 15:7-9; 1 Cor. 13:1-3). However, when obedience comes from the heart, outward action will definitely follow (cf. 1 John 5:3; Rom. 6:17-18 cf. 6:3-5; Luke 6:46; James 1:22; Matt. 7:24-27).”</a:t>
            </a:r>
            <a:r>
              <a:rPr lang="en-US" sz="2400" b="1" dirty="0">
                <a:solidFill>
                  <a:schemeClr val="accent1">
                    <a:lumMod val="75000"/>
                  </a:schemeClr>
                </a:solidFill>
              </a:rPr>
              <a:t> (</a:t>
            </a:r>
            <a:r>
              <a:rPr lang="en-US" sz="2400" b="1" dirty="0" err="1">
                <a:solidFill>
                  <a:schemeClr val="accent1">
                    <a:lumMod val="75000"/>
                  </a:schemeClr>
                </a:solidFill>
              </a:rPr>
              <a:t>Harkrider</a:t>
            </a:r>
            <a:r>
              <a:rPr lang="en-US" sz="2400" b="1" dirty="0">
                <a:solidFill>
                  <a:schemeClr val="accent1">
                    <a:lumMod val="75000"/>
                  </a:schemeClr>
                </a:solidFill>
              </a:rPr>
              <a:t>, 98) </a:t>
            </a:r>
            <a:r>
              <a:rPr lang="en-US" sz="2400" b="1" dirty="0"/>
              <a:t>	</a:t>
            </a:r>
          </a:p>
          <a:p>
            <a:r>
              <a:rPr lang="en-US" sz="2400" b="1" dirty="0"/>
              <a:t>Serving God may begin in fear of judgment, but it should not remain there. Fear of reprisal must mature into obedience in love.</a:t>
            </a:r>
          </a:p>
          <a:p>
            <a:r>
              <a:rPr lang="en-US" sz="2400" b="1" dirty="0"/>
              <a:t>Let us not serve God, pray to God, expect of God in mere times of distress but also in prosperity!</a:t>
            </a:r>
          </a:p>
        </p:txBody>
      </p:sp>
    </p:spTree>
    <p:extLst>
      <p:ext uri="{BB962C8B-B14F-4D97-AF65-F5344CB8AC3E}">
        <p14:creationId xmlns:p14="http://schemas.microsoft.com/office/powerpoint/2010/main" val="185657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u="sng" dirty="0">
                <a:solidFill>
                  <a:schemeClr val="accent1">
                    <a:lumMod val="75000"/>
                  </a:schemeClr>
                </a:solidFill>
                <a:latin typeface="Palatino Linotype" panose="02040502050505030304" pitchFamily="18" charset="0"/>
              </a:rPr>
              <a:t>Jeremiah Memory Jogger:</a:t>
            </a:r>
          </a:p>
        </p:txBody>
      </p:sp>
      <p:sp>
        <p:nvSpPr>
          <p:cNvPr id="3" name="Content Placeholder 2">
            <a:extLst>
              <a:ext uri="{FF2B5EF4-FFF2-40B4-BE49-F238E27FC236}">
                <a16:creationId xmlns:a16="http://schemas.microsoft.com/office/drawing/2014/main" id="{31529371-2395-0041-924B-41C72E410F83}"/>
              </a:ext>
            </a:extLst>
          </p:cNvPr>
          <p:cNvSpPr>
            <a:spLocks noGrp="1"/>
          </p:cNvSpPr>
          <p:nvPr>
            <p:ph sz="half" idx="1"/>
          </p:nvPr>
        </p:nvSpPr>
        <p:spPr>
          <a:xfrm>
            <a:off x="288099" y="1825625"/>
            <a:ext cx="4226753" cy="4351338"/>
          </a:xfrm>
        </p:spPr>
        <p:txBody>
          <a:bodyPr>
            <a:normAutofit fontScale="92500" lnSpcReduction="10000"/>
          </a:bodyPr>
          <a:lstStyle/>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The Yoke Of Babylon </a:t>
            </a:r>
          </a:p>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Hananiah The Heretic</a:t>
            </a:r>
          </a:p>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Letters to the Exiles</a:t>
            </a:r>
          </a:p>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Glorious Future Ahead</a:t>
            </a:r>
          </a:p>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The New Covenant</a:t>
            </a:r>
          </a:p>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Kinsman Redeemer</a:t>
            </a:r>
          </a:p>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I Will Cure Them</a:t>
            </a:r>
          </a:p>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Violation of Sabbath Year</a:t>
            </a:r>
          </a:p>
        </p:txBody>
      </p:sp>
      <p:pic>
        <p:nvPicPr>
          <p:cNvPr id="8" name="Content Placeholder 7">
            <a:extLst>
              <a:ext uri="{FF2B5EF4-FFF2-40B4-BE49-F238E27FC236}">
                <a16:creationId xmlns:a16="http://schemas.microsoft.com/office/drawing/2014/main" id="{4156861E-46C7-6641-A95A-5145007BD126}"/>
              </a:ext>
            </a:extLst>
          </p:cNvPr>
          <p:cNvPicPr>
            <a:picLocks noGrp="1" noChangeAspect="1"/>
          </p:cNvPicPr>
          <p:nvPr>
            <p:ph sz="half" idx="2"/>
          </p:nvPr>
        </p:nvPicPr>
        <p:blipFill>
          <a:blip r:embed="rId2"/>
          <a:stretch>
            <a:fillRect/>
          </a:stretch>
        </p:blipFill>
        <p:spPr>
          <a:xfrm>
            <a:off x="4667250" y="1825625"/>
            <a:ext cx="3810000" cy="4264819"/>
          </a:xfrm>
        </p:spPr>
      </p:pic>
    </p:spTree>
    <p:extLst>
      <p:ext uri="{BB962C8B-B14F-4D97-AF65-F5344CB8AC3E}">
        <p14:creationId xmlns:p14="http://schemas.microsoft.com/office/powerpoint/2010/main" val="816231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5297B06-42DC-9A48-8BF6-2BCAD14117A6}"/>
              </a:ext>
            </a:extLst>
          </p:cNvPr>
          <p:cNvGraphicFramePr>
            <a:graphicFrameLocks noGrp="1"/>
          </p:cNvGraphicFramePr>
          <p:nvPr/>
        </p:nvGraphicFramePr>
        <p:xfrm>
          <a:off x="0" y="2"/>
          <a:ext cx="9144000" cy="685799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270684315"/>
                    </a:ext>
                  </a:extLst>
                </a:gridCol>
                <a:gridCol w="3048000">
                  <a:extLst>
                    <a:ext uri="{9D8B030D-6E8A-4147-A177-3AD203B41FA5}">
                      <a16:colId xmlns:a16="http://schemas.microsoft.com/office/drawing/2014/main" val="1835774555"/>
                    </a:ext>
                  </a:extLst>
                </a:gridCol>
                <a:gridCol w="3048000">
                  <a:extLst>
                    <a:ext uri="{9D8B030D-6E8A-4147-A177-3AD203B41FA5}">
                      <a16:colId xmlns:a16="http://schemas.microsoft.com/office/drawing/2014/main" val="3051850365"/>
                    </a:ext>
                  </a:extLst>
                </a:gridCol>
              </a:tblGrid>
              <a:tr h="602899">
                <a:tc gridSpan="3">
                  <a:txBody>
                    <a:bodyPr/>
                    <a:lstStyle/>
                    <a:p>
                      <a:pPr algn="ctr"/>
                      <a:r>
                        <a:rPr lang="en-US" sz="3200" dirty="0"/>
                        <a:t>The Messiah In The Book Of Consolation</a:t>
                      </a:r>
                    </a:p>
                  </a:txBody>
                  <a:tcPr anchor="ct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884989918"/>
                  </a:ext>
                </a:extLst>
              </a:tr>
              <a:tr h="752044">
                <a:tc>
                  <a:txBody>
                    <a:bodyPr/>
                    <a:lstStyle/>
                    <a:p>
                      <a:pPr algn="ctr"/>
                      <a:r>
                        <a:rPr lang="en-US" b="1" dirty="0"/>
                        <a:t>Will serve David, their king</a:t>
                      </a:r>
                    </a:p>
                  </a:txBody>
                  <a:tcPr anchor="ctr"/>
                </a:tc>
                <a:tc>
                  <a:txBody>
                    <a:bodyPr/>
                    <a:lstStyle/>
                    <a:p>
                      <a:pPr algn="ctr"/>
                      <a:r>
                        <a:rPr lang="en-US" b="1" i="1" dirty="0">
                          <a:solidFill>
                            <a:schemeClr val="accent1">
                              <a:lumMod val="75000"/>
                            </a:schemeClr>
                          </a:solidFill>
                        </a:rPr>
                        <a:t>30:9; 33:14-16; cf. 23:5-8</a:t>
                      </a:r>
                    </a:p>
                  </a:txBody>
                  <a:tcPr anchor="ctr"/>
                </a:tc>
                <a:tc>
                  <a:txBody>
                    <a:bodyPr/>
                    <a:lstStyle/>
                    <a:p>
                      <a:pPr algn="ctr"/>
                      <a:r>
                        <a:rPr lang="en-US" b="1" i="1" dirty="0">
                          <a:solidFill>
                            <a:schemeClr val="accent1">
                              <a:lumMod val="75000"/>
                            </a:schemeClr>
                          </a:solidFill>
                        </a:rPr>
                        <a:t>Luke 1:31-33; Acts 2:29-36</a:t>
                      </a:r>
                    </a:p>
                  </a:txBody>
                  <a:tcPr anchor="ctr"/>
                </a:tc>
                <a:extLst>
                  <a:ext uri="{0D108BD9-81ED-4DB2-BD59-A6C34878D82A}">
                    <a16:rowId xmlns:a16="http://schemas.microsoft.com/office/drawing/2014/main" val="1229922169"/>
                  </a:ext>
                </a:extLst>
              </a:tr>
              <a:tr h="752044">
                <a:tc>
                  <a:txBody>
                    <a:bodyPr/>
                    <a:lstStyle/>
                    <a:p>
                      <a:pPr algn="ctr"/>
                      <a:r>
                        <a:rPr lang="en-US" b="1" dirty="0"/>
                        <a:t>Their ruler shall come from their midst</a:t>
                      </a:r>
                    </a:p>
                  </a:txBody>
                  <a:tcPr anchor="ctr"/>
                </a:tc>
                <a:tc>
                  <a:txBody>
                    <a:bodyPr/>
                    <a:lstStyle/>
                    <a:p>
                      <a:pPr algn="ctr"/>
                      <a:r>
                        <a:rPr lang="en-US" b="1" i="1" dirty="0">
                          <a:solidFill>
                            <a:schemeClr val="accent1">
                              <a:lumMod val="75000"/>
                            </a:schemeClr>
                          </a:solidFill>
                        </a:rPr>
                        <a:t>30:21; cf. Mic. 5:2</a:t>
                      </a:r>
                    </a:p>
                  </a:txBody>
                  <a:tcPr anchor="ctr"/>
                </a:tc>
                <a:tc>
                  <a:txBody>
                    <a:bodyPr/>
                    <a:lstStyle/>
                    <a:p>
                      <a:pPr algn="ctr"/>
                      <a:r>
                        <a:rPr lang="en-US" b="1" i="1" dirty="0">
                          <a:solidFill>
                            <a:schemeClr val="accent1">
                              <a:lumMod val="75000"/>
                            </a:schemeClr>
                          </a:solidFill>
                        </a:rPr>
                        <a:t>Matt. 2:6</a:t>
                      </a:r>
                    </a:p>
                  </a:txBody>
                  <a:tcPr anchor="ctr"/>
                </a:tc>
                <a:extLst>
                  <a:ext uri="{0D108BD9-81ED-4DB2-BD59-A6C34878D82A}">
                    <a16:rowId xmlns:a16="http://schemas.microsoft.com/office/drawing/2014/main" val="575156870"/>
                  </a:ext>
                </a:extLst>
              </a:tr>
              <a:tr h="752044">
                <a:tc>
                  <a:txBody>
                    <a:bodyPr/>
                    <a:lstStyle/>
                    <a:p>
                      <a:pPr algn="ctr"/>
                      <a:r>
                        <a:rPr lang="en-US" b="1" dirty="0"/>
                        <a:t>“You shall be My people”</a:t>
                      </a:r>
                    </a:p>
                  </a:txBody>
                  <a:tcPr anchor="ctr"/>
                </a:tc>
                <a:tc>
                  <a:txBody>
                    <a:bodyPr/>
                    <a:lstStyle/>
                    <a:p>
                      <a:pPr algn="ctr"/>
                      <a:r>
                        <a:rPr lang="en-US" b="1" i="1" dirty="0">
                          <a:solidFill>
                            <a:schemeClr val="accent1">
                              <a:lumMod val="75000"/>
                            </a:schemeClr>
                          </a:solidFill>
                        </a:rPr>
                        <a:t>20:22; 31:1, 7, 14, 33; 32:28; 33:24</a:t>
                      </a:r>
                    </a:p>
                  </a:txBody>
                  <a:tcPr anchor="ctr"/>
                </a:tc>
                <a:tc>
                  <a:txBody>
                    <a:bodyPr/>
                    <a:lstStyle/>
                    <a:p>
                      <a:pPr algn="ctr"/>
                      <a:r>
                        <a:rPr lang="en-US" b="1" i="1" dirty="0">
                          <a:solidFill>
                            <a:schemeClr val="accent1">
                              <a:lumMod val="75000"/>
                            </a:schemeClr>
                          </a:solidFill>
                        </a:rPr>
                        <a:t>1Pet. 2:10; 2Cor. 6:16</a:t>
                      </a:r>
                    </a:p>
                  </a:txBody>
                  <a:tcPr anchor="ctr"/>
                </a:tc>
                <a:extLst>
                  <a:ext uri="{0D108BD9-81ED-4DB2-BD59-A6C34878D82A}">
                    <a16:rowId xmlns:a16="http://schemas.microsoft.com/office/drawing/2014/main" val="3226470346"/>
                  </a:ext>
                </a:extLst>
              </a:tr>
              <a:tr h="435709">
                <a:tc>
                  <a:txBody>
                    <a:bodyPr/>
                    <a:lstStyle/>
                    <a:p>
                      <a:pPr algn="ctr"/>
                      <a:r>
                        <a:rPr lang="en-US" b="1" dirty="0"/>
                        <a:t>Fulfilled in ”latter days”</a:t>
                      </a:r>
                    </a:p>
                  </a:txBody>
                  <a:tcPr anchor="ctr"/>
                </a:tc>
                <a:tc>
                  <a:txBody>
                    <a:bodyPr/>
                    <a:lstStyle/>
                    <a:p>
                      <a:pPr algn="ctr"/>
                      <a:r>
                        <a:rPr lang="en-US" b="1" i="1" dirty="0">
                          <a:solidFill>
                            <a:schemeClr val="accent1">
                              <a:lumMod val="75000"/>
                            </a:schemeClr>
                          </a:solidFill>
                        </a:rPr>
                        <a:t>30:24; cf. Hos. 3:5; Is. 2:2</a:t>
                      </a:r>
                    </a:p>
                  </a:txBody>
                  <a:tcPr anchor="ctr"/>
                </a:tc>
                <a:tc>
                  <a:txBody>
                    <a:bodyPr/>
                    <a:lstStyle/>
                    <a:p>
                      <a:pPr algn="ctr"/>
                      <a:r>
                        <a:rPr lang="en-US" b="1" i="1" dirty="0">
                          <a:solidFill>
                            <a:schemeClr val="accent1">
                              <a:lumMod val="75000"/>
                            </a:schemeClr>
                          </a:solidFill>
                        </a:rPr>
                        <a:t>Acts 2:16f; Heb. 1:1f</a:t>
                      </a:r>
                    </a:p>
                  </a:txBody>
                  <a:tcPr anchor="ctr"/>
                </a:tc>
                <a:extLst>
                  <a:ext uri="{0D108BD9-81ED-4DB2-BD59-A6C34878D82A}">
                    <a16:rowId xmlns:a16="http://schemas.microsoft.com/office/drawing/2014/main" val="542176824"/>
                  </a:ext>
                </a:extLst>
              </a:tr>
              <a:tr h="752044">
                <a:tc>
                  <a:txBody>
                    <a:bodyPr/>
                    <a:lstStyle/>
                    <a:p>
                      <a:pPr algn="ctr"/>
                      <a:r>
                        <a:rPr lang="en-US" b="1" dirty="0"/>
                        <a:t>Israel shall go up to Zion</a:t>
                      </a:r>
                    </a:p>
                  </a:txBody>
                  <a:tcPr anchor="ctr"/>
                </a:tc>
                <a:tc>
                  <a:txBody>
                    <a:bodyPr/>
                    <a:lstStyle/>
                    <a:p>
                      <a:pPr algn="ctr"/>
                      <a:r>
                        <a:rPr lang="en-US" b="1" i="1" dirty="0">
                          <a:solidFill>
                            <a:schemeClr val="accent1">
                              <a:lumMod val="75000"/>
                            </a:schemeClr>
                          </a:solidFill>
                        </a:rPr>
                        <a:t>31:6, 12; 32:36-44; cf. 3:14-18; Mic. 4:1-8</a:t>
                      </a:r>
                    </a:p>
                  </a:txBody>
                  <a:tcPr anchor="ctr"/>
                </a:tc>
                <a:tc>
                  <a:txBody>
                    <a:bodyPr/>
                    <a:lstStyle/>
                    <a:p>
                      <a:pPr algn="ctr"/>
                      <a:r>
                        <a:rPr lang="en-US" b="1" i="1" dirty="0">
                          <a:solidFill>
                            <a:schemeClr val="accent1">
                              <a:lumMod val="75000"/>
                            </a:schemeClr>
                          </a:solidFill>
                        </a:rPr>
                        <a:t>Heb. 12:22-24; Gal. 4:26</a:t>
                      </a:r>
                    </a:p>
                  </a:txBody>
                  <a:tcPr anchor="ctr"/>
                </a:tc>
                <a:extLst>
                  <a:ext uri="{0D108BD9-81ED-4DB2-BD59-A6C34878D82A}">
                    <a16:rowId xmlns:a16="http://schemas.microsoft.com/office/drawing/2014/main" val="354391193"/>
                  </a:ext>
                </a:extLst>
              </a:tr>
              <a:tr h="435709">
                <a:tc>
                  <a:txBody>
                    <a:bodyPr/>
                    <a:lstStyle/>
                    <a:p>
                      <a:pPr algn="ctr"/>
                      <a:r>
                        <a:rPr lang="en-US" b="1" dirty="0"/>
                        <a:t>Remnant shall be saved</a:t>
                      </a:r>
                    </a:p>
                  </a:txBody>
                  <a:tcPr anchor="ctr"/>
                </a:tc>
                <a:tc>
                  <a:txBody>
                    <a:bodyPr/>
                    <a:lstStyle/>
                    <a:p>
                      <a:pPr algn="ctr"/>
                      <a:r>
                        <a:rPr lang="en-US" b="1" i="1" dirty="0">
                          <a:solidFill>
                            <a:schemeClr val="accent1">
                              <a:lumMod val="75000"/>
                            </a:schemeClr>
                          </a:solidFill>
                        </a:rPr>
                        <a:t>31:7; cf. Is. 20-22</a:t>
                      </a:r>
                    </a:p>
                  </a:txBody>
                  <a:tcPr anchor="ctr"/>
                </a:tc>
                <a:tc>
                  <a:txBody>
                    <a:bodyPr/>
                    <a:lstStyle/>
                    <a:p>
                      <a:pPr algn="ctr"/>
                      <a:r>
                        <a:rPr lang="en-US" b="1" i="1" dirty="0">
                          <a:solidFill>
                            <a:schemeClr val="accent1">
                              <a:lumMod val="75000"/>
                            </a:schemeClr>
                          </a:solidFill>
                        </a:rPr>
                        <a:t>Rom. 9:27; 11:5</a:t>
                      </a:r>
                    </a:p>
                  </a:txBody>
                  <a:tcPr anchor="ctr"/>
                </a:tc>
                <a:extLst>
                  <a:ext uri="{0D108BD9-81ED-4DB2-BD59-A6C34878D82A}">
                    <a16:rowId xmlns:a16="http://schemas.microsoft.com/office/drawing/2014/main" val="805903314"/>
                  </a:ext>
                </a:extLst>
              </a:tr>
              <a:tr h="435709">
                <a:tc>
                  <a:txBody>
                    <a:bodyPr/>
                    <a:lstStyle/>
                    <a:p>
                      <a:pPr algn="ctr"/>
                      <a:r>
                        <a:rPr lang="en-US" b="1" dirty="0"/>
                        <a:t>Weeping at Messiah’s birth</a:t>
                      </a:r>
                    </a:p>
                  </a:txBody>
                  <a:tcPr anchor="ctr"/>
                </a:tc>
                <a:tc>
                  <a:txBody>
                    <a:bodyPr/>
                    <a:lstStyle/>
                    <a:p>
                      <a:pPr algn="ctr"/>
                      <a:r>
                        <a:rPr lang="en-US" b="1" i="1" dirty="0">
                          <a:solidFill>
                            <a:schemeClr val="accent1">
                              <a:lumMod val="75000"/>
                            </a:schemeClr>
                          </a:solidFill>
                        </a:rPr>
                        <a:t>31:15</a:t>
                      </a:r>
                    </a:p>
                  </a:txBody>
                  <a:tcPr anchor="ctr"/>
                </a:tc>
                <a:tc>
                  <a:txBody>
                    <a:bodyPr/>
                    <a:lstStyle/>
                    <a:p>
                      <a:pPr algn="ctr"/>
                      <a:r>
                        <a:rPr lang="en-US" b="1" i="1" dirty="0">
                          <a:solidFill>
                            <a:schemeClr val="accent1">
                              <a:lumMod val="75000"/>
                            </a:schemeClr>
                          </a:solidFill>
                        </a:rPr>
                        <a:t>Matt. 2:17f</a:t>
                      </a:r>
                    </a:p>
                  </a:txBody>
                  <a:tcPr anchor="ctr"/>
                </a:tc>
                <a:extLst>
                  <a:ext uri="{0D108BD9-81ED-4DB2-BD59-A6C34878D82A}">
                    <a16:rowId xmlns:a16="http://schemas.microsoft.com/office/drawing/2014/main" val="2791983269"/>
                  </a:ext>
                </a:extLst>
              </a:tr>
              <a:tr h="435709">
                <a:tc>
                  <a:txBody>
                    <a:bodyPr/>
                    <a:lstStyle/>
                    <a:p>
                      <a:pPr algn="ctr"/>
                      <a:r>
                        <a:rPr lang="en-US" b="1" dirty="0"/>
                        <a:t>New Covenant </a:t>
                      </a:r>
                    </a:p>
                  </a:txBody>
                  <a:tcPr anchor="ctr"/>
                </a:tc>
                <a:tc>
                  <a:txBody>
                    <a:bodyPr/>
                    <a:lstStyle/>
                    <a:p>
                      <a:pPr algn="ctr"/>
                      <a:r>
                        <a:rPr lang="en-US" b="1" i="1" dirty="0">
                          <a:solidFill>
                            <a:schemeClr val="accent1">
                              <a:lumMod val="75000"/>
                            </a:schemeClr>
                          </a:solidFill>
                        </a:rPr>
                        <a:t>31:31-34; 32:40</a:t>
                      </a:r>
                    </a:p>
                  </a:txBody>
                  <a:tcPr anchor="ctr"/>
                </a:tc>
                <a:tc>
                  <a:txBody>
                    <a:bodyPr/>
                    <a:lstStyle/>
                    <a:p>
                      <a:pPr algn="ctr"/>
                      <a:r>
                        <a:rPr lang="en-US" b="1" i="1" dirty="0">
                          <a:solidFill>
                            <a:schemeClr val="accent1">
                              <a:lumMod val="75000"/>
                            </a:schemeClr>
                          </a:solidFill>
                        </a:rPr>
                        <a:t>Heb. 8:8-13</a:t>
                      </a:r>
                    </a:p>
                  </a:txBody>
                  <a:tcPr anchor="ctr"/>
                </a:tc>
                <a:extLst>
                  <a:ext uri="{0D108BD9-81ED-4DB2-BD59-A6C34878D82A}">
                    <a16:rowId xmlns:a16="http://schemas.microsoft.com/office/drawing/2014/main" val="3718727453"/>
                  </a:ext>
                </a:extLst>
              </a:tr>
              <a:tr h="752044">
                <a:tc>
                  <a:txBody>
                    <a:bodyPr/>
                    <a:lstStyle/>
                    <a:p>
                      <a:pPr algn="ctr"/>
                      <a:r>
                        <a:rPr lang="en-US" b="1" dirty="0"/>
                        <a:t>Jerusalem Rebuilt</a:t>
                      </a:r>
                    </a:p>
                  </a:txBody>
                  <a:tcPr anchor="ctr"/>
                </a:tc>
                <a:tc>
                  <a:txBody>
                    <a:bodyPr/>
                    <a:lstStyle/>
                    <a:p>
                      <a:pPr algn="ctr"/>
                      <a:r>
                        <a:rPr lang="en-US" b="1" i="1" dirty="0">
                          <a:solidFill>
                            <a:schemeClr val="accent1">
                              <a:lumMod val="75000"/>
                            </a:schemeClr>
                          </a:solidFill>
                        </a:rPr>
                        <a:t>31:38-40; 32:36f; 33:4-9; cf. 3:17</a:t>
                      </a:r>
                    </a:p>
                  </a:txBody>
                  <a:tcPr anchor="ctr"/>
                </a:tc>
                <a:tc>
                  <a:txBody>
                    <a:bodyPr/>
                    <a:lstStyle/>
                    <a:p>
                      <a:pPr algn="ctr"/>
                      <a:r>
                        <a:rPr lang="en-US" b="1" i="1" dirty="0">
                          <a:solidFill>
                            <a:schemeClr val="accent1">
                              <a:lumMod val="75000"/>
                            </a:schemeClr>
                          </a:solidFill>
                        </a:rPr>
                        <a:t>Heb. 12:22-24; Gal. 4:26</a:t>
                      </a:r>
                    </a:p>
                  </a:txBody>
                  <a:tcPr anchor="ctr"/>
                </a:tc>
                <a:extLst>
                  <a:ext uri="{0D108BD9-81ED-4DB2-BD59-A6C34878D82A}">
                    <a16:rowId xmlns:a16="http://schemas.microsoft.com/office/drawing/2014/main" val="214162783"/>
                  </a:ext>
                </a:extLst>
              </a:tr>
              <a:tr h="752044">
                <a:tc>
                  <a:txBody>
                    <a:bodyPr/>
                    <a:lstStyle/>
                    <a:p>
                      <a:pPr algn="ctr"/>
                      <a:r>
                        <a:rPr lang="en-US" b="1" dirty="0"/>
                        <a:t>King and priest forever</a:t>
                      </a:r>
                    </a:p>
                  </a:txBody>
                  <a:tcPr anchor="ctr"/>
                </a:tc>
                <a:tc>
                  <a:txBody>
                    <a:bodyPr/>
                    <a:lstStyle/>
                    <a:p>
                      <a:pPr algn="ctr"/>
                      <a:r>
                        <a:rPr lang="en-US" b="1" i="1" dirty="0">
                          <a:solidFill>
                            <a:schemeClr val="accent1">
                              <a:lumMod val="75000"/>
                            </a:schemeClr>
                          </a:solidFill>
                        </a:rPr>
                        <a:t>33:17-22; cf. Zech. 6:12f; Ps. 110:1, 4</a:t>
                      </a:r>
                    </a:p>
                  </a:txBody>
                  <a:tcPr anchor="ctr"/>
                </a:tc>
                <a:tc>
                  <a:txBody>
                    <a:bodyPr/>
                    <a:lstStyle/>
                    <a:p>
                      <a:pPr algn="ctr"/>
                      <a:r>
                        <a:rPr lang="en-US" b="1" i="1" dirty="0">
                          <a:solidFill>
                            <a:schemeClr val="accent1">
                              <a:lumMod val="75000"/>
                            </a:schemeClr>
                          </a:solidFill>
                        </a:rPr>
                        <a:t>Heb. 1:13; 5:5f; 7:14-19</a:t>
                      </a:r>
                      <a:r>
                        <a:rPr lang="en-US" b="1" i="1">
                          <a:solidFill>
                            <a:schemeClr val="accent1">
                              <a:lumMod val="75000"/>
                            </a:schemeClr>
                          </a:solidFill>
                        </a:rPr>
                        <a:t>; 8:1f; </a:t>
                      </a:r>
                      <a:r>
                        <a:rPr lang="en-US" b="1" i="1" dirty="0">
                          <a:solidFill>
                            <a:schemeClr val="accent1">
                              <a:lumMod val="75000"/>
                            </a:schemeClr>
                          </a:solidFill>
                        </a:rPr>
                        <a:t>9:11f; 10:11-13</a:t>
                      </a:r>
                    </a:p>
                  </a:txBody>
                  <a:tcPr anchor="ctr"/>
                </a:tc>
                <a:extLst>
                  <a:ext uri="{0D108BD9-81ED-4DB2-BD59-A6C34878D82A}">
                    <a16:rowId xmlns:a16="http://schemas.microsoft.com/office/drawing/2014/main" val="444260951"/>
                  </a:ext>
                </a:extLst>
              </a:tr>
            </a:tbl>
          </a:graphicData>
        </a:graphic>
      </p:graphicFrame>
    </p:spTree>
    <p:extLst>
      <p:ext uri="{BB962C8B-B14F-4D97-AF65-F5344CB8AC3E}">
        <p14:creationId xmlns:p14="http://schemas.microsoft.com/office/powerpoint/2010/main" val="27124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361</a:t>
            </a:r>
          </a:p>
        </p:txBody>
      </p:sp>
      <p:sp>
        <p:nvSpPr>
          <p:cNvPr id="6" name="Content Placeholder 5"/>
          <p:cNvSpPr>
            <a:spLocks noGrp="1"/>
          </p:cNvSpPr>
          <p:nvPr>
            <p:ph idx="1"/>
          </p:nvPr>
        </p:nvSpPr>
        <p:spPr>
          <a:xfrm>
            <a:off x="375781" y="1712891"/>
            <a:ext cx="8342334" cy="4351338"/>
          </a:xfrm>
        </p:spPr>
        <p:txBody>
          <a:bodyPr>
            <a:noAutofit/>
          </a:bodyPr>
          <a:lstStyle/>
          <a:p>
            <a:pPr marL="0" indent="0" algn="ctr">
              <a:buNone/>
            </a:pPr>
            <a:r>
              <a:rPr lang="en-US" b="1" i="1" dirty="0"/>
              <a:t>“While still in prison (32:1-2; 37:15), Jeremiah continues to receive the glorious promises of God concerning restoration from Babylonian captivity and the blessing of the Messiah. Through Babylon, God will smite the two kingdoms of Israel (Israel and Judah, 33:24; 32:29-30; Ezek. 37:16, 22). However, he will subsequently heal Israel by freeing the nation from exile in Babylon, then sending the Messiah (David (Ezek. 37:24) in the fullness of time (Gal. 4:4; Eph. 1:10). The blessings under the Messiah are described with ‘covenant coloring’ language…</a:t>
            </a:r>
          </a:p>
        </p:txBody>
      </p:sp>
    </p:spTree>
    <p:extLst>
      <p:ext uri="{BB962C8B-B14F-4D97-AF65-F5344CB8AC3E}">
        <p14:creationId xmlns:p14="http://schemas.microsoft.com/office/powerpoint/2010/main" val="369476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941324"/>
            <a:ext cx="7886700" cy="1325563"/>
          </a:xfrm>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361</a:t>
            </a:r>
          </a:p>
        </p:txBody>
      </p:sp>
      <p:sp>
        <p:nvSpPr>
          <p:cNvPr id="6" name="Content Placeholder 5"/>
          <p:cNvSpPr>
            <a:spLocks noGrp="1"/>
          </p:cNvSpPr>
          <p:nvPr>
            <p:ph idx="1"/>
          </p:nvPr>
        </p:nvSpPr>
        <p:spPr>
          <a:xfrm>
            <a:off x="375781" y="2289087"/>
            <a:ext cx="8342334" cy="4351338"/>
          </a:xfrm>
        </p:spPr>
        <p:txBody>
          <a:bodyPr>
            <a:noAutofit/>
          </a:bodyPr>
          <a:lstStyle/>
          <a:p>
            <a:pPr marL="0" indent="0" algn="ctr">
              <a:buNone/>
            </a:pPr>
            <a:r>
              <a:rPr lang="en-US" b="1" i="1" dirty="0"/>
              <a:t>“…the Jews thought of God’s blessings for the nation of Israel in terms of the peaceful dwelling in the land of their inheritance, Canaan/Palestine (Deut. 28:1-14; Lev. 25:10; 1 Kings 4:24-25; Mic. 4:4; Ps. 37:3, 9-11, 22, 27, 29, 34; cf. Matt. 5:5). This promise concerning the peaceful enjoyment of the land repeatedly blends into the messianic expectations of the prophets (cf. Isa. 60-62; Mic. 4; Amos 9; Zech. 8; Ezek. 36-37). Also read the introduction to chapters 3 and 30.”</a:t>
            </a:r>
          </a:p>
        </p:txBody>
      </p:sp>
    </p:spTree>
    <p:extLst>
      <p:ext uri="{BB962C8B-B14F-4D97-AF65-F5344CB8AC3E}">
        <p14:creationId xmlns:p14="http://schemas.microsoft.com/office/powerpoint/2010/main" val="35463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82" y="189767"/>
            <a:ext cx="8404964" cy="1325563"/>
          </a:xfrm>
        </p:spPr>
        <p:txBody>
          <a:bodyPr anchor="ctr"/>
          <a:lstStyle/>
          <a:p>
            <a:pPr algn="ctr">
              <a:lnSpc>
                <a:spcPct val="100000"/>
              </a:lnSpc>
            </a:pPr>
            <a:r>
              <a:rPr lang="en-US" sz="4000" b="1" u="sng" dirty="0">
                <a:solidFill>
                  <a:schemeClr val="accent1">
                    <a:lumMod val="75000"/>
                  </a:schemeClr>
                </a:solidFill>
                <a:latin typeface="Palatino Linotype" panose="02040502050505030304" pitchFamily="18" charset="0"/>
              </a:rPr>
              <a:t>Chapter 33: I Will Cure Them</a:t>
            </a:r>
          </a:p>
        </p:txBody>
      </p:sp>
      <p:sp>
        <p:nvSpPr>
          <p:cNvPr id="4" name="Content Placeholder 3"/>
          <p:cNvSpPr>
            <a:spLocks noGrp="1"/>
          </p:cNvSpPr>
          <p:nvPr>
            <p:ph idx="1"/>
          </p:nvPr>
        </p:nvSpPr>
        <p:spPr>
          <a:xfrm>
            <a:off x="375782" y="1316458"/>
            <a:ext cx="8404964" cy="4351339"/>
          </a:xfrm>
        </p:spPr>
        <p:txBody>
          <a:bodyPr/>
          <a:lstStyle/>
          <a:p>
            <a:pPr marL="0" indent="0" algn="ctr">
              <a:spcBef>
                <a:spcPts val="1600"/>
              </a:spcBef>
              <a:buNone/>
            </a:pPr>
            <a:r>
              <a:rPr lang="en-US" b="1" dirty="0"/>
              <a:t>Rejoicing Upon Return </a:t>
            </a:r>
            <a:r>
              <a:rPr lang="en-US" b="1" dirty="0">
                <a:solidFill>
                  <a:schemeClr val="accent1">
                    <a:lumMod val="75000"/>
                  </a:schemeClr>
                </a:solidFill>
              </a:rPr>
              <a:t>(33:1-13)</a:t>
            </a:r>
          </a:p>
          <a:p>
            <a:pPr marL="0" indent="0" algn="ctr">
              <a:spcBef>
                <a:spcPts val="1600"/>
              </a:spcBef>
              <a:buNone/>
            </a:pPr>
            <a:r>
              <a:rPr lang="en-US" b="1" dirty="0"/>
              <a:t>Messianic Restoration </a:t>
            </a:r>
            <a:r>
              <a:rPr lang="en-US" b="1" dirty="0">
                <a:solidFill>
                  <a:schemeClr val="accent1">
                    <a:lumMod val="75000"/>
                  </a:schemeClr>
                </a:solidFill>
              </a:rPr>
              <a:t>(33:14-18)</a:t>
            </a:r>
          </a:p>
          <a:p>
            <a:pPr marL="0" indent="0" algn="ctr">
              <a:spcBef>
                <a:spcPts val="1600"/>
              </a:spcBef>
              <a:buNone/>
            </a:pPr>
            <a:r>
              <a:rPr lang="en-US" b="1" dirty="0"/>
              <a:t>God Is Faithful </a:t>
            </a:r>
            <a:r>
              <a:rPr lang="en-US" b="1" dirty="0">
                <a:solidFill>
                  <a:schemeClr val="accent1">
                    <a:lumMod val="75000"/>
                  </a:schemeClr>
                </a:solidFill>
              </a:rPr>
              <a:t>(33:19-26)</a:t>
            </a:r>
          </a:p>
        </p:txBody>
      </p:sp>
      <p:pic>
        <p:nvPicPr>
          <p:cNvPr id="5" name="Picture 4">
            <a:extLst>
              <a:ext uri="{FF2B5EF4-FFF2-40B4-BE49-F238E27FC236}">
                <a16:creationId xmlns:a16="http://schemas.microsoft.com/office/drawing/2014/main" id="{BE7023B7-1FAF-344E-B65B-66BC6E9BF46F}"/>
              </a:ext>
            </a:extLst>
          </p:cNvPr>
          <p:cNvPicPr>
            <a:picLocks noChangeAspect="1"/>
          </p:cNvPicPr>
          <p:nvPr/>
        </p:nvPicPr>
        <p:blipFill rotWithShape="1">
          <a:blip r:embed="rId2"/>
          <a:srcRect t="5861" b="9416"/>
          <a:stretch/>
        </p:blipFill>
        <p:spPr>
          <a:xfrm>
            <a:off x="0" y="3244240"/>
            <a:ext cx="9144000" cy="3613759"/>
          </a:xfrm>
          <a:prstGeom prst="rect">
            <a:avLst/>
          </a:prstGeom>
        </p:spPr>
      </p:pic>
    </p:spTree>
    <p:extLst>
      <p:ext uri="{BB962C8B-B14F-4D97-AF65-F5344CB8AC3E}">
        <p14:creationId xmlns:p14="http://schemas.microsoft.com/office/powerpoint/2010/main" val="74639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u="sng" dirty="0">
                <a:solidFill>
                  <a:schemeClr val="accent1">
                    <a:lumMod val="75000"/>
                  </a:schemeClr>
                </a:solidFill>
                <a:latin typeface="Palatino Linotype" panose="02040502050505030304" pitchFamily="18" charset="0"/>
              </a:rPr>
              <a:t>Chapter 33: Applications</a:t>
            </a:r>
          </a:p>
        </p:txBody>
      </p:sp>
      <p:sp>
        <p:nvSpPr>
          <p:cNvPr id="4" name="Content Placeholder 3"/>
          <p:cNvSpPr>
            <a:spLocks noGrp="1"/>
          </p:cNvSpPr>
          <p:nvPr>
            <p:ph idx="1"/>
          </p:nvPr>
        </p:nvSpPr>
        <p:spPr>
          <a:xfrm>
            <a:off x="628651" y="1665208"/>
            <a:ext cx="7886700" cy="4351339"/>
          </a:xfrm>
        </p:spPr>
        <p:txBody>
          <a:bodyPr>
            <a:noAutofit/>
          </a:bodyPr>
          <a:lstStyle/>
          <a:p>
            <a:r>
              <a:rPr lang="en-US" sz="2400" b="1" i="1" dirty="0">
                <a:solidFill>
                  <a:schemeClr val="accent1">
                    <a:lumMod val="75000"/>
                  </a:schemeClr>
                </a:solidFill>
              </a:rPr>
              <a:t>“Christ now serves both as king and priest according to Jeremiah and Zechariah (cf. 6:12-13). Premillennialism offers only confusion on these prophecies as they deny He is now king, yet they acknowledge He is now our high priest. If He is serving in one work He is also serving in the other! (Heb. 8:1). In fact, He cannot serve as high priest on earth because He is from the wrong tribe (cf. Heb. 8:4; 7:14); therefore neither do we look for Him to serve as king on earth (cf. John 18:36).”</a:t>
            </a:r>
            <a:r>
              <a:rPr lang="en-US" sz="2400" b="1" dirty="0">
                <a:solidFill>
                  <a:schemeClr val="accent1">
                    <a:lumMod val="75000"/>
                  </a:schemeClr>
                </a:solidFill>
              </a:rPr>
              <a:t> </a:t>
            </a:r>
            <a:r>
              <a:rPr lang="en-US" sz="2400" b="1" dirty="0"/>
              <a:t>(</a:t>
            </a:r>
            <a:r>
              <a:rPr lang="en-US" sz="2400" b="1" dirty="0" err="1"/>
              <a:t>Harkrider</a:t>
            </a:r>
            <a:r>
              <a:rPr lang="en-US" sz="2400" b="1" dirty="0"/>
              <a:t>, 93)</a:t>
            </a:r>
          </a:p>
          <a:p>
            <a:r>
              <a:rPr lang="en-US" sz="2400" b="1" dirty="0"/>
              <a:t>God’s faithfulness is displayed each day in the day and night (cf. Lam. 3:22f)</a:t>
            </a:r>
            <a:r>
              <a:rPr lang="en-US" sz="2000" b="1" dirty="0"/>
              <a:t> </a:t>
            </a:r>
          </a:p>
        </p:txBody>
      </p:sp>
    </p:spTree>
    <p:extLst>
      <p:ext uri="{BB962C8B-B14F-4D97-AF65-F5344CB8AC3E}">
        <p14:creationId xmlns:p14="http://schemas.microsoft.com/office/powerpoint/2010/main" val="364073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370 </a:t>
            </a:r>
          </a:p>
        </p:txBody>
      </p:sp>
      <p:sp>
        <p:nvSpPr>
          <p:cNvPr id="6" name="Content Placeholder 5"/>
          <p:cNvSpPr>
            <a:spLocks noGrp="1"/>
          </p:cNvSpPr>
          <p:nvPr>
            <p:ph idx="1"/>
          </p:nvPr>
        </p:nvSpPr>
        <p:spPr>
          <a:xfrm>
            <a:off x="400833" y="1700368"/>
            <a:ext cx="8354860" cy="4351339"/>
          </a:xfrm>
        </p:spPr>
        <p:txBody>
          <a:bodyPr>
            <a:noAutofit/>
          </a:bodyPr>
          <a:lstStyle/>
          <a:p>
            <a:pPr marL="0" indent="0" algn="ctr">
              <a:buNone/>
            </a:pPr>
            <a:r>
              <a:rPr lang="en-US" sz="2600" b="1" i="1" dirty="0"/>
              <a:t>“The moral and spiritual instability of the nation of Israel is illustrated in this chapter. The Jews entered into a covenant with king Zedekiah to allow their slaves to go free but then turned around and placed them in bondage again. This demonstrated the fickleness of the nation in honoring covenants. The people of Israel were doing to their slaves the same thing they had done to God; they betrayed them by going back on their word. Covenants meant nothing to the Jews, as they openly set them aside according to their own selfish whims. Because of this lack of respect for God and his covenant with the nation of Israel, the city of Jerusalem was going to be destroyed.”</a:t>
            </a:r>
          </a:p>
        </p:txBody>
      </p:sp>
    </p:spTree>
    <p:extLst>
      <p:ext uri="{BB962C8B-B14F-4D97-AF65-F5344CB8AC3E}">
        <p14:creationId xmlns:p14="http://schemas.microsoft.com/office/powerpoint/2010/main" val="207444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208D-D2BF-1F4E-A763-A20C787908D3}"/>
              </a:ext>
            </a:extLst>
          </p:cNvPr>
          <p:cNvSpPr>
            <a:spLocks noGrp="1"/>
          </p:cNvSpPr>
          <p:nvPr>
            <p:ph type="title"/>
          </p:nvPr>
        </p:nvSpPr>
        <p:spPr>
          <a:xfrm>
            <a:off x="250521" y="365128"/>
            <a:ext cx="8642957" cy="1325563"/>
          </a:xfrm>
        </p:spPr>
        <p:txBody>
          <a:bodyPr>
            <a:normAutofit fontScale="90000"/>
          </a:bodyPr>
          <a:lstStyle/>
          <a:p>
            <a:pPr algn="ctr"/>
            <a:r>
              <a:rPr lang="en-US" sz="4800" b="1" u="sng" dirty="0">
                <a:solidFill>
                  <a:schemeClr val="accent1">
                    <a:lumMod val="75000"/>
                  </a:schemeClr>
                </a:solidFill>
              </a:rPr>
              <a:t>Lachish Ostraca IV – Jer. 34:6-7; 6:1</a:t>
            </a:r>
          </a:p>
        </p:txBody>
      </p:sp>
      <p:pic>
        <p:nvPicPr>
          <p:cNvPr id="6" name="Content Placeholder 5">
            <a:extLst>
              <a:ext uri="{FF2B5EF4-FFF2-40B4-BE49-F238E27FC236}">
                <a16:creationId xmlns:a16="http://schemas.microsoft.com/office/drawing/2014/main" id="{1F174B7C-11B7-AC42-938D-6ABAE99CDE62}"/>
              </a:ext>
            </a:extLst>
          </p:cNvPr>
          <p:cNvPicPr>
            <a:picLocks noGrp="1" noChangeAspect="1"/>
          </p:cNvPicPr>
          <p:nvPr>
            <p:ph sz="half" idx="1"/>
          </p:nvPr>
        </p:nvPicPr>
        <p:blipFill>
          <a:blip r:embed="rId2"/>
          <a:stretch>
            <a:fillRect/>
          </a:stretch>
        </p:blipFill>
        <p:spPr>
          <a:xfrm>
            <a:off x="628651" y="1825625"/>
            <a:ext cx="3116632" cy="4351338"/>
          </a:xfrm>
        </p:spPr>
      </p:pic>
      <p:sp>
        <p:nvSpPr>
          <p:cNvPr id="4" name="Content Placeholder 3">
            <a:extLst>
              <a:ext uri="{FF2B5EF4-FFF2-40B4-BE49-F238E27FC236}">
                <a16:creationId xmlns:a16="http://schemas.microsoft.com/office/drawing/2014/main" id="{7F763485-FBE7-0E4D-8E32-0BA81AC1D9FA}"/>
              </a:ext>
            </a:extLst>
          </p:cNvPr>
          <p:cNvSpPr>
            <a:spLocks noGrp="1"/>
          </p:cNvSpPr>
          <p:nvPr>
            <p:ph sz="half" idx="2"/>
          </p:nvPr>
        </p:nvSpPr>
        <p:spPr>
          <a:xfrm>
            <a:off x="3832965" y="1825625"/>
            <a:ext cx="5060514" cy="4351338"/>
          </a:xfrm>
        </p:spPr>
        <p:txBody>
          <a:bodyPr>
            <a:noAutofit/>
          </a:bodyPr>
          <a:lstStyle/>
          <a:p>
            <a:pPr marL="0" indent="0" algn="ctr">
              <a:buNone/>
            </a:pPr>
            <a:r>
              <a:rPr lang="en-US" sz="2000" b="1" i="1" dirty="0"/>
              <a:t>“May Yahweh cause my lord to hear reports of good news this very day. And now, according to all that my lord sent thus your servant has done. I have written upon the tablet according to all that [you] have sent to me. And with respect to what my lord sent concerning the matter of Beth-</a:t>
            </a:r>
            <a:r>
              <a:rPr lang="en-US" sz="2000" b="1" i="1" dirty="0" err="1"/>
              <a:t>Harapid</a:t>
            </a:r>
            <a:r>
              <a:rPr lang="en-US" sz="2000" b="1" i="1" dirty="0"/>
              <a:t>, there is no man there. As for </a:t>
            </a:r>
            <a:r>
              <a:rPr lang="en-US" sz="2000" b="1" i="1" dirty="0" err="1"/>
              <a:t>Semakyahu</a:t>
            </a:r>
            <a:r>
              <a:rPr lang="en-US" sz="2000" b="1" i="1" dirty="0"/>
              <a:t>, </a:t>
            </a:r>
            <a:r>
              <a:rPr lang="en-US" sz="2000" b="1" i="1" dirty="0" err="1"/>
              <a:t>Shemayahu</a:t>
            </a:r>
            <a:r>
              <a:rPr lang="en-US" sz="2000" b="1" i="1" dirty="0"/>
              <a:t> has seized him and taken him up to the city. Your servant cannot send the witness there today; rather, it is during the morning tour that [he will come (to you)]. Then it will be known that we are watching the fire signals of Lachish according to the code which my lord gave us for we cannot see </a:t>
            </a:r>
            <a:r>
              <a:rPr lang="en-US" sz="2000" b="1" i="1" dirty="0" err="1"/>
              <a:t>Azekah</a:t>
            </a:r>
            <a:r>
              <a:rPr lang="en-US" sz="2000" b="1" i="1" dirty="0"/>
              <a:t>”</a:t>
            </a:r>
          </a:p>
        </p:txBody>
      </p:sp>
    </p:spTree>
    <p:extLst>
      <p:ext uri="{BB962C8B-B14F-4D97-AF65-F5344CB8AC3E}">
        <p14:creationId xmlns:p14="http://schemas.microsoft.com/office/powerpoint/2010/main" val="33704548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2945</TotalTime>
  <Words>1053</Words>
  <Application>Microsoft Macintosh PowerPoint</Application>
  <PresentationFormat>On-screen Show (4:3)</PresentationFormat>
  <Paragraphs>63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Palatino Linotype</vt:lpstr>
      <vt:lpstr>Office Theme</vt:lpstr>
      <vt:lpstr>Jeremiah: Chapters 33-34</vt:lpstr>
      <vt:lpstr>Jeremiah Memory Jogger:</vt:lpstr>
      <vt:lpstr>PowerPoint Presentation</vt:lpstr>
      <vt:lpstr>John Humphries, “The Books of Jeremiah and Lamentations,” Truth Commentaries, 361</vt:lpstr>
      <vt:lpstr>John Humphries, “The Books of Jeremiah and Lamentations,” Truth Commentaries, 361</vt:lpstr>
      <vt:lpstr>Chapter 33: I Will Cure Them</vt:lpstr>
      <vt:lpstr>Chapter 33: Applications</vt:lpstr>
      <vt:lpstr>John Humphries, “The Books of Jeremiah and Lamentations,” Truth Commentaries, 370 </vt:lpstr>
      <vt:lpstr>Lachish Ostraca IV – Jer. 34:6-7; 6:1</vt:lpstr>
      <vt:lpstr>Chapter 34: Violation of Sabbath Year</vt:lpstr>
      <vt:lpstr>Chapter 34: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33-34</dc:title>
  <dc:creator>Eric Parker</dc:creator>
  <cp:lastModifiedBy>Eric Parker</cp:lastModifiedBy>
  <cp:revision>13</cp:revision>
  <dcterms:created xsi:type="dcterms:W3CDTF">2019-08-12T19:05:39Z</dcterms:created>
  <dcterms:modified xsi:type="dcterms:W3CDTF">2019-08-14T22:00:19Z</dcterms:modified>
</cp:coreProperties>
</file>