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75" r:id="rId4"/>
    <p:sldId id="263" r:id="rId5"/>
    <p:sldId id="264" r:id="rId6"/>
    <p:sldId id="266" r:id="rId7"/>
    <p:sldId id="268" r:id="rId8"/>
    <p:sldId id="26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31"/>
  </p:normalViewPr>
  <p:slideViewPr>
    <p:cSldViewPr snapToGrid="0" snapToObjects="1">
      <p:cViewPr>
        <p:scale>
          <a:sx n="86" d="100"/>
          <a:sy n="86" d="100"/>
        </p:scale>
        <p:origin x="1864"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139624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43211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62310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58926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89686-6941-6843-9612-01A7CC3EDB5C}" type="datetimeFigureOut">
              <a:rPr lang="en-US" smtClean="0"/>
              <a:t>8/19/19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48453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F89686-6941-6843-9612-01A7CC3EDB5C}"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19041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F89686-6941-6843-9612-01A7CC3EDB5C}" type="datetimeFigureOut">
              <a:rPr lang="en-US" smtClean="0"/>
              <a:t>8/19/19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83300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F89686-6941-6843-9612-01A7CC3EDB5C}" type="datetimeFigureOut">
              <a:rPr lang="en-US" smtClean="0"/>
              <a:t>8/19/19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49614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89686-6941-6843-9612-01A7CC3EDB5C}" type="datetimeFigureOut">
              <a:rPr lang="en-US" smtClean="0"/>
              <a:t>8/19/19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599677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89686-6941-6843-9612-01A7CC3EDB5C}"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08962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89686-6941-6843-9612-01A7CC3EDB5C}" type="datetimeFigureOut">
              <a:rPr lang="en-US" smtClean="0"/>
              <a:t>8/19/19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48157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89686-6941-6843-9612-01A7CC3EDB5C}" type="datetimeFigureOut">
              <a:rPr lang="en-US" smtClean="0"/>
              <a:t>8/19/19</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56AE5-D297-A14B-8427-E230182813A0}" type="slidenum">
              <a:rPr lang="en-US" smtClean="0"/>
              <a:t>‹#›</a:t>
            </a:fld>
            <a:endParaRPr lang="en-US"/>
          </a:p>
        </p:txBody>
      </p:sp>
    </p:spTree>
    <p:extLst>
      <p:ext uri="{BB962C8B-B14F-4D97-AF65-F5344CB8AC3E}">
        <p14:creationId xmlns:p14="http://schemas.microsoft.com/office/powerpoint/2010/main" val="1494895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47"/>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35-36</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
            <a:ext cx="9144000" cy="5035403"/>
          </a:xfrm>
          <a:prstGeom prst="rect">
            <a:avLst/>
          </a:prstGeom>
        </p:spPr>
      </p:pic>
    </p:spTree>
    <p:extLst>
      <p:ext uri="{BB962C8B-B14F-4D97-AF65-F5344CB8AC3E}">
        <p14:creationId xmlns:p14="http://schemas.microsoft.com/office/powerpoint/2010/main" val="420287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212942" y="1690692"/>
            <a:ext cx="4516937" cy="4597373"/>
          </a:xfrm>
        </p:spPr>
        <p:txBody>
          <a:bodyPr>
            <a:normAutofit fontScale="92500" lnSpcReduction="10000"/>
          </a:bodyPr>
          <a:lstStyle/>
          <a:p>
            <a:pPr marL="514338" indent="-514338">
              <a:lnSpc>
                <a:spcPct val="100000"/>
              </a:lnSpc>
              <a:spcBef>
                <a:spcPts val="600"/>
              </a:spcBef>
              <a:buClr>
                <a:schemeClr val="accent1">
                  <a:lumMod val="75000"/>
                </a:schemeClr>
              </a:buClr>
              <a:buFont typeface="+mj-lt"/>
              <a:buAutoNum type="arabicPeriod" startAt="27"/>
            </a:pPr>
            <a:r>
              <a:rPr lang="en-US" b="1" dirty="0">
                <a:solidFill>
                  <a:schemeClr val="tx1">
                    <a:lumMod val="50000"/>
                    <a:lumOff val="50000"/>
                  </a:schemeClr>
                </a:solidFill>
              </a:rPr>
              <a:t>The Yoke Of Babylon </a:t>
            </a:r>
          </a:p>
          <a:p>
            <a:pPr marL="514338" indent="-514338">
              <a:lnSpc>
                <a:spcPct val="100000"/>
              </a:lnSpc>
              <a:spcBef>
                <a:spcPts val="600"/>
              </a:spcBef>
              <a:buClr>
                <a:schemeClr val="accent1">
                  <a:lumMod val="75000"/>
                </a:schemeClr>
              </a:buClr>
              <a:buFont typeface="+mj-lt"/>
              <a:buAutoNum type="arabicPeriod" startAt="27"/>
            </a:pPr>
            <a:r>
              <a:rPr lang="en-US" b="1" dirty="0">
                <a:solidFill>
                  <a:schemeClr val="tx1">
                    <a:lumMod val="50000"/>
                    <a:lumOff val="50000"/>
                  </a:schemeClr>
                </a:solidFill>
              </a:rPr>
              <a:t>Hananiah The Heretic</a:t>
            </a:r>
          </a:p>
          <a:p>
            <a:pPr marL="514338" indent="-514338">
              <a:lnSpc>
                <a:spcPct val="100000"/>
              </a:lnSpc>
              <a:spcBef>
                <a:spcPts val="600"/>
              </a:spcBef>
              <a:buClr>
                <a:schemeClr val="accent1">
                  <a:lumMod val="75000"/>
                </a:schemeClr>
              </a:buClr>
              <a:buFont typeface="+mj-lt"/>
              <a:buAutoNum type="arabicPeriod" startAt="27"/>
            </a:pPr>
            <a:r>
              <a:rPr lang="en-US" b="1" dirty="0">
                <a:solidFill>
                  <a:schemeClr val="tx1">
                    <a:lumMod val="50000"/>
                    <a:lumOff val="50000"/>
                  </a:schemeClr>
                </a:solidFill>
              </a:rPr>
              <a:t>Letters to the Exiles</a:t>
            </a:r>
          </a:p>
          <a:p>
            <a:pPr marL="514338" indent="-514338">
              <a:lnSpc>
                <a:spcPct val="100000"/>
              </a:lnSpc>
              <a:spcBef>
                <a:spcPts val="600"/>
              </a:spcBef>
              <a:buClr>
                <a:schemeClr val="accent1">
                  <a:lumMod val="75000"/>
                </a:schemeClr>
              </a:buClr>
              <a:buFont typeface="+mj-lt"/>
              <a:buAutoNum type="arabicPeriod" startAt="27"/>
            </a:pPr>
            <a:r>
              <a:rPr lang="en-US" b="1" dirty="0">
                <a:solidFill>
                  <a:schemeClr val="tx1">
                    <a:lumMod val="50000"/>
                    <a:lumOff val="50000"/>
                  </a:schemeClr>
                </a:solidFill>
              </a:rPr>
              <a:t>Glorious Future Ahead</a:t>
            </a:r>
          </a:p>
          <a:p>
            <a:pPr marL="514338" indent="-514338">
              <a:lnSpc>
                <a:spcPct val="100000"/>
              </a:lnSpc>
              <a:spcBef>
                <a:spcPts val="600"/>
              </a:spcBef>
              <a:buClr>
                <a:schemeClr val="accent1">
                  <a:lumMod val="75000"/>
                </a:schemeClr>
              </a:buClr>
              <a:buFont typeface="+mj-lt"/>
              <a:buAutoNum type="arabicPeriod" startAt="27"/>
            </a:pPr>
            <a:r>
              <a:rPr lang="en-US" b="1" dirty="0">
                <a:solidFill>
                  <a:schemeClr val="tx1">
                    <a:lumMod val="50000"/>
                    <a:lumOff val="50000"/>
                  </a:schemeClr>
                </a:solidFill>
              </a:rPr>
              <a:t>The New Covenant</a:t>
            </a:r>
          </a:p>
          <a:p>
            <a:pPr marL="514338" indent="-514338">
              <a:lnSpc>
                <a:spcPct val="100000"/>
              </a:lnSpc>
              <a:spcBef>
                <a:spcPts val="600"/>
              </a:spcBef>
              <a:buClr>
                <a:schemeClr val="accent1">
                  <a:lumMod val="75000"/>
                </a:schemeClr>
              </a:buClr>
              <a:buFont typeface="+mj-lt"/>
              <a:buAutoNum type="arabicPeriod" startAt="27"/>
            </a:pPr>
            <a:r>
              <a:rPr lang="en-US" b="1" dirty="0">
                <a:solidFill>
                  <a:schemeClr val="tx1">
                    <a:lumMod val="50000"/>
                    <a:lumOff val="50000"/>
                  </a:schemeClr>
                </a:solidFill>
              </a:rPr>
              <a:t>Kinsman Redeemer</a:t>
            </a:r>
          </a:p>
          <a:p>
            <a:pPr marL="514338" indent="-514338">
              <a:lnSpc>
                <a:spcPct val="100000"/>
              </a:lnSpc>
              <a:spcBef>
                <a:spcPts val="600"/>
              </a:spcBef>
              <a:buClr>
                <a:schemeClr val="accent1">
                  <a:lumMod val="75000"/>
                </a:schemeClr>
              </a:buClr>
              <a:buFont typeface="+mj-lt"/>
              <a:buAutoNum type="arabicPeriod" startAt="27"/>
            </a:pPr>
            <a:r>
              <a:rPr lang="en-US" b="1" dirty="0">
                <a:solidFill>
                  <a:schemeClr val="tx1">
                    <a:lumMod val="50000"/>
                    <a:lumOff val="50000"/>
                  </a:schemeClr>
                </a:solidFill>
              </a:rPr>
              <a:t>I Will Cure Them</a:t>
            </a:r>
          </a:p>
          <a:p>
            <a:pPr marL="514338" indent="-514338">
              <a:lnSpc>
                <a:spcPct val="100000"/>
              </a:lnSpc>
              <a:spcBef>
                <a:spcPts val="600"/>
              </a:spcBef>
              <a:buClr>
                <a:schemeClr val="accent1">
                  <a:lumMod val="75000"/>
                </a:schemeClr>
              </a:buClr>
              <a:buFont typeface="+mj-lt"/>
              <a:buAutoNum type="arabicPeriod" startAt="27"/>
            </a:pPr>
            <a:r>
              <a:rPr lang="en-US" b="1" dirty="0">
                <a:solidFill>
                  <a:schemeClr val="tx1">
                    <a:lumMod val="50000"/>
                    <a:lumOff val="50000"/>
                  </a:schemeClr>
                </a:solidFill>
              </a:rPr>
              <a:t>Violation of Sabbath Year</a:t>
            </a:r>
          </a:p>
          <a:p>
            <a:pPr marL="514338" indent="-514338">
              <a:lnSpc>
                <a:spcPct val="100000"/>
              </a:lnSpc>
              <a:spcBef>
                <a:spcPts val="600"/>
              </a:spcBef>
              <a:buClr>
                <a:schemeClr val="accent1">
                  <a:lumMod val="75000"/>
                </a:schemeClr>
              </a:buClr>
              <a:buFont typeface="+mj-lt"/>
              <a:buAutoNum type="arabicPeriod" startAt="27"/>
            </a:pPr>
            <a:r>
              <a:rPr lang="en-US" b="1" dirty="0">
                <a:solidFill>
                  <a:schemeClr val="tx1">
                    <a:lumMod val="50000"/>
                    <a:lumOff val="50000"/>
                  </a:schemeClr>
                </a:solidFill>
              </a:rPr>
              <a:t>The Rechabites</a:t>
            </a:r>
          </a:p>
          <a:p>
            <a:pPr marL="514338" indent="-514338">
              <a:lnSpc>
                <a:spcPct val="100000"/>
              </a:lnSpc>
              <a:spcBef>
                <a:spcPts val="600"/>
              </a:spcBef>
              <a:buClr>
                <a:schemeClr val="accent1">
                  <a:lumMod val="75000"/>
                </a:schemeClr>
              </a:buClr>
              <a:buFont typeface="+mj-lt"/>
              <a:buAutoNum type="arabicPeriod" startAt="27"/>
            </a:pPr>
            <a:r>
              <a:rPr lang="en-US" b="1" dirty="0">
                <a:solidFill>
                  <a:schemeClr val="tx1">
                    <a:lumMod val="50000"/>
                    <a:lumOff val="50000"/>
                  </a:schemeClr>
                </a:solidFill>
              </a:rPr>
              <a:t>Jehoiakim Burns The Scroll</a:t>
            </a:r>
          </a:p>
        </p:txBody>
      </p:sp>
      <p:pic>
        <p:nvPicPr>
          <p:cNvPr id="8" name="Content Placeholder 7">
            <a:extLst>
              <a:ext uri="{FF2B5EF4-FFF2-40B4-BE49-F238E27FC236}">
                <a16:creationId xmlns:a16="http://schemas.microsoft.com/office/drawing/2014/main" id="{4156861E-46C7-6641-A95A-5145007BD126}"/>
              </a:ext>
            </a:extLst>
          </p:cNvPr>
          <p:cNvPicPr>
            <a:picLocks noGrp="1" noChangeAspect="1"/>
          </p:cNvPicPr>
          <p:nvPr>
            <p:ph sz="half" idx="2"/>
          </p:nvPr>
        </p:nvPicPr>
        <p:blipFill>
          <a:blip r:embed="rId2"/>
          <a:stretch>
            <a:fillRect/>
          </a:stretch>
        </p:blipFill>
        <p:spPr>
          <a:xfrm>
            <a:off x="4667250" y="1825627"/>
            <a:ext cx="3810000" cy="4264819"/>
          </a:xfrm>
        </p:spPr>
      </p:pic>
    </p:spTree>
    <p:extLst>
      <p:ext uri="{BB962C8B-B14F-4D97-AF65-F5344CB8AC3E}">
        <p14:creationId xmlns:p14="http://schemas.microsoft.com/office/powerpoint/2010/main" val="190898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878695"/>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377</a:t>
            </a:r>
          </a:p>
        </p:txBody>
      </p:sp>
      <p:sp>
        <p:nvSpPr>
          <p:cNvPr id="6" name="Content Placeholder 5"/>
          <p:cNvSpPr>
            <a:spLocks noGrp="1"/>
          </p:cNvSpPr>
          <p:nvPr>
            <p:ph idx="1"/>
          </p:nvPr>
        </p:nvSpPr>
        <p:spPr>
          <a:xfrm>
            <a:off x="375781" y="2226457"/>
            <a:ext cx="8342334" cy="4351338"/>
          </a:xfrm>
        </p:spPr>
        <p:txBody>
          <a:bodyPr>
            <a:noAutofit/>
          </a:bodyPr>
          <a:lstStyle/>
          <a:p>
            <a:pPr marL="0" indent="0" algn="ctr">
              <a:buNone/>
            </a:pPr>
            <a:r>
              <a:rPr lang="en-US" b="1" i="1" dirty="0"/>
              <a:t>“Jeremiah records this incident regarding the Rechabites in order to demonstrate that the nation of Judah has not continued to maintain proper respect towards God. The Rechabites have shown greater respect to their family traditions, which date back hundreds of years, than the Israelites have toward the commandments of their heavenly father. The devotion and commitment of the Rechabites should shame the fickle, rebellious Israelites.”</a:t>
            </a:r>
          </a:p>
        </p:txBody>
      </p:sp>
    </p:spTree>
    <p:extLst>
      <p:ext uri="{BB962C8B-B14F-4D97-AF65-F5344CB8AC3E}">
        <p14:creationId xmlns:p14="http://schemas.microsoft.com/office/powerpoint/2010/main" val="397372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2" y="440289"/>
            <a:ext cx="8404964"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35: The Rechabites</a:t>
            </a:r>
          </a:p>
        </p:txBody>
      </p:sp>
      <p:sp>
        <p:nvSpPr>
          <p:cNvPr id="4" name="Content Placeholder 3"/>
          <p:cNvSpPr>
            <a:spLocks noGrp="1"/>
          </p:cNvSpPr>
          <p:nvPr>
            <p:ph idx="1"/>
          </p:nvPr>
        </p:nvSpPr>
        <p:spPr>
          <a:xfrm>
            <a:off x="375782" y="1566980"/>
            <a:ext cx="8404964" cy="4351339"/>
          </a:xfrm>
        </p:spPr>
        <p:txBody>
          <a:bodyPr/>
          <a:lstStyle/>
          <a:p>
            <a:pPr marL="0" indent="0" algn="ctr">
              <a:spcBef>
                <a:spcPts val="1600"/>
              </a:spcBef>
              <a:buNone/>
            </a:pPr>
            <a:r>
              <a:rPr lang="en-US" b="1" dirty="0"/>
              <a:t>The Rechabites Obeyed Their Father </a:t>
            </a:r>
            <a:r>
              <a:rPr lang="en-US" b="1" dirty="0">
                <a:solidFill>
                  <a:schemeClr val="accent1">
                    <a:lumMod val="75000"/>
                  </a:schemeClr>
                </a:solidFill>
              </a:rPr>
              <a:t>(35:1-11)</a:t>
            </a:r>
          </a:p>
          <a:p>
            <a:pPr marL="0" indent="0" algn="ctr">
              <a:spcBef>
                <a:spcPts val="1600"/>
              </a:spcBef>
              <a:buNone/>
            </a:pPr>
            <a:r>
              <a:rPr lang="en-US" b="1" dirty="0"/>
              <a:t>Judah Should Have Obeyed Their Father </a:t>
            </a:r>
            <a:r>
              <a:rPr lang="en-US" b="1" dirty="0">
                <a:solidFill>
                  <a:schemeClr val="accent1">
                    <a:lumMod val="75000"/>
                  </a:schemeClr>
                </a:solidFill>
              </a:rPr>
              <a:t>(35:12-19)</a:t>
            </a:r>
          </a:p>
        </p:txBody>
      </p:sp>
      <p:pic>
        <p:nvPicPr>
          <p:cNvPr id="6" name="Picture 5">
            <a:extLst>
              <a:ext uri="{FF2B5EF4-FFF2-40B4-BE49-F238E27FC236}">
                <a16:creationId xmlns:a16="http://schemas.microsoft.com/office/drawing/2014/main" id="{E0C2CD7A-2401-824F-A678-4A22BBBEC859}"/>
              </a:ext>
            </a:extLst>
          </p:cNvPr>
          <p:cNvPicPr>
            <a:picLocks noChangeAspect="1"/>
          </p:cNvPicPr>
          <p:nvPr/>
        </p:nvPicPr>
        <p:blipFill>
          <a:blip r:embed="rId2"/>
          <a:stretch>
            <a:fillRect/>
          </a:stretch>
        </p:blipFill>
        <p:spPr>
          <a:xfrm>
            <a:off x="444500" y="3040693"/>
            <a:ext cx="4127500" cy="2749550"/>
          </a:xfrm>
          <a:prstGeom prst="rect">
            <a:avLst/>
          </a:prstGeom>
        </p:spPr>
      </p:pic>
      <p:pic>
        <p:nvPicPr>
          <p:cNvPr id="8" name="Picture 7">
            <a:extLst>
              <a:ext uri="{FF2B5EF4-FFF2-40B4-BE49-F238E27FC236}">
                <a16:creationId xmlns:a16="http://schemas.microsoft.com/office/drawing/2014/main" id="{9A301BBC-4668-934B-8647-210BF19875C5}"/>
              </a:ext>
            </a:extLst>
          </p:cNvPr>
          <p:cNvPicPr>
            <a:picLocks noChangeAspect="1"/>
          </p:cNvPicPr>
          <p:nvPr/>
        </p:nvPicPr>
        <p:blipFill>
          <a:blip r:embed="rId3"/>
          <a:stretch>
            <a:fillRect/>
          </a:stretch>
        </p:blipFill>
        <p:spPr>
          <a:xfrm>
            <a:off x="4768676" y="3040693"/>
            <a:ext cx="3930824" cy="2761236"/>
          </a:xfrm>
          <a:prstGeom prst="rect">
            <a:avLst/>
          </a:prstGeom>
        </p:spPr>
      </p:pic>
    </p:spTree>
    <p:extLst>
      <p:ext uri="{BB962C8B-B14F-4D97-AF65-F5344CB8AC3E}">
        <p14:creationId xmlns:p14="http://schemas.microsoft.com/office/powerpoint/2010/main" val="291842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Chapter 35: Applications</a:t>
            </a:r>
          </a:p>
        </p:txBody>
      </p:sp>
      <p:sp>
        <p:nvSpPr>
          <p:cNvPr id="4" name="Content Placeholder 3"/>
          <p:cNvSpPr>
            <a:spLocks noGrp="1"/>
          </p:cNvSpPr>
          <p:nvPr>
            <p:ph idx="1"/>
          </p:nvPr>
        </p:nvSpPr>
        <p:spPr>
          <a:xfrm>
            <a:off x="628651" y="1665210"/>
            <a:ext cx="7886700" cy="4351339"/>
          </a:xfrm>
        </p:spPr>
        <p:txBody>
          <a:bodyPr>
            <a:noAutofit/>
          </a:bodyPr>
          <a:lstStyle/>
          <a:p>
            <a:pPr>
              <a:spcBef>
                <a:spcPts val="2200"/>
              </a:spcBef>
            </a:pPr>
            <a:r>
              <a:rPr lang="en-US" b="1" u="sng" dirty="0">
                <a:solidFill>
                  <a:schemeClr val="accent1">
                    <a:lumMod val="75000"/>
                  </a:schemeClr>
                </a:solidFill>
              </a:rPr>
              <a:t>Apologetics</a:t>
            </a:r>
            <a:r>
              <a:rPr lang="en-US" b="1" dirty="0">
                <a:solidFill>
                  <a:schemeClr val="accent1">
                    <a:lumMod val="75000"/>
                  </a:schemeClr>
                </a:solidFill>
              </a:rPr>
              <a:t>: </a:t>
            </a:r>
            <a:r>
              <a:rPr lang="en-US" b="1" dirty="0"/>
              <a:t>The Rechabites not only denied the offer of wine, but further explained their heritage &amp; moral choices. When we deny something, we should explain why.</a:t>
            </a:r>
          </a:p>
          <a:p>
            <a:pPr>
              <a:spcBef>
                <a:spcPts val="2200"/>
              </a:spcBef>
            </a:pPr>
            <a:r>
              <a:rPr lang="en-US" b="1" u="sng" dirty="0">
                <a:solidFill>
                  <a:schemeClr val="accent1">
                    <a:lumMod val="75000"/>
                  </a:schemeClr>
                </a:solidFill>
              </a:rPr>
              <a:t>Influence</a:t>
            </a:r>
            <a:r>
              <a:rPr lang="en-US" b="1" dirty="0">
                <a:solidFill>
                  <a:schemeClr val="accent1">
                    <a:lumMod val="75000"/>
                  </a:schemeClr>
                </a:solidFill>
              </a:rPr>
              <a:t>: </a:t>
            </a:r>
            <a:r>
              <a:rPr lang="en-US" b="1" dirty="0"/>
              <a:t>We must be a “living rebuke” to a faithless and disobedient nation.</a:t>
            </a:r>
          </a:p>
          <a:p>
            <a:pPr>
              <a:spcBef>
                <a:spcPts val="2200"/>
              </a:spcBef>
            </a:pPr>
            <a:r>
              <a:rPr lang="en-US" b="1" u="sng" dirty="0">
                <a:solidFill>
                  <a:schemeClr val="accent1">
                    <a:lumMod val="75000"/>
                  </a:schemeClr>
                </a:solidFill>
              </a:rPr>
              <a:t>Priorities</a:t>
            </a:r>
            <a:r>
              <a:rPr lang="en-US" b="1" dirty="0">
                <a:solidFill>
                  <a:schemeClr val="accent1">
                    <a:lumMod val="75000"/>
                  </a:schemeClr>
                </a:solidFill>
              </a:rPr>
              <a:t>: </a:t>
            </a:r>
            <a:r>
              <a:rPr lang="en-US" b="1" dirty="0"/>
              <a:t>Let not our observance of customs &amp; values outdo our service to God.</a:t>
            </a:r>
          </a:p>
        </p:txBody>
      </p:sp>
    </p:spTree>
    <p:extLst>
      <p:ext uri="{BB962C8B-B14F-4D97-AF65-F5344CB8AC3E}">
        <p14:creationId xmlns:p14="http://schemas.microsoft.com/office/powerpoint/2010/main" val="17120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6927"/>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382 </a:t>
            </a:r>
          </a:p>
        </p:txBody>
      </p:sp>
      <p:sp>
        <p:nvSpPr>
          <p:cNvPr id="6" name="Content Placeholder 5"/>
          <p:cNvSpPr>
            <a:spLocks noGrp="1"/>
          </p:cNvSpPr>
          <p:nvPr>
            <p:ph idx="1"/>
          </p:nvPr>
        </p:nvSpPr>
        <p:spPr>
          <a:xfrm>
            <a:off x="237995" y="1287012"/>
            <a:ext cx="8630432" cy="4351339"/>
          </a:xfrm>
        </p:spPr>
        <p:txBody>
          <a:bodyPr>
            <a:noAutofit/>
          </a:bodyPr>
          <a:lstStyle/>
          <a:p>
            <a:pPr marL="0" indent="0" algn="ctr">
              <a:buNone/>
            </a:pPr>
            <a:r>
              <a:rPr lang="en-US" sz="2400" b="1" i="1" dirty="0"/>
              <a:t>“As was the case with the previous chapter, this chapter is inserted here to demonstrate Israel’s lack of respect for the word of God. One of the most blasphemous actions ever recorded in the Bible takes place in this chapter as Jehoiakim, king of Judah, deliberately takes the word of God, cuts it up, and throws it into the fire. Of course, this does not change the fact that judgment is coming upon the city and the people because of their wickedness. Such an attitude of unbelief only hastens the judgment of God against the kingdom of Israel. To his sorrow, Jehoiakim will learn the folly of fighting against God and his holy word. The word that Jehoiakim thinks that he is destroying will only be rewritten by Jeremiah and placed in the eternal record of God’s book. Jehoiakim’s insulting defiance toward God is actually only puny and weak posturing before the omnipotent God of all creation. All of the </a:t>
            </a:r>
            <a:r>
              <a:rPr lang="en-US" sz="2400" b="1" i="1" dirty="0" err="1"/>
              <a:t>Jehoiakims</a:t>
            </a:r>
            <a:r>
              <a:rPr lang="en-US" sz="2400" b="1" i="1" dirty="0"/>
              <a:t> of human history need to learn the utter futility of rebellion against God and his word (John 12:48).”</a:t>
            </a:r>
          </a:p>
        </p:txBody>
      </p:sp>
    </p:spTree>
    <p:extLst>
      <p:ext uri="{BB962C8B-B14F-4D97-AF65-F5344CB8AC3E}">
        <p14:creationId xmlns:p14="http://schemas.microsoft.com/office/powerpoint/2010/main" val="32300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16" y="89561"/>
            <a:ext cx="8730642" cy="1325563"/>
          </a:xfrm>
        </p:spPr>
        <p:txBody>
          <a:bodyPr anchor="ctr">
            <a:normAutofit/>
          </a:bodyPr>
          <a:lstStyle/>
          <a:p>
            <a:pPr algn="ctr">
              <a:lnSpc>
                <a:spcPct val="100000"/>
              </a:lnSpc>
            </a:pPr>
            <a:r>
              <a:rPr lang="en-US" sz="3600" b="1" u="sng" dirty="0">
                <a:solidFill>
                  <a:schemeClr val="accent1">
                    <a:lumMod val="75000"/>
                  </a:schemeClr>
                </a:solidFill>
                <a:latin typeface="Palatino Linotype" panose="02040502050505030304" pitchFamily="18" charset="0"/>
              </a:rPr>
              <a:t>Chapter 36: Jehoiakim Burns The Scroll</a:t>
            </a:r>
          </a:p>
        </p:txBody>
      </p:sp>
      <p:sp>
        <p:nvSpPr>
          <p:cNvPr id="5" name="Content Placeholder 4"/>
          <p:cNvSpPr>
            <a:spLocks noGrp="1"/>
          </p:cNvSpPr>
          <p:nvPr>
            <p:ph idx="1"/>
          </p:nvPr>
        </p:nvSpPr>
        <p:spPr>
          <a:xfrm>
            <a:off x="628651" y="1343050"/>
            <a:ext cx="7886700" cy="4351339"/>
          </a:xfrm>
        </p:spPr>
        <p:txBody>
          <a:bodyPr/>
          <a:lstStyle/>
          <a:p>
            <a:pPr marL="0" indent="0" algn="ctr">
              <a:spcBef>
                <a:spcPts val="1600"/>
              </a:spcBef>
              <a:buNone/>
            </a:pPr>
            <a:r>
              <a:rPr lang="en-US" b="1" dirty="0"/>
              <a:t>Scroll Commissioned &amp; Read In Temple </a:t>
            </a:r>
            <a:r>
              <a:rPr lang="en-US" b="1" dirty="0">
                <a:solidFill>
                  <a:schemeClr val="accent1">
                    <a:lumMod val="75000"/>
                  </a:schemeClr>
                </a:solidFill>
              </a:rPr>
              <a:t>(36:1-10)</a:t>
            </a:r>
          </a:p>
          <a:p>
            <a:pPr marL="0" indent="0" algn="ctr">
              <a:spcBef>
                <a:spcPts val="1600"/>
              </a:spcBef>
              <a:buNone/>
            </a:pPr>
            <a:r>
              <a:rPr lang="en-US" b="1" dirty="0"/>
              <a:t>Scroll Read In The Palace </a:t>
            </a:r>
            <a:r>
              <a:rPr lang="en-US" b="1" dirty="0">
                <a:solidFill>
                  <a:schemeClr val="accent1">
                    <a:lumMod val="75000"/>
                  </a:schemeClr>
                </a:solidFill>
              </a:rPr>
              <a:t>(36:11-19)</a:t>
            </a:r>
          </a:p>
          <a:p>
            <a:pPr marL="0" indent="0" algn="ctr">
              <a:spcBef>
                <a:spcPts val="1600"/>
              </a:spcBef>
              <a:buNone/>
            </a:pPr>
            <a:r>
              <a:rPr lang="en-US" b="1" dirty="0"/>
              <a:t>Scroll Read &amp; Destroyed By Jehoiakim </a:t>
            </a:r>
            <a:r>
              <a:rPr lang="en-US" b="1" dirty="0">
                <a:solidFill>
                  <a:schemeClr val="accent1">
                    <a:lumMod val="75000"/>
                  </a:schemeClr>
                </a:solidFill>
              </a:rPr>
              <a:t>(36:20-26)</a:t>
            </a:r>
          </a:p>
          <a:p>
            <a:pPr marL="0" indent="0" algn="ctr">
              <a:spcBef>
                <a:spcPts val="1600"/>
              </a:spcBef>
              <a:buNone/>
            </a:pPr>
            <a:r>
              <a:rPr lang="en-US" b="1" dirty="0"/>
              <a:t>God’s Word Is Not Destroyed </a:t>
            </a:r>
            <a:r>
              <a:rPr lang="en-US" b="1" dirty="0">
                <a:solidFill>
                  <a:schemeClr val="accent1">
                    <a:lumMod val="75000"/>
                  </a:schemeClr>
                </a:solidFill>
              </a:rPr>
              <a:t>(36:27-32)</a:t>
            </a:r>
          </a:p>
        </p:txBody>
      </p:sp>
      <p:pic>
        <p:nvPicPr>
          <p:cNvPr id="7" name="Picture 6">
            <a:extLst>
              <a:ext uri="{FF2B5EF4-FFF2-40B4-BE49-F238E27FC236}">
                <a16:creationId xmlns:a16="http://schemas.microsoft.com/office/drawing/2014/main" id="{1F4F6B18-E567-D74D-918A-A9A0AAEAFB0D}"/>
              </a:ext>
            </a:extLst>
          </p:cNvPr>
          <p:cNvPicPr>
            <a:picLocks noChangeAspect="1"/>
          </p:cNvPicPr>
          <p:nvPr/>
        </p:nvPicPr>
        <p:blipFill>
          <a:blip r:embed="rId2"/>
          <a:stretch>
            <a:fillRect/>
          </a:stretch>
        </p:blipFill>
        <p:spPr>
          <a:xfrm>
            <a:off x="4572000" y="3951312"/>
            <a:ext cx="4572000" cy="2906688"/>
          </a:xfrm>
          <a:prstGeom prst="rect">
            <a:avLst/>
          </a:prstGeom>
        </p:spPr>
      </p:pic>
      <p:pic>
        <p:nvPicPr>
          <p:cNvPr id="9" name="Picture 8">
            <a:extLst>
              <a:ext uri="{FF2B5EF4-FFF2-40B4-BE49-F238E27FC236}">
                <a16:creationId xmlns:a16="http://schemas.microsoft.com/office/drawing/2014/main" id="{2CF37D54-579D-C345-B20B-A0C4F9082C41}"/>
              </a:ext>
            </a:extLst>
          </p:cNvPr>
          <p:cNvPicPr>
            <a:picLocks noChangeAspect="1"/>
          </p:cNvPicPr>
          <p:nvPr/>
        </p:nvPicPr>
        <p:blipFill>
          <a:blip r:embed="rId3"/>
          <a:stretch>
            <a:fillRect/>
          </a:stretch>
        </p:blipFill>
        <p:spPr>
          <a:xfrm>
            <a:off x="-1" y="3945410"/>
            <a:ext cx="4572000" cy="2912589"/>
          </a:xfrm>
          <a:prstGeom prst="rect">
            <a:avLst/>
          </a:prstGeom>
        </p:spPr>
      </p:pic>
      <p:sp>
        <p:nvSpPr>
          <p:cNvPr id="11" name="TextBox 10">
            <a:extLst>
              <a:ext uri="{FF2B5EF4-FFF2-40B4-BE49-F238E27FC236}">
                <a16:creationId xmlns:a16="http://schemas.microsoft.com/office/drawing/2014/main" id="{C81C4ED8-1A35-2B44-A227-2607FB4B50F4}"/>
              </a:ext>
            </a:extLst>
          </p:cNvPr>
          <p:cNvSpPr txBox="1"/>
          <p:nvPr/>
        </p:nvSpPr>
        <p:spPr>
          <a:xfrm>
            <a:off x="2953062" y="5861157"/>
            <a:ext cx="1499017" cy="830997"/>
          </a:xfrm>
          <a:prstGeom prst="rect">
            <a:avLst/>
          </a:prstGeom>
          <a:noFill/>
        </p:spPr>
        <p:txBody>
          <a:bodyPr wrap="square" rtlCol="0">
            <a:spAutoFit/>
          </a:bodyPr>
          <a:lstStyle/>
          <a:p>
            <a:pPr algn="ctr"/>
            <a:r>
              <a:rPr lang="en-US" sz="2400" b="1" i="1" dirty="0"/>
              <a:t>Seal Of </a:t>
            </a:r>
            <a:r>
              <a:rPr lang="en-US" sz="2400" b="1" i="1" dirty="0" err="1"/>
              <a:t>Gemariah</a:t>
            </a:r>
            <a:endParaRPr lang="en-US" sz="2400" b="1" i="1" dirty="0"/>
          </a:p>
        </p:txBody>
      </p:sp>
    </p:spTree>
    <p:extLst>
      <p:ext uri="{BB962C8B-B14F-4D97-AF65-F5344CB8AC3E}">
        <p14:creationId xmlns:p14="http://schemas.microsoft.com/office/powerpoint/2010/main" val="224416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7864"/>
            <a:ext cx="7886700" cy="1325563"/>
          </a:xfrm>
        </p:spPr>
        <p:txBody>
          <a:bodyPr anchor="ctr">
            <a:normAutofit/>
          </a:bodyPr>
          <a:lstStyle/>
          <a:p>
            <a:pPr algn="ctr"/>
            <a:r>
              <a:rPr lang="en-US" b="1" u="sng" dirty="0">
                <a:solidFill>
                  <a:schemeClr val="accent1">
                    <a:lumMod val="75000"/>
                  </a:schemeClr>
                </a:solidFill>
                <a:latin typeface="Palatino Linotype" panose="02040502050505030304" pitchFamily="18" charset="0"/>
              </a:rPr>
              <a:t>Chapter 36: Applications</a:t>
            </a:r>
          </a:p>
        </p:txBody>
      </p:sp>
      <p:sp>
        <p:nvSpPr>
          <p:cNvPr id="4" name="Content Placeholder 3"/>
          <p:cNvSpPr>
            <a:spLocks noGrp="1"/>
          </p:cNvSpPr>
          <p:nvPr>
            <p:ph idx="1"/>
          </p:nvPr>
        </p:nvSpPr>
        <p:spPr>
          <a:xfrm>
            <a:off x="751565" y="1703220"/>
            <a:ext cx="7763789" cy="4351339"/>
          </a:xfrm>
        </p:spPr>
        <p:txBody>
          <a:bodyPr>
            <a:noAutofit/>
          </a:bodyPr>
          <a:lstStyle/>
          <a:p>
            <a:r>
              <a:rPr lang="en-US" b="1" i="1" dirty="0">
                <a:solidFill>
                  <a:schemeClr val="accent1">
                    <a:lumMod val="75000"/>
                  </a:schemeClr>
                </a:solidFill>
              </a:rPr>
              <a:t>“We fervently wish that the destructive critics and liberal theologians would have enough faith to accept [divine inspiration] and cease their ungodly attacks upon the word of God.”</a:t>
            </a:r>
            <a:r>
              <a:rPr lang="en-US" b="1" dirty="0">
                <a:solidFill>
                  <a:schemeClr val="accent1">
                    <a:lumMod val="75000"/>
                  </a:schemeClr>
                </a:solidFill>
              </a:rPr>
              <a:t> (Humphries, 383) </a:t>
            </a:r>
          </a:p>
          <a:p>
            <a:r>
              <a:rPr lang="en-US" b="1" dirty="0"/>
              <a:t>When we sin by willfully disregarding what we know to be God’s command, we become like King Jehoiakim. </a:t>
            </a:r>
            <a:r>
              <a:rPr lang="en-US" b="1" i="1" dirty="0"/>
              <a:t>Prejudice blinds one to the truth. </a:t>
            </a:r>
            <a:r>
              <a:rPr lang="en-US" b="1" dirty="0"/>
              <a:t>Our struggle is to keep a soft heart. Let us root out our own areas of stumbling today!</a:t>
            </a:r>
          </a:p>
          <a:p>
            <a:endParaRPr lang="en-US" sz="2400" b="1" dirty="0"/>
          </a:p>
        </p:txBody>
      </p:sp>
    </p:spTree>
    <p:extLst>
      <p:ext uri="{BB962C8B-B14F-4D97-AF65-F5344CB8AC3E}">
        <p14:creationId xmlns:p14="http://schemas.microsoft.com/office/powerpoint/2010/main" val="8399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2998</TotalTime>
  <Words>561</Words>
  <Application>Microsoft Macintosh PowerPoint</Application>
  <PresentationFormat>On-screen Show (4:3)</PresentationFormat>
  <Paragraphs>32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Palatino Linotype</vt:lpstr>
      <vt:lpstr>1_Office Theme</vt:lpstr>
      <vt:lpstr>Jeremiah: Chapters 35-36</vt:lpstr>
      <vt:lpstr>Jeremiah Memory Jogger:</vt:lpstr>
      <vt:lpstr>John Humphries, “The Books of Jeremiah and Lamentations,” Truth Commentaries, 377</vt:lpstr>
      <vt:lpstr>Chapter 35: The Rechabites</vt:lpstr>
      <vt:lpstr>Chapter 35: Applications</vt:lpstr>
      <vt:lpstr>John Humphries, “The Books of Jeremiah and Lamentations,” Truth Commentaries, 382 </vt:lpstr>
      <vt:lpstr>Chapter 36: Jehoiakim Burns The Scroll</vt:lpstr>
      <vt:lpstr>Chapter 36: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35-36</dc:title>
  <dc:creator>Eric Parker</dc:creator>
  <cp:lastModifiedBy>Eric Parker</cp:lastModifiedBy>
  <cp:revision>9</cp:revision>
  <dcterms:created xsi:type="dcterms:W3CDTF">2019-08-19T17:54:41Z</dcterms:created>
  <dcterms:modified xsi:type="dcterms:W3CDTF">2019-08-21T19:53:00Z</dcterms:modified>
</cp:coreProperties>
</file>