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75" r:id="rId4"/>
    <p:sldId id="276" r:id="rId5"/>
    <p:sldId id="263" r:id="rId6"/>
    <p:sldId id="264" r:id="rId7"/>
    <p:sldId id="266" r:id="rId8"/>
    <p:sldId id="268"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31"/>
  </p:normalViewPr>
  <p:slideViewPr>
    <p:cSldViewPr snapToGrid="0" snapToObjects="1">
      <p:cViewPr varScale="1">
        <p:scale>
          <a:sx n="102" d="100"/>
          <a:sy n="102" d="100"/>
        </p:scale>
        <p:origin x="1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9589E8-73FF-164A-BAB1-5A07B720385B}" type="datetimeFigureOut">
              <a:rPr lang="en-US" smtClean="0"/>
              <a:t>9/2/19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417686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589E8-73FF-164A-BAB1-5A07B720385B}" type="datetimeFigureOut">
              <a:rPr lang="en-US" smtClean="0"/>
              <a:t>9/2/19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416355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589E8-73FF-164A-BAB1-5A07B720385B}" type="datetimeFigureOut">
              <a:rPr lang="en-US" smtClean="0"/>
              <a:t>9/2/19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204634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589E8-73FF-164A-BAB1-5A07B720385B}" type="datetimeFigureOut">
              <a:rPr lang="en-US" smtClean="0"/>
              <a:t>9/2/19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22350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589E8-73FF-164A-BAB1-5A07B720385B}" type="datetimeFigureOut">
              <a:rPr lang="en-US" smtClean="0"/>
              <a:t>9/2/19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12052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9589E8-73FF-164A-BAB1-5A07B720385B}" type="datetimeFigureOut">
              <a:rPr lang="en-US" smtClean="0"/>
              <a:t>9/2/19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156138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9589E8-73FF-164A-BAB1-5A07B720385B}" type="datetimeFigureOut">
              <a:rPr lang="en-US" smtClean="0"/>
              <a:t>9/2/19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277869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9589E8-73FF-164A-BAB1-5A07B720385B}" type="datetimeFigureOut">
              <a:rPr lang="en-US" smtClean="0"/>
              <a:t>9/2/19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25176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589E8-73FF-164A-BAB1-5A07B720385B}" type="datetimeFigureOut">
              <a:rPr lang="en-US" smtClean="0"/>
              <a:t>9/2/19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144674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589E8-73FF-164A-BAB1-5A07B720385B}" type="datetimeFigureOut">
              <a:rPr lang="en-US" smtClean="0"/>
              <a:t>9/2/19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123959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589E8-73FF-164A-BAB1-5A07B720385B}" type="datetimeFigureOut">
              <a:rPr lang="en-US" smtClean="0"/>
              <a:t>9/2/19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B3000-F63D-9D42-8FDC-7ABC3CE848CE}" type="slidenum">
              <a:rPr lang="en-US" smtClean="0"/>
              <a:t>‹#›</a:t>
            </a:fld>
            <a:endParaRPr lang="en-US"/>
          </a:p>
        </p:txBody>
      </p:sp>
    </p:spTree>
    <p:extLst>
      <p:ext uri="{BB962C8B-B14F-4D97-AF65-F5344CB8AC3E}">
        <p14:creationId xmlns:p14="http://schemas.microsoft.com/office/powerpoint/2010/main" val="252103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589E8-73FF-164A-BAB1-5A07B720385B}" type="datetimeFigureOut">
              <a:rPr lang="en-US" smtClean="0"/>
              <a:t>9/2/19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B3000-F63D-9D42-8FDC-7ABC3CE848CE}" type="slidenum">
              <a:rPr lang="en-US" smtClean="0"/>
              <a:t>‹#›</a:t>
            </a:fld>
            <a:endParaRPr lang="en-US"/>
          </a:p>
        </p:txBody>
      </p:sp>
    </p:spTree>
    <p:extLst>
      <p:ext uri="{BB962C8B-B14F-4D97-AF65-F5344CB8AC3E}">
        <p14:creationId xmlns:p14="http://schemas.microsoft.com/office/powerpoint/2010/main" val="105575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49"/>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39-40</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
            <a:ext cx="9144000" cy="5035403"/>
          </a:xfrm>
          <a:prstGeom prst="rect">
            <a:avLst/>
          </a:prstGeom>
        </p:spPr>
      </p:pic>
    </p:spTree>
    <p:extLst>
      <p:ext uri="{BB962C8B-B14F-4D97-AF65-F5344CB8AC3E}">
        <p14:creationId xmlns:p14="http://schemas.microsoft.com/office/powerpoint/2010/main" val="275351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1"/>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0" y="1290182"/>
            <a:ext cx="4516937" cy="4914592"/>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p:txBody>
      </p:sp>
      <p:pic>
        <p:nvPicPr>
          <p:cNvPr id="8" name="Content Placeholder 7">
            <a:extLst>
              <a:ext uri="{FF2B5EF4-FFF2-40B4-BE49-F238E27FC236}">
                <a16:creationId xmlns:a16="http://schemas.microsoft.com/office/drawing/2014/main" id="{4156861E-46C7-6641-A95A-5145007BD126}"/>
              </a:ext>
            </a:extLst>
          </p:cNvPr>
          <p:cNvPicPr>
            <a:picLocks noGrp="1" noChangeAspect="1"/>
          </p:cNvPicPr>
          <p:nvPr>
            <p:ph sz="half" idx="2"/>
          </p:nvPr>
        </p:nvPicPr>
        <p:blipFill>
          <a:blip r:embed="rId2"/>
          <a:stretch>
            <a:fillRect/>
          </a:stretch>
        </p:blipFill>
        <p:spPr>
          <a:xfrm>
            <a:off x="4655245" y="2496047"/>
            <a:ext cx="4062869" cy="3708725"/>
          </a:xfrm>
        </p:spPr>
      </p:pic>
      <p:sp>
        <p:nvSpPr>
          <p:cNvPr id="4" name="Rectangle 3">
            <a:extLst>
              <a:ext uri="{FF2B5EF4-FFF2-40B4-BE49-F238E27FC236}">
                <a16:creationId xmlns:a16="http://schemas.microsoft.com/office/drawing/2014/main" id="{3DF3D067-7BBC-414C-A519-F61CE877479A}"/>
              </a:ext>
            </a:extLst>
          </p:cNvPr>
          <p:cNvSpPr/>
          <p:nvPr/>
        </p:nvSpPr>
        <p:spPr>
          <a:xfrm>
            <a:off x="4589169" y="1290182"/>
            <a:ext cx="4572000" cy="946413"/>
          </a:xfrm>
          <a:prstGeom prst="rect">
            <a:avLst/>
          </a:prstGeom>
        </p:spPr>
        <p:txBody>
          <a:bodyPr>
            <a:spAutoFit/>
          </a:bodyPr>
          <a:lstStyle/>
          <a:p>
            <a:pPr marL="514338" lvl="0" indent="-514338" defTabSz="914400">
              <a:spcBef>
                <a:spcPts val="900"/>
              </a:spcBef>
              <a:buClr>
                <a:srgbClr val="4472C4">
                  <a:lumMod val="75000"/>
                </a:srgbClr>
              </a:buClr>
              <a:buFont typeface="+mj-lt"/>
              <a:buAutoNum type="arabicPeriod" startAt="39"/>
            </a:pPr>
            <a:r>
              <a:rPr lang="en-US" sz="2400" b="1" dirty="0">
                <a:solidFill>
                  <a:prstClr val="black"/>
                </a:solidFill>
              </a:rPr>
              <a:t>Jerusalem Falls</a:t>
            </a:r>
          </a:p>
          <a:p>
            <a:pPr marL="514338" lvl="0" indent="-514338" defTabSz="914400">
              <a:spcBef>
                <a:spcPts val="900"/>
              </a:spcBef>
              <a:buClr>
                <a:srgbClr val="4472C4">
                  <a:lumMod val="75000"/>
                </a:srgbClr>
              </a:buClr>
              <a:buFont typeface="+mj-lt"/>
              <a:buAutoNum type="arabicPeriod" startAt="39"/>
            </a:pPr>
            <a:r>
              <a:rPr lang="en-US" sz="2400" b="1" dirty="0">
                <a:solidFill>
                  <a:prstClr val="black"/>
                </a:solidFill>
              </a:rPr>
              <a:t>The Aftermath</a:t>
            </a:r>
          </a:p>
        </p:txBody>
      </p:sp>
    </p:spTree>
    <p:extLst>
      <p:ext uri="{BB962C8B-B14F-4D97-AF65-F5344CB8AC3E}">
        <p14:creationId xmlns:p14="http://schemas.microsoft.com/office/powerpoint/2010/main" val="84934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407</a:t>
            </a:r>
          </a:p>
        </p:txBody>
      </p:sp>
      <p:sp>
        <p:nvSpPr>
          <p:cNvPr id="6" name="Content Placeholder 5"/>
          <p:cNvSpPr>
            <a:spLocks noGrp="1"/>
          </p:cNvSpPr>
          <p:nvPr>
            <p:ph idx="1"/>
          </p:nvPr>
        </p:nvSpPr>
        <p:spPr>
          <a:xfrm>
            <a:off x="300625" y="1825625"/>
            <a:ext cx="8555276" cy="4351338"/>
          </a:xfrm>
        </p:spPr>
        <p:txBody>
          <a:bodyPr>
            <a:noAutofit/>
          </a:bodyPr>
          <a:lstStyle/>
          <a:p>
            <a:pPr marL="0" indent="0" algn="ctr">
              <a:buNone/>
            </a:pPr>
            <a:r>
              <a:rPr lang="en-US" b="1" i="1" dirty="0"/>
              <a:t>“After an eighteen-month siege, the city of Jerusalem fell in 586 B.C. Zedekiah tried to escape but was captured, tortured and taken to Babylon, where he eventually died in prison (52:11). Jeremiah was released to the custody of Gedaliah, the new governor of what was left of the cities of Judah (40:5). Jeremiah comforts </a:t>
            </a:r>
            <a:r>
              <a:rPr lang="en-US" b="1" i="1" dirty="0" err="1"/>
              <a:t>Ebed-meleck</a:t>
            </a:r>
            <a:r>
              <a:rPr lang="en-US" b="1" i="1" dirty="0"/>
              <a:t>, the Ethiopian who rescued him from the cistern (38:11-13), with the promise that he would be safe from the revenge of the princes, who had so heartlessly imprisoned Jeremiah (39:18; cf. 38:4, 9).”</a:t>
            </a:r>
          </a:p>
        </p:txBody>
      </p:sp>
    </p:spTree>
    <p:extLst>
      <p:ext uri="{BB962C8B-B14F-4D97-AF65-F5344CB8AC3E}">
        <p14:creationId xmlns:p14="http://schemas.microsoft.com/office/powerpoint/2010/main" val="110234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27132"/>
            <a:ext cx="7886700" cy="1325563"/>
          </a:xfrm>
        </p:spPr>
        <p:txBody>
          <a:bodyPr anchor="ctr">
            <a:normAutofit/>
          </a:bodyPr>
          <a:lstStyle/>
          <a:p>
            <a:pPr algn="ctr">
              <a:lnSpc>
                <a:spcPct val="100000"/>
              </a:lnSpc>
            </a:pPr>
            <a:r>
              <a:rPr lang="en-US" b="1" i="1" u="sng" dirty="0">
                <a:solidFill>
                  <a:schemeClr val="accent1">
                    <a:lumMod val="75000"/>
                  </a:schemeClr>
                </a:solidFill>
                <a:latin typeface="Palatino Linotype" panose="02040502050505030304" pitchFamily="18" charset="0"/>
              </a:rPr>
              <a:t>Josephus, Antiquities 10:8:2</a:t>
            </a:r>
            <a:endParaRPr lang="en-US" b="1" u="sng" dirty="0">
              <a:solidFill>
                <a:schemeClr val="accent1">
                  <a:lumMod val="75000"/>
                </a:schemeClr>
              </a:solidFill>
              <a:latin typeface="Palatino Linotype" panose="02040502050505030304" pitchFamily="18" charset="0"/>
            </a:endParaRPr>
          </a:p>
        </p:txBody>
      </p:sp>
      <p:sp>
        <p:nvSpPr>
          <p:cNvPr id="6" name="Content Placeholder 5"/>
          <p:cNvSpPr>
            <a:spLocks noGrp="1"/>
          </p:cNvSpPr>
          <p:nvPr>
            <p:ph idx="1"/>
          </p:nvPr>
        </p:nvSpPr>
        <p:spPr>
          <a:xfrm>
            <a:off x="100208" y="1387215"/>
            <a:ext cx="8943584" cy="4351338"/>
          </a:xfrm>
        </p:spPr>
        <p:txBody>
          <a:bodyPr>
            <a:noAutofit/>
          </a:bodyPr>
          <a:lstStyle/>
          <a:p>
            <a:pPr marL="0" indent="0" algn="ctr">
              <a:buNone/>
            </a:pPr>
            <a:r>
              <a:rPr lang="en-US" sz="2400" b="1" i="1" dirty="0"/>
              <a:t>“On the ninth day of the fourth month the famine was so severe in the city that there was no food for the people of the land. Then the city was broken into, and all the men of war fled by night by way of the gate between the two walls beside the king’s garden, though the Chaldeans were all around the city. And they went by way of the Arabah. But the army of the Chaldeans pursued the king and overtook him in the plains of Jericho and all his army was scattered from him. Then they captured the king and brought him to the king of Babylon at </a:t>
            </a:r>
            <a:r>
              <a:rPr lang="en-US" sz="2400" b="1" i="1" dirty="0" err="1"/>
              <a:t>Riblah</a:t>
            </a:r>
            <a:r>
              <a:rPr lang="en-US" sz="2400" b="1" i="1" dirty="0"/>
              <a:t>, and he passed sentence on him. During this siege, Zedekiah and the remnants of his army broke out of Jerusalem and fled east toward Jericho, only to be captured and brought to </a:t>
            </a:r>
            <a:r>
              <a:rPr lang="en-US" sz="2400" b="1" i="1" dirty="0" err="1"/>
              <a:t>Riblah</a:t>
            </a:r>
            <a:r>
              <a:rPr lang="en-US" sz="2400" b="1" i="1" dirty="0"/>
              <a:t> where Nebuchadnezzar still maintained his headquarters. When he was come Nebuchadnezzar began to call him a wicked wretch and a covenant-breaker and one that had forgotten his former words, when he promised to keep the country for him.”</a:t>
            </a:r>
          </a:p>
        </p:txBody>
      </p:sp>
    </p:spTree>
    <p:extLst>
      <p:ext uri="{BB962C8B-B14F-4D97-AF65-F5344CB8AC3E}">
        <p14:creationId xmlns:p14="http://schemas.microsoft.com/office/powerpoint/2010/main" val="9637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2"/>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39: Jerusalem Falls</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424793"/>
            <a:ext cx="7886700" cy="4351338"/>
          </a:xfrm>
        </p:spPr>
        <p:txBody>
          <a:bodyPr/>
          <a:lstStyle/>
          <a:p>
            <a:pPr marL="0" indent="0" algn="ctr">
              <a:buNone/>
            </a:pPr>
            <a:r>
              <a:rPr lang="en-US" b="1" dirty="0"/>
              <a:t>Jerusalem Falls; Zedekiah Imprisoned </a:t>
            </a:r>
            <a:r>
              <a:rPr lang="en-US" b="1" dirty="0">
                <a:solidFill>
                  <a:schemeClr val="accent1">
                    <a:lumMod val="75000"/>
                  </a:schemeClr>
                </a:solidFill>
              </a:rPr>
              <a:t>(39:1-10)</a:t>
            </a:r>
          </a:p>
          <a:p>
            <a:pPr marL="0" indent="0" algn="ctr">
              <a:buNone/>
            </a:pPr>
            <a:r>
              <a:rPr lang="en-US" b="1" dirty="0"/>
              <a:t>Jeremiah Released By Babylonians </a:t>
            </a:r>
            <a:r>
              <a:rPr lang="en-US" b="1" dirty="0">
                <a:solidFill>
                  <a:schemeClr val="accent1">
                    <a:lumMod val="75000"/>
                  </a:schemeClr>
                </a:solidFill>
              </a:rPr>
              <a:t>(39:11-14)</a:t>
            </a:r>
          </a:p>
          <a:p>
            <a:pPr marL="0" indent="0" algn="ctr">
              <a:buNone/>
            </a:pPr>
            <a:r>
              <a:rPr lang="en-US" b="1" dirty="0" err="1"/>
              <a:t>Ebed-Melech’s</a:t>
            </a:r>
            <a:r>
              <a:rPr lang="en-US" b="1" dirty="0"/>
              <a:t> Reward </a:t>
            </a:r>
            <a:r>
              <a:rPr lang="en-US" b="1" dirty="0">
                <a:solidFill>
                  <a:schemeClr val="accent1">
                    <a:lumMod val="75000"/>
                  </a:schemeClr>
                </a:solidFill>
              </a:rPr>
              <a:t>(39:15-18)</a:t>
            </a:r>
          </a:p>
        </p:txBody>
      </p:sp>
      <p:pic>
        <p:nvPicPr>
          <p:cNvPr id="8" name="Picture 7">
            <a:extLst>
              <a:ext uri="{FF2B5EF4-FFF2-40B4-BE49-F238E27FC236}">
                <a16:creationId xmlns:a16="http://schemas.microsoft.com/office/drawing/2014/main" id="{00090D40-0C0F-B048-A4DC-0F1E9FEAFC87}"/>
              </a:ext>
            </a:extLst>
          </p:cNvPr>
          <p:cNvPicPr>
            <a:picLocks noChangeAspect="1"/>
          </p:cNvPicPr>
          <p:nvPr/>
        </p:nvPicPr>
        <p:blipFill>
          <a:blip r:embed="rId2"/>
          <a:stretch>
            <a:fillRect/>
          </a:stretch>
        </p:blipFill>
        <p:spPr>
          <a:xfrm>
            <a:off x="381000" y="3219189"/>
            <a:ext cx="8382000" cy="3420127"/>
          </a:xfrm>
          <a:prstGeom prst="rect">
            <a:avLst/>
          </a:prstGeom>
        </p:spPr>
      </p:pic>
    </p:spTree>
    <p:extLst>
      <p:ext uri="{BB962C8B-B14F-4D97-AF65-F5344CB8AC3E}">
        <p14:creationId xmlns:p14="http://schemas.microsoft.com/office/powerpoint/2010/main" val="174436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u="sng" dirty="0">
                <a:solidFill>
                  <a:schemeClr val="accent1">
                    <a:lumMod val="75000"/>
                  </a:schemeClr>
                </a:solidFill>
                <a:latin typeface="Palatino Linotype" panose="02040502050505030304" pitchFamily="18" charset="0"/>
              </a:rPr>
              <a:t>Chapter 39: Applications</a:t>
            </a:r>
          </a:p>
        </p:txBody>
      </p:sp>
      <p:sp>
        <p:nvSpPr>
          <p:cNvPr id="4" name="Content Placeholder 3"/>
          <p:cNvSpPr>
            <a:spLocks noGrp="1"/>
          </p:cNvSpPr>
          <p:nvPr>
            <p:ph idx="1"/>
          </p:nvPr>
        </p:nvSpPr>
        <p:spPr>
          <a:xfrm>
            <a:off x="628650" y="1665212"/>
            <a:ext cx="7886700" cy="4351339"/>
          </a:xfrm>
        </p:spPr>
        <p:txBody>
          <a:bodyPr>
            <a:noAutofit/>
          </a:bodyPr>
          <a:lstStyle/>
          <a:p>
            <a:r>
              <a:rPr lang="en-US" b="1" i="1" dirty="0"/>
              <a:t>Indecision brings consequences. Choose who you will serve or suffer (yourself and others) for an incorrect choice.</a:t>
            </a:r>
            <a:endParaRPr lang="en-US" b="1" dirty="0"/>
          </a:p>
          <a:p>
            <a:r>
              <a:rPr lang="en-US" b="1" i="1" dirty="0">
                <a:solidFill>
                  <a:schemeClr val="accent1">
                    <a:lumMod val="75000"/>
                  </a:schemeClr>
                </a:solidFill>
              </a:rPr>
              <a:t>“God had </a:t>
            </a:r>
            <a:r>
              <a:rPr lang="en-US" b="1" i="1" dirty="0" err="1">
                <a:solidFill>
                  <a:schemeClr val="accent1">
                    <a:lumMod val="75000"/>
                  </a:schemeClr>
                </a:solidFill>
              </a:rPr>
              <a:t>honoured</a:t>
            </a:r>
            <a:r>
              <a:rPr lang="en-US" b="1" i="1" dirty="0">
                <a:solidFill>
                  <a:schemeClr val="accent1">
                    <a:lumMod val="75000"/>
                  </a:schemeClr>
                </a:solidFill>
              </a:rPr>
              <a:t> His promise to deliver Jeremiah (cf. 1:8), saving him when others were being destroyed. The Christian has a firm assurance of God’s loving concern and care for His faithful children (cf. Mt 10:30f; 1 Pet 5:7; etc.).” </a:t>
            </a:r>
            <a:r>
              <a:rPr lang="en-US" b="1" dirty="0">
                <a:solidFill>
                  <a:schemeClr val="accent1">
                    <a:lumMod val="75000"/>
                  </a:schemeClr>
                </a:solidFill>
              </a:rPr>
              <a:t>(Harrison, 158) </a:t>
            </a:r>
          </a:p>
        </p:txBody>
      </p:sp>
    </p:spTree>
    <p:extLst>
      <p:ext uri="{BB962C8B-B14F-4D97-AF65-F5344CB8AC3E}">
        <p14:creationId xmlns:p14="http://schemas.microsoft.com/office/powerpoint/2010/main" val="243496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413f </a:t>
            </a:r>
          </a:p>
        </p:txBody>
      </p:sp>
      <p:sp>
        <p:nvSpPr>
          <p:cNvPr id="6" name="Content Placeholder 5"/>
          <p:cNvSpPr>
            <a:spLocks noGrp="1"/>
          </p:cNvSpPr>
          <p:nvPr>
            <p:ph idx="1"/>
          </p:nvPr>
        </p:nvSpPr>
        <p:spPr>
          <a:xfrm>
            <a:off x="388307" y="1737943"/>
            <a:ext cx="8354860" cy="4351338"/>
          </a:xfrm>
        </p:spPr>
        <p:txBody>
          <a:bodyPr>
            <a:noAutofit/>
          </a:bodyPr>
          <a:lstStyle/>
          <a:p>
            <a:pPr marL="0" indent="0" algn="ctr">
              <a:buNone/>
            </a:pPr>
            <a:r>
              <a:rPr lang="en-US" sz="2600" b="1" i="1" dirty="0"/>
              <a:t>“In the confusion after the fall of Jerusalem, Jeremiah is mistakenly (cf. 39:11-14) taken five miles north of Jerusalem to Ramah. The mistake is soon corrected and Jeremiah is sent back to Gedaliah, the new governor of the cities of Judah. Gedaliah seems to be very conscientious in meeting his responsibilities but somewhat naïve (it would appear) concerning the personal risks he faces as the new governor. He is warned of the danger of being assassinated, but he does not heed the warning…Treachery and jealousy were afoot among the Ammonites and members of the royal family. Gedaliah was in danger of being assassinated, though he dismissed the warning. This would prove to be a fatal mistake.”</a:t>
            </a:r>
          </a:p>
        </p:txBody>
      </p:sp>
    </p:spTree>
    <p:extLst>
      <p:ext uri="{BB962C8B-B14F-4D97-AF65-F5344CB8AC3E}">
        <p14:creationId xmlns:p14="http://schemas.microsoft.com/office/powerpoint/2010/main" val="389909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979"/>
            <a:ext cx="7886700"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40: The Aftermath</a:t>
            </a:r>
          </a:p>
        </p:txBody>
      </p:sp>
      <p:sp>
        <p:nvSpPr>
          <p:cNvPr id="3" name="Content Placeholder 2">
            <a:extLst>
              <a:ext uri="{FF2B5EF4-FFF2-40B4-BE49-F238E27FC236}">
                <a16:creationId xmlns:a16="http://schemas.microsoft.com/office/drawing/2014/main" id="{40DDB523-6885-C846-8052-9AE04617A29E}"/>
              </a:ext>
            </a:extLst>
          </p:cNvPr>
          <p:cNvSpPr>
            <a:spLocks noGrp="1"/>
          </p:cNvSpPr>
          <p:nvPr>
            <p:ph idx="1"/>
          </p:nvPr>
        </p:nvSpPr>
        <p:spPr>
          <a:xfrm>
            <a:off x="375781" y="1261955"/>
            <a:ext cx="8392438" cy="4351338"/>
          </a:xfrm>
        </p:spPr>
        <p:txBody>
          <a:bodyPr/>
          <a:lstStyle/>
          <a:p>
            <a:pPr marL="0" indent="0" algn="ctr">
              <a:spcBef>
                <a:spcPts val="2200"/>
              </a:spcBef>
              <a:buNone/>
            </a:pPr>
            <a:r>
              <a:rPr lang="en-US" b="1" dirty="0"/>
              <a:t>Jeremiah’s Release At Ramah </a:t>
            </a:r>
            <a:r>
              <a:rPr lang="en-US" b="1" dirty="0">
                <a:solidFill>
                  <a:schemeClr val="accent1">
                    <a:lumMod val="75000"/>
                  </a:schemeClr>
                </a:solidFill>
              </a:rPr>
              <a:t>(40:1-6)</a:t>
            </a:r>
          </a:p>
          <a:p>
            <a:pPr marL="0" indent="0" algn="ctr">
              <a:spcBef>
                <a:spcPts val="2200"/>
              </a:spcBef>
              <a:buNone/>
            </a:pPr>
            <a:r>
              <a:rPr lang="en-US" b="1" dirty="0"/>
              <a:t>Gedaliah, The Politician &amp; Return Of Fugitives </a:t>
            </a:r>
            <a:r>
              <a:rPr lang="en-US" b="1" dirty="0">
                <a:solidFill>
                  <a:schemeClr val="accent1">
                    <a:lumMod val="75000"/>
                  </a:schemeClr>
                </a:solidFill>
              </a:rPr>
              <a:t>(40:7-12)</a:t>
            </a:r>
          </a:p>
          <a:p>
            <a:pPr marL="0" indent="0" algn="ctr">
              <a:spcBef>
                <a:spcPts val="2200"/>
              </a:spcBef>
              <a:buNone/>
            </a:pPr>
            <a:r>
              <a:rPr lang="en-US" b="1" dirty="0" err="1"/>
              <a:t>Johanan</a:t>
            </a:r>
            <a:r>
              <a:rPr lang="en-US" b="1" dirty="0"/>
              <a:t> Warns Gedaliah Of Mutiny </a:t>
            </a:r>
            <a:r>
              <a:rPr lang="en-US" b="1" dirty="0">
                <a:solidFill>
                  <a:schemeClr val="accent1">
                    <a:lumMod val="75000"/>
                  </a:schemeClr>
                </a:solidFill>
              </a:rPr>
              <a:t>(40:13-16)</a:t>
            </a:r>
          </a:p>
          <a:p>
            <a:pPr marL="0" indent="0" algn="ctr">
              <a:spcBef>
                <a:spcPts val="2200"/>
              </a:spcBef>
              <a:buNone/>
            </a:pPr>
            <a:endParaRPr lang="en-US" b="1" dirty="0">
              <a:solidFill>
                <a:schemeClr val="accent1">
                  <a:lumMod val="75000"/>
                </a:schemeClr>
              </a:solidFill>
            </a:endParaRPr>
          </a:p>
        </p:txBody>
      </p:sp>
      <p:pic>
        <p:nvPicPr>
          <p:cNvPr id="8" name="Picture 7">
            <a:extLst>
              <a:ext uri="{FF2B5EF4-FFF2-40B4-BE49-F238E27FC236}">
                <a16:creationId xmlns:a16="http://schemas.microsoft.com/office/drawing/2014/main" id="{85EA4703-D514-EB45-84A3-B7ABBD568B2B}"/>
              </a:ext>
            </a:extLst>
          </p:cNvPr>
          <p:cNvPicPr>
            <a:picLocks noChangeAspect="1"/>
          </p:cNvPicPr>
          <p:nvPr/>
        </p:nvPicPr>
        <p:blipFill rotWithShape="1">
          <a:blip r:embed="rId2"/>
          <a:srcRect t="27106" r="2466" b="31350"/>
          <a:stretch/>
        </p:blipFill>
        <p:spPr>
          <a:xfrm>
            <a:off x="0" y="3429000"/>
            <a:ext cx="9145150" cy="3429000"/>
          </a:xfrm>
          <a:prstGeom prst="rect">
            <a:avLst/>
          </a:prstGeom>
        </p:spPr>
      </p:pic>
    </p:spTree>
    <p:extLst>
      <p:ext uri="{BB962C8B-B14F-4D97-AF65-F5344CB8AC3E}">
        <p14:creationId xmlns:p14="http://schemas.microsoft.com/office/powerpoint/2010/main" val="5098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7866"/>
            <a:ext cx="7886700" cy="1325563"/>
          </a:xfrm>
        </p:spPr>
        <p:txBody>
          <a:bodyPr anchor="ctr">
            <a:normAutofit/>
          </a:bodyPr>
          <a:lstStyle/>
          <a:p>
            <a:pPr algn="ctr"/>
            <a:r>
              <a:rPr lang="en-US" b="1" u="sng" dirty="0">
                <a:solidFill>
                  <a:schemeClr val="accent1">
                    <a:lumMod val="75000"/>
                  </a:schemeClr>
                </a:solidFill>
                <a:latin typeface="Palatino Linotype" panose="02040502050505030304" pitchFamily="18" charset="0"/>
              </a:rPr>
              <a:t>Chapter 40: Applications</a:t>
            </a:r>
          </a:p>
        </p:txBody>
      </p:sp>
      <p:sp>
        <p:nvSpPr>
          <p:cNvPr id="4" name="Content Placeholder 3"/>
          <p:cNvSpPr>
            <a:spLocks noGrp="1"/>
          </p:cNvSpPr>
          <p:nvPr>
            <p:ph idx="1"/>
          </p:nvPr>
        </p:nvSpPr>
        <p:spPr>
          <a:xfrm>
            <a:off x="526093" y="1703222"/>
            <a:ext cx="8079288" cy="4351339"/>
          </a:xfrm>
        </p:spPr>
        <p:txBody>
          <a:bodyPr>
            <a:noAutofit/>
          </a:bodyPr>
          <a:lstStyle/>
          <a:p>
            <a:r>
              <a:rPr lang="en-US" sz="2400" b="1" i="1" dirty="0">
                <a:solidFill>
                  <a:schemeClr val="accent1">
                    <a:lumMod val="75000"/>
                  </a:schemeClr>
                </a:solidFill>
              </a:rPr>
              <a:t>“When God’s judgments fall, some will learn righteousness (cf. Ps. 119:67, 71; Isa. 26:9), while others will not (cf. Rev. 9:20, 21; 16:9-11, 16).” </a:t>
            </a:r>
            <a:r>
              <a:rPr lang="en-US" sz="2400" b="1" dirty="0">
                <a:solidFill>
                  <a:schemeClr val="accent1">
                    <a:lumMod val="75000"/>
                  </a:schemeClr>
                </a:solidFill>
              </a:rPr>
              <a:t>(Humphries, 415)</a:t>
            </a:r>
          </a:p>
          <a:p>
            <a:r>
              <a:rPr lang="en-US" sz="2400" b="1" dirty="0"/>
              <a:t>Jeremiah’s staying with the people despite great privileges that going to Babylon could offer shows that one should not seek great things for oneself (45:5). We must seek to do what we can, where we can, when we can, while we can.</a:t>
            </a:r>
          </a:p>
          <a:p>
            <a:r>
              <a:rPr lang="en-US" sz="2400" b="1" i="1" dirty="0">
                <a:solidFill>
                  <a:schemeClr val="accent1">
                    <a:lumMod val="75000"/>
                  </a:schemeClr>
                </a:solidFill>
              </a:rPr>
              <a:t>“It is not unknown for Christians to be treated with greater respect by the world than by the fellowship of believers.”</a:t>
            </a:r>
            <a:r>
              <a:rPr lang="en-US" sz="2400" b="1" dirty="0">
                <a:solidFill>
                  <a:schemeClr val="accent1">
                    <a:lumMod val="75000"/>
                  </a:schemeClr>
                </a:solidFill>
              </a:rPr>
              <a:t> (Harrison, 160) </a:t>
            </a:r>
            <a:r>
              <a:rPr lang="en-US" sz="2400" b="1" dirty="0"/>
              <a:t>Should never be the case!</a:t>
            </a:r>
          </a:p>
          <a:p>
            <a:r>
              <a:rPr lang="en-US" sz="2400" b="1" dirty="0"/>
              <a:t>Some aren’t as sincere as others; we need to be shrewd as serpents! (cf. Jn. 2:24f)</a:t>
            </a:r>
          </a:p>
        </p:txBody>
      </p:sp>
    </p:spTree>
    <p:extLst>
      <p:ext uri="{BB962C8B-B14F-4D97-AF65-F5344CB8AC3E}">
        <p14:creationId xmlns:p14="http://schemas.microsoft.com/office/powerpoint/2010/main" val="40116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3096</TotalTime>
  <Words>811</Words>
  <Application>Microsoft Macintosh PowerPoint</Application>
  <PresentationFormat>On-screen Show (4:3)</PresentationFormat>
  <Paragraphs>38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Palatino Linotype</vt:lpstr>
      <vt:lpstr>Office Theme</vt:lpstr>
      <vt:lpstr>Jeremiah: Chapters 39-40</vt:lpstr>
      <vt:lpstr>Jeremiah Memory Jogger:</vt:lpstr>
      <vt:lpstr>John Humphries, “The Books of Jeremiah and Lamentations,” Truth Commentaries, 407</vt:lpstr>
      <vt:lpstr>Josephus, Antiquities 10:8:2</vt:lpstr>
      <vt:lpstr>Chapter 39: Jerusalem Falls</vt:lpstr>
      <vt:lpstr>Chapter 39: Applications</vt:lpstr>
      <vt:lpstr>John Humphries, “The Books of Jeremiah and Lamentations,” Truth Commentaries, 413f </vt:lpstr>
      <vt:lpstr>Chapter 40: The Aftermath</vt:lpstr>
      <vt:lpstr>Chapter 40: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39-40</dc:title>
  <dc:creator>Eric Parker</dc:creator>
  <cp:lastModifiedBy>Eric Parker</cp:lastModifiedBy>
  <cp:revision>11</cp:revision>
  <dcterms:created xsi:type="dcterms:W3CDTF">2019-09-02T17:14:08Z</dcterms:created>
  <dcterms:modified xsi:type="dcterms:W3CDTF">2019-09-04T20:50:14Z</dcterms:modified>
</cp:coreProperties>
</file>