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75" r:id="rId4"/>
    <p:sldId id="277" r:id="rId5"/>
    <p:sldId id="263" r:id="rId6"/>
    <p:sldId id="264" r:id="rId7"/>
    <p:sldId id="266" r:id="rId8"/>
    <p:sldId id="276" r:id="rId9"/>
    <p:sldId id="268" r:id="rId10"/>
    <p:sldId id="269"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31"/>
  </p:normalViewPr>
  <p:slideViewPr>
    <p:cSldViewPr snapToGrid="0" snapToObjects="1">
      <p:cViewPr varScale="1">
        <p:scale>
          <a:sx n="102" d="100"/>
          <a:sy n="102" d="100"/>
        </p:scale>
        <p:origin x="13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5DF3CC-C572-7D4D-B0D1-91DDF0637CA0}" type="datetimeFigureOut">
              <a:rPr lang="en-US" smtClean="0"/>
              <a:t>9/9/19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83E6A-7D44-E84E-BF48-B97F8FDD4C28}" type="slidenum">
              <a:rPr lang="en-US" smtClean="0"/>
              <a:t>‹#›</a:t>
            </a:fld>
            <a:endParaRPr lang="en-US"/>
          </a:p>
        </p:txBody>
      </p:sp>
    </p:spTree>
    <p:extLst>
      <p:ext uri="{BB962C8B-B14F-4D97-AF65-F5344CB8AC3E}">
        <p14:creationId xmlns:p14="http://schemas.microsoft.com/office/powerpoint/2010/main" val="567736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5DF3CC-C572-7D4D-B0D1-91DDF0637CA0}" type="datetimeFigureOut">
              <a:rPr lang="en-US" smtClean="0"/>
              <a:t>9/9/19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83E6A-7D44-E84E-BF48-B97F8FDD4C28}" type="slidenum">
              <a:rPr lang="en-US" smtClean="0"/>
              <a:t>‹#›</a:t>
            </a:fld>
            <a:endParaRPr lang="en-US"/>
          </a:p>
        </p:txBody>
      </p:sp>
    </p:spTree>
    <p:extLst>
      <p:ext uri="{BB962C8B-B14F-4D97-AF65-F5344CB8AC3E}">
        <p14:creationId xmlns:p14="http://schemas.microsoft.com/office/powerpoint/2010/main" val="1419969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5DF3CC-C572-7D4D-B0D1-91DDF0637CA0}" type="datetimeFigureOut">
              <a:rPr lang="en-US" smtClean="0"/>
              <a:t>9/9/19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83E6A-7D44-E84E-BF48-B97F8FDD4C28}" type="slidenum">
              <a:rPr lang="en-US" smtClean="0"/>
              <a:t>‹#›</a:t>
            </a:fld>
            <a:endParaRPr lang="en-US"/>
          </a:p>
        </p:txBody>
      </p:sp>
    </p:spTree>
    <p:extLst>
      <p:ext uri="{BB962C8B-B14F-4D97-AF65-F5344CB8AC3E}">
        <p14:creationId xmlns:p14="http://schemas.microsoft.com/office/powerpoint/2010/main" val="348864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5DF3CC-C572-7D4D-B0D1-91DDF0637CA0}" type="datetimeFigureOut">
              <a:rPr lang="en-US" smtClean="0"/>
              <a:t>9/9/19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83E6A-7D44-E84E-BF48-B97F8FDD4C28}" type="slidenum">
              <a:rPr lang="en-US" smtClean="0"/>
              <a:t>‹#›</a:t>
            </a:fld>
            <a:endParaRPr lang="en-US"/>
          </a:p>
        </p:txBody>
      </p:sp>
    </p:spTree>
    <p:extLst>
      <p:ext uri="{BB962C8B-B14F-4D97-AF65-F5344CB8AC3E}">
        <p14:creationId xmlns:p14="http://schemas.microsoft.com/office/powerpoint/2010/main" val="213420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5DF3CC-C572-7D4D-B0D1-91DDF0637CA0}" type="datetimeFigureOut">
              <a:rPr lang="en-US" smtClean="0"/>
              <a:t>9/9/19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83E6A-7D44-E84E-BF48-B97F8FDD4C28}" type="slidenum">
              <a:rPr lang="en-US" smtClean="0"/>
              <a:t>‹#›</a:t>
            </a:fld>
            <a:endParaRPr lang="en-US"/>
          </a:p>
        </p:txBody>
      </p:sp>
    </p:spTree>
    <p:extLst>
      <p:ext uri="{BB962C8B-B14F-4D97-AF65-F5344CB8AC3E}">
        <p14:creationId xmlns:p14="http://schemas.microsoft.com/office/powerpoint/2010/main" val="3631258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5DF3CC-C572-7D4D-B0D1-91DDF0637CA0}" type="datetimeFigureOut">
              <a:rPr lang="en-US" smtClean="0"/>
              <a:t>9/9/19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83E6A-7D44-E84E-BF48-B97F8FDD4C28}" type="slidenum">
              <a:rPr lang="en-US" smtClean="0"/>
              <a:t>‹#›</a:t>
            </a:fld>
            <a:endParaRPr lang="en-US"/>
          </a:p>
        </p:txBody>
      </p:sp>
    </p:spTree>
    <p:extLst>
      <p:ext uri="{BB962C8B-B14F-4D97-AF65-F5344CB8AC3E}">
        <p14:creationId xmlns:p14="http://schemas.microsoft.com/office/powerpoint/2010/main" val="53585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5DF3CC-C572-7D4D-B0D1-91DDF0637CA0}" type="datetimeFigureOut">
              <a:rPr lang="en-US" smtClean="0"/>
              <a:t>9/9/19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783E6A-7D44-E84E-BF48-B97F8FDD4C28}" type="slidenum">
              <a:rPr lang="en-US" smtClean="0"/>
              <a:t>‹#›</a:t>
            </a:fld>
            <a:endParaRPr lang="en-US"/>
          </a:p>
        </p:txBody>
      </p:sp>
    </p:spTree>
    <p:extLst>
      <p:ext uri="{BB962C8B-B14F-4D97-AF65-F5344CB8AC3E}">
        <p14:creationId xmlns:p14="http://schemas.microsoft.com/office/powerpoint/2010/main" val="2883678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5DF3CC-C572-7D4D-B0D1-91DDF0637CA0}" type="datetimeFigureOut">
              <a:rPr lang="en-US" smtClean="0"/>
              <a:t>9/9/19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783E6A-7D44-E84E-BF48-B97F8FDD4C28}" type="slidenum">
              <a:rPr lang="en-US" smtClean="0"/>
              <a:t>‹#›</a:t>
            </a:fld>
            <a:endParaRPr lang="en-US"/>
          </a:p>
        </p:txBody>
      </p:sp>
    </p:spTree>
    <p:extLst>
      <p:ext uri="{BB962C8B-B14F-4D97-AF65-F5344CB8AC3E}">
        <p14:creationId xmlns:p14="http://schemas.microsoft.com/office/powerpoint/2010/main" val="2254086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DF3CC-C572-7D4D-B0D1-91DDF0637CA0}" type="datetimeFigureOut">
              <a:rPr lang="en-US" smtClean="0"/>
              <a:t>9/9/19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783E6A-7D44-E84E-BF48-B97F8FDD4C28}" type="slidenum">
              <a:rPr lang="en-US" smtClean="0"/>
              <a:t>‹#›</a:t>
            </a:fld>
            <a:endParaRPr lang="en-US"/>
          </a:p>
        </p:txBody>
      </p:sp>
    </p:spTree>
    <p:extLst>
      <p:ext uri="{BB962C8B-B14F-4D97-AF65-F5344CB8AC3E}">
        <p14:creationId xmlns:p14="http://schemas.microsoft.com/office/powerpoint/2010/main" val="2136004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5DF3CC-C572-7D4D-B0D1-91DDF0637CA0}" type="datetimeFigureOut">
              <a:rPr lang="en-US" smtClean="0"/>
              <a:t>9/9/19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83E6A-7D44-E84E-BF48-B97F8FDD4C28}" type="slidenum">
              <a:rPr lang="en-US" smtClean="0"/>
              <a:t>‹#›</a:t>
            </a:fld>
            <a:endParaRPr lang="en-US"/>
          </a:p>
        </p:txBody>
      </p:sp>
    </p:spTree>
    <p:extLst>
      <p:ext uri="{BB962C8B-B14F-4D97-AF65-F5344CB8AC3E}">
        <p14:creationId xmlns:p14="http://schemas.microsoft.com/office/powerpoint/2010/main" val="320985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5DF3CC-C572-7D4D-B0D1-91DDF0637CA0}" type="datetimeFigureOut">
              <a:rPr lang="en-US" smtClean="0"/>
              <a:t>9/9/19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83E6A-7D44-E84E-BF48-B97F8FDD4C28}" type="slidenum">
              <a:rPr lang="en-US" smtClean="0"/>
              <a:t>‹#›</a:t>
            </a:fld>
            <a:endParaRPr lang="en-US"/>
          </a:p>
        </p:txBody>
      </p:sp>
    </p:spTree>
    <p:extLst>
      <p:ext uri="{BB962C8B-B14F-4D97-AF65-F5344CB8AC3E}">
        <p14:creationId xmlns:p14="http://schemas.microsoft.com/office/powerpoint/2010/main" val="2522053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DF3CC-C572-7D4D-B0D1-91DDF0637CA0}" type="datetimeFigureOut">
              <a:rPr lang="en-US" smtClean="0"/>
              <a:t>9/9/19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83E6A-7D44-E84E-BF48-B97F8FDD4C28}" type="slidenum">
              <a:rPr lang="en-US" smtClean="0"/>
              <a:t>‹#›</a:t>
            </a:fld>
            <a:endParaRPr lang="en-US"/>
          </a:p>
        </p:txBody>
      </p:sp>
    </p:spTree>
    <p:extLst>
      <p:ext uri="{BB962C8B-B14F-4D97-AF65-F5344CB8AC3E}">
        <p14:creationId xmlns:p14="http://schemas.microsoft.com/office/powerpoint/2010/main" val="3314937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43" y="5198249"/>
            <a:ext cx="8648620" cy="1439591"/>
          </a:xfrm>
        </p:spPr>
        <p:txBody>
          <a:bodyPr anchor="ctr"/>
          <a:lstStyle/>
          <a:p>
            <a:r>
              <a:rPr lang="en-US" sz="5400" b="1" u="sng" dirty="0">
                <a:solidFill>
                  <a:schemeClr val="accent1">
                    <a:lumMod val="75000"/>
                  </a:schemeClr>
                </a:solidFill>
                <a:latin typeface="Palatino Linotype" panose="02040502050505030304" pitchFamily="18" charset="0"/>
              </a:rPr>
              <a:t>Jeremiah: Chapters 41-42</a:t>
            </a:r>
          </a:p>
        </p:txBody>
      </p:sp>
      <p:pic>
        <p:nvPicPr>
          <p:cNvPr id="4" name="Picture 3" descr="Jeremiah Paint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
            <a:ext cx="9144000" cy="5035403"/>
          </a:xfrm>
          <a:prstGeom prst="rect">
            <a:avLst/>
          </a:prstGeom>
        </p:spPr>
      </p:pic>
    </p:spTree>
    <p:extLst>
      <p:ext uri="{BB962C8B-B14F-4D97-AF65-F5344CB8AC3E}">
        <p14:creationId xmlns:p14="http://schemas.microsoft.com/office/powerpoint/2010/main" val="105623316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7866"/>
            <a:ext cx="7886700" cy="1325563"/>
          </a:xfrm>
        </p:spPr>
        <p:txBody>
          <a:bodyPr anchor="ctr">
            <a:normAutofit/>
          </a:bodyPr>
          <a:lstStyle/>
          <a:p>
            <a:pPr algn="ctr"/>
            <a:r>
              <a:rPr lang="en-US" b="1" u="sng" dirty="0">
                <a:solidFill>
                  <a:schemeClr val="accent1">
                    <a:lumMod val="75000"/>
                  </a:schemeClr>
                </a:solidFill>
                <a:latin typeface="Palatino Linotype" panose="02040502050505030304" pitchFamily="18" charset="0"/>
              </a:rPr>
              <a:t>Chapter 42: Applications</a:t>
            </a:r>
          </a:p>
        </p:txBody>
      </p:sp>
      <p:sp>
        <p:nvSpPr>
          <p:cNvPr id="4" name="Content Placeholder 3"/>
          <p:cNvSpPr>
            <a:spLocks noGrp="1"/>
          </p:cNvSpPr>
          <p:nvPr>
            <p:ph idx="1"/>
          </p:nvPr>
        </p:nvSpPr>
        <p:spPr>
          <a:xfrm>
            <a:off x="526093" y="1703222"/>
            <a:ext cx="8079288" cy="4351339"/>
          </a:xfrm>
        </p:spPr>
        <p:txBody>
          <a:bodyPr>
            <a:noAutofit/>
          </a:bodyPr>
          <a:lstStyle/>
          <a:p>
            <a:r>
              <a:rPr lang="en-US" sz="2400" b="1" dirty="0"/>
              <a:t>We should “keep nothing back” when we preach Jesus (v. 4; cf. Acts 20:27).</a:t>
            </a:r>
          </a:p>
          <a:p>
            <a:r>
              <a:rPr lang="en-US" sz="2400" b="1" i="1" dirty="0">
                <a:solidFill>
                  <a:schemeClr val="accent1">
                    <a:lumMod val="75000"/>
                  </a:schemeClr>
                </a:solidFill>
              </a:rPr>
              <a:t>“God’s moral character and righteous standards of conduct do not change (Mal. 3:6; Jas. 1:17). However, he does change his actions toward men based upon their attitude and conduct (cf. Jer. 18:7-10). Man is called upon to measure up to God’s righteous standard (Lev. 11:44, 45; 19:2; 20:26; 1 Pet. 1:15, 16). Man falls short and needs to repent (Rom. 3:23; Acts 20:21), but God never falls short, and therefore, never needs to repent.”</a:t>
            </a:r>
            <a:r>
              <a:rPr lang="en-US" sz="2400" b="1" dirty="0">
                <a:solidFill>
                  <a:schemeClr val="accent1">
                    <a:lumMod val="75000"/>
                  </a:schemeClr>
                </a:solidFill>
              </a:rPr>
              <a:t> (John Humphries, 429)</a:t>
            </a:r>
          </a:p>
          <a:p>
            <a:r>
              <a:rPr lang="en-US" sz="2400" b="1" dirty="0"/>
              <a:t>We should not expect God to honor our own plans that are not of His making.</a:t>
            </a:r>
          </a:p>
        </p:txBody>
      </p:sp>
    </p:spTree>
    <p:extLst>
      <p:ext uri="{BB962C8B-B14F-4D97-AF65-F5344CB8AC3E}">
        <p14:creationId xmlns:p14="http://schemas.microsoft.com/office/powerpoint/2010/main" val="3410453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7031"/>
            <a:ext cx="7886700" cy="1325563"/>
          </a:xfrm>
        </p:spPr>
        <p:txBody>
          <a:bodyPr anchor="ctr"/>
          <a:lstStyle/>
          <a:p>
            <a:pPr algn="ctr"/>
            <a:r>
              <a:rPr lang="en-US" b="1" u="sng" dirty="0">
                <a:solidFill>
                  <a:schemeClr val="accent1">
                    <a:lumMod val="75000"/>
                  </a:schemeClr>
                </a:solidFill>
                <a:latin typeface="Palatino Linotype" panose="02040502050505030304" pitchFamily="18" charset="0"/>
              </a:rPr>
              <a:t>Jeremiah Memory Jogger:</a:t>
            </a:r>
          </a:p>
        </p:txBody>
      </p:sp>
      <p:sp>
        <p:nvSpPr>
          <p:cNvPr id="3" name="Content Placeholder 2">
            <a:extLst>
              <a:ext uri="{FF2B5EF4-FFF2-40B4-BE49-F238E27FC236}">
                <a16:creationId xmlns:a16="http://schemas.microsoft.com/office/drawing/2014/main" id="{31529371-2395-0041-924B-41C72E410F83}"/>
              </a:ext>
            </a:extLst>
          </p:cNvPr>
          <p:cNvSpPr>
            <a:spLocks noGrp="1"/>
          </p:cNvSpPr>
          <p:nvPr>
            <p:ph sz="half" idx="1"/>
          </p:nvPr>
        </p:nvSpPr>
        <p:spPr>
          <a:xfrm>
            <a:off x="350730" y="1290182"/>
            <a:ext cx="4516937" cy="4914592"/>
          </a:xfrm>
        </p:spPr>
        <p:txBody>
          <a:bodyPr anchor="ctr">
            <a:normAutofit fontScale="85000" lnSpcReduction="20000"/>
          </a:bodyPr>
          <a:lstStyle/>
          <a:p>
            <a:pPr marL="514338" indent="-514338">
              <a:lnSpc>
                <a:spcPct val="100000"/>
              </a:lnSpc>
              <a:spcBef>
                <a:spcPts val="900"/>
              </a:spcBef>
              <a:buClr>
                <a:schemeClr val="accent1">
                  <a:lumMod val="75000"/>
                </a:schemeClr>
              </a:buClr>
              <a:buFont typeface="+mj-lt"/>
              <a:buAutoNum type="arabicPeriod" startAt="27"/>
            </a:pPr>
            <a:r>
              <a:rPr lang="en-US" b="1" dirty="0"/>
              <a:t>The Yoke Of Babylon </a:t>
            </a:r>
          </a:p>
          <a:p>
            <a:pPr marL="514338" indent="-514338">
              <a:lnSpc>
                <a:spcPct val="100000"/>
              </a:lnSpc>
              <a:spcBef>
                <a:spcPts val="900"/>
              </a:spcBef>
              <a:buClr>
                <a:schemeClr val="accent1">
                  <a:lumMod val="75000"/>
                </a:schemeClr>
              </a:buClr>
              <a:buFont typeface="+mj-lt"/>
              <a:buAutoNum type="arabicPeriod" startAt="27"/>
            </a:pPr>
            <a:r>
              <a:rPr lang="en-US" b="1" dirty="0"/>
              <a:t>Hananiah The Heretic</a:t>
            </a:r>
          </a:p>
          <a:p>
            <a:pPr marL="514338" indent="-514338">
              <a:lnSpc>
                <a:spcPct val="100000"/>
              </a:lnSpc>
              <a:spcBef>
                <a:spcPts val="900"/>
              </a:spcBef>
              <a:buClr>
                <a:schemeClr val="accent1">
                  <a:lumMod val="75000"/>
                </a:schemeClr>
              </a:buClr>
              <a:buFont typeface="+mj-lt"/>
              <a:buAutoNum type="arabicPeriod" startAt="27"/>
            </a:pPr>
            <a:r>
              <a:rPr lang="en-US" b="1" dirty="0"/>
              <a:t>Letters to the Exiles</a:t>
            </a:r>
          </a:p>
          <a:p>
            <a:pPr marL="514338" indent="-514338">
              <a:lnSpc>
                <a:spcPct val="100000"/>
              </a:lnSpc>
              <a:spcBef>
                <a:spcPts val="900"/>
              </a:spcBef>
              <a:buClr>
                <a:schemeClr val="accent1">
                  <a:lumMod val="75000"/>
                </a:schemeClr>
              </a:buClr>
              <a:buFont typeface="+mj-lt"/>
              <a:buAutoNum type="arabicPeriod" startAt="27"/>
            </a:pPr>
            <a:r>
              <a:rPr lang="en-US" b="1" dirty="0"/>
              <a:t>Glorious Future Ahead</a:t>
            </a:r>
          </a:p>
          <a:p>
            <a:pPr marL="514338" indent="-514338">
              <a:lnSpc>
                <a:spcPct val="100000"/>
              </a:lnSpc>
              <a:spcBef>
                <a:spcPts val="900"/>
              </a:spcBef>
              <a:buClr>
                <a:schemeClr val="accent1">
                  <a:lumMod val="75000"/>
                </a:schemeClr>
              </a:buClr>
              <a:buFont typeface="+mj-lt"/>
              <a:buAutoNum type="arabicPeriod" startAt="27"/>
            </a:pPr>
            <a:r>
              <a:rPr lang="en-US" b="1" dirty="0"/>
              <a:t>The New Covenant</a:t>
            </a:r>
          </a:p>
          <a:p>
            <a:pPr marL="514338" indent="-514338">
              <a:lnSpc>
                <a:spcPct val="100000"/>
              </a:lnSpc>
              <a:spcBef>
                <a:spcPts val="900"/>
              </a:spcBef>
              <a:buClr>
                <a:schemeClr val="accent1">
                  <a:lumMod val="75000"/>
                </a:schemeClr>
              </a:buClr>
              <a:buFont typeface="+mj-lt"/>
              <a:buAutoNum type="arabicPeriod" startAt="27"/>
            </a:pPr>
            <a:r>
              <a:rPr lang="en-US" b="1" dirty="0"/>
              <a:t>Kinsman Redeemer</a:t>
            </a:r>
          </a:p>
          <a:p>
            <a:pPr marL="514338" indent="-514338">
              <a:lnSpc>
                <a:spcPct val="100000"/>
              </a:lnSpc>
              <a:spcBef>
                <a:spcPts val="900"/>
              </a:spcBef>
              <a:buClr>
                <a:schemeClr val="accent1">
                  <a:lumMod val="75000"/>
                </a:schemeClr>
              </a:buClr>
              <a:buFont typeface="+mj-lt"/>
              <a:buAutoNum type="arabicPeriod" startAt="27"/>
            </a:pPr>
            <a:r>
              <a:rPr lang="en-US" b="1" dirty="0"/>
              <a:t>I Will Cure Them</a:t>
            </a:r>
          </a:p>
          <a:p>
            <a:pPr marL="514338" indent="-514338">
              <a:lnSpc>
                <a:spcPct val="100000"/>
              </a:lnSpc>
              <a:spcBef>
                <a:spcPts val="900"/>
              </a:spcBef>
              <a:buClr>
                <a:schemeClr val="accent1">
                  <a:lumMod val="75000"/>
                </a:schemeClr>
              </a:buClr>
              <a:buFont typeface="+mj-lt"/>
              <a:buAutoNum type="arabicPeriod" startAt="27"/>
            </a:pPr>
            <a:r>
              <a:rPr lang="en-US" b="1" dirty="0"/>
              <a:t>Violation of Sabbath Year</a:t>
            </a:r>
          </a:p>
          <a:p>
            <a:pPr marL="514338" indent="-514338">
              <a:lnSpc>
                <a:spcPct val="100000"/>
              </a:lnSpc>
              <a:spcBef>
                <a:spcPts val="900"/>
              </a:spcBef>
              <a:buClr>
                <a:schemeClr val="accent1">
                  <a:lumMod val="75000"/>
                </a:schemeClr>
              </a:buClr>
              <a:buFont typeface="+mj-lt"/>
              <a:buAutoNum type="arabicPeriod" startAt="27"/>
            </a:pPr>
            <a:r>
              <a:rPr lang="en-US" b="1" dirty="0"/>
              <a:t>The Rechabites</a:t>
            </a:r>
          </a:p>
          <a:p>
            <a:pPr marL="514338" indent="-514338">
              <a:lnSpc>
                <a:spcPct val="100000"/>
              </a:lnSpc>
              <a:spcBef>
                <a:spcPts val="900"/>
              </a:spcBef>
              <a:buClr>
                <a:schemeClr val="accent1">
                  <a:lumMod val="75000"/>
                </a:schemeClr>
              </a:buClr>
              <a:buFont typeface="+mj-lt"/>
              <a:buAutoNum type="arabicPeriod" startAt="27"/>
            </a:pPr>
            <a:r>
              <a:rPr lang="en-US" b="1" dirty="0"/>
              <a:t>Jehoiakim Burns The Scroll</a:t>
            </a:r>
          </a:p>
          <a:p>
            <a:pPr marL="514338" indent="-514338">
              <a:lnSpc>
                <a:spcPct val="100000"/>
              </a:lnSpc>
              <a:spcBef>
                <a:spcPts val="900"/>
              </a:spcBef>
              <a:buClr>
                <a:schemeClr val="accent1">
                  <a:lumMod val="75000"/>
                </a:schemeClr>
              </a:buClr>
              <a:buFont typeface="+mj-lt"/>
              <a:buAutoNum type="arabicPeriod" startAt="27"/>
            </a:pPr>
            <a:r>
              <a:rPr lang="en-US" b="1" dirty="0"/>
              <a:t>Jonathan’s Cistern</a:t>
            </a:r>
          </a:p>
          <a:p>
            <a:pPr marL="514338" indent="-514338">
              <a:lnSpc>
                <a:spcPct val="100000"/>
              </a:lnSpc>
              <a:spcBef>
                <a:spcPts val="900"/>
              </a:spcBef>
              <a:buClr>
                <a:schemeClr val="accent1">
                  <a:lumMod val="75000"/>
                </a:schemeClr>
              </a:buClr>
              <a:buFont typeface="+mj-lt"/>
              <a:buAutoNum type="arabicPeriod" startAt="27"/>
            </a:pPr>
            <a:r>
              <a:rPr lang="en-US" b="1" dirty="0" err="1"/>
              <a:t>Malchijah’s</a:t>
            </a:r>
            <a:r>
              <a:rPr lang="en-US" b="1" dirty="0"/>
              <a:t> Cistern</a:t>
            </a:r>
          </a:p>
        </p:txBody>
      </p:sp>
      <p:pic>
        <p:nvPicPr>
          <p:cNvPr id="8" name="Content Placeholder 7">
            <a:extLst>
              <a:ext uri="{FF2B5EF4-FFF2-40B4-BE49-F238E27FC236}">
                <a16:creationId xmlns:a16="http://schemas.microsoft.com/office/drawing/2014/main" id="{4156861E-46C7-6641-A95A-5145007BD126}"/>
              </a:ext>
            </a:extLst>
          </p:cNvPr>
          <p:cNvPicPr>
            <a:picLocks noGrp="1" noChangeAspect="1"/>
          </p:cNvPicPr>
          <p:nvPr>
            <p:ph sz="half" idx="2"/>
          </p:nvPr>
        </p:nvPicPr>
        <p:blipFill>
          <a:blip r:embed="rId2"/>
          <a:stretch>
            <a:fillRect/>
          </a:stretch>
        </p:blipFill>
        <p:spPr>
          <a:xfrm>
            <a:off x="4867666" y="3320229"/>
            <a:ext cx="2796069" cy="2884545"/>
          </a:xfrm>
        </p:spPr>
      </p:pic>
      <p:sp>
        <p:nvSpPr>
          <p:cNvPr id="4" name="Rectangle 3">
            <a:extLst>
              <a:ext uri="{FF2B5EF4-FFF2-40B4-BE49-F238E27FC236}">
                <a16:creationId xmlns:a16="http://schemas.microsoft.com/office/drawing/2014/main" id="{3DF3D067-7BBC-414C-A519-F61CE877479A}"/>
              </a:ext>
            </a:extLst>
          </p:cNvPr>
          <p:cNvSpPr/>
          <p:nvPr/>
        </p:nvSpPr>
        <p:spPr>
          <a:xfrm>
            <a:off x="4589169" y="1290182"/>
            <a:ext cx="4572000" cy="1915909"/>
          </a:xfrm>
          <a:prstGeom prst="rect">
            <a:avLst/>
          </a:prstGeom>
        </p:spPr>
        <p:txBody>
          <a:bodyPr>
            <a:spAutoFit/>
          </a:bodyPr>
          <a:lstStyle/>
          <a:p>
            <a:pPr marL="514338" marR="0" lvl="0" indent="-514338" algn="l" defTabSz="914400" rtl="0" eaLnBrk="1" fontAlgn="auto" latinLnBrk="0" hangingPunct="1">
              <a:lnSpc>
                <a:spcPct val="100000"/>
              </a:lnSpc>
              <a:spcBef>
                <a:spcPts val="900"/>
              </a:spcBef>
              <a:spcAft>
                <a:spcPts val="0"/>
              </a:spcAft>
              <a:buClr>
                <a:srgbClr val="4472C4">
                  <a:lumMod val="75000"/>
                </a:srgbClr>
              </a:buClr>
              <a:buSzTx/>
              <a:buFont typeface="+mj-lt"/>
              <a:buAutoNum type="arabicPeriod" startAt="39"/>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Jerusalem Falls</a:t>
            </a:r>
          </a:p>
          <a:p>
            <a:pPr marL="514338" marR="0" lvl="0" indent="-514338" algn="l" defTabSz="914400" rtl="0" eaLnBrk="1" fontAlgn="auto" latinLnBrk="0" hangingPunct="1">
              <a:lnSpc>
                <a:spcPct val="100000"/>
              </a:lnSpc>
              <a:spcBef>
                <a:spcPts val="900"/>
              </a:spcBef>
              <a:spcAft>
                <a:spcPts val="0"/>
              </a:spcAft>
              <a:buClr>
                <a:srgbClr val="4472C4">
                  <a:lumMod val="75000"/>
                </a:srgbClr>
              </a:buClr>
              <a:buSzTx/>
              <a:buFont typeface="+mj-lt"/>
              <a:buAutoNum type="arabicPeriod" startAt="39"/>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The Aftermath</a:t>
            </a:r>
          </a:p>
          <a:p>
            <a:pPr marL="514338" marR="0" lvl="0" indent="-514338" algn="l" defTabSz="914400" rtl="0" eaLnBrk="1" fontAlgn="auto" latinLnBrk="0" hangingPunct="1">
              <a:lnSpc>
                <a:spcPct val="100000"/>
              </a:lnSpc>
              <a:spcBef>
                <a:spcPts val="900"/>
              </a:spcBef>
              <a:spcAft>
                <a:spcPts val="0"/>
              </a:spcAft>
              <a:buClr>
                <a:srgbClr val="4472C4">
                  <a:lumMod val="75000"/>
                </a:srgbClr>
              </a:buClr>
              <a:buSzTx/>
              <a:buFont typeface="+mj-lt"/>
              <a:buAutoNum type="arabicPeriod" startAt="39"/>
              <a:tabLst/>
              <a:defRPr/>
            </a:pPr>
            <a:r>
              <a:rPr lang="en-US" sz="2400" b="1" dirty="0">
                <a:solidFill>
                  <a:prstClr val="black"/>
                </a:solidFill>
                <a:latin typeface="Calibri" panose="020F0502020204030204"/>
              </a:rPr>
              <a:t>Murder Of Gedaliah</a:t>
            </a:r>
          </a:p>
          <a:p>
            <a:pPr marL="514338" marR="0" lvl="0" indent="-514338" algn="l" defTabSz="914400" rtl="0" eaLnBrk="1" fontAlgn="auto" latinLnBrk="0" hangingPunct="1">
              <a:lnSpc>
                <a:spcPct val="100000"/>
              </a:lnSpc>
              <a:spcBef>
                <a:spcPts val="900"/>
              </a:spcBef>
              <a:spcAft>
                <a:spcPts val="0"/>
              </a:spcAft>
              <a:buClr>
                <a:srgbClr val="4472C4">
                  <a:lumMod val="75000"/>
                </a:srgbClr>
              </a:buClr>
              <a:buSzTx/>
              <a:buFont typeface="+mj-lt"/>
              <a:buAutoNum type="arabicPeriod" startAt="39"/>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Don’t Go To Egypt!</a:t>
            </a:r>
          </a:p>
        </p:txBody>
      </p:sp>
    </p:spTree>
    <p:extLst>
      <p:ext uri="{BB962C8B-B14F-4D97-AF65-F5344CB8AC3E}">
        <p14:creationId xmlns:p14="http://schemas.microsoft.com/office/powerpoint/2010/main" val="315530199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420</a:t>
            </a:r>
          </a:p>
        </p:txBody>
      </p:sp>
      <p:sp>
        <p:nvSpPr>
          <p:cNvPr id="6" name="Content Placeholder 5"/>
          <p:cNvSpPr>
            <a:spLocks noGrp="1"/>
          </p:cNvSpPr>
          <p:nvPr>
            <p:ph idx="1"/>
          </p:nvPr>
        </p:nvSpPr>
        <p:spPr>
          <a:xfrm>
            <a:off x="300625" y="1825625"/>
            <a:ext cx="8555276" cy="4351338"/>
          </a:xfrm>
        </p:spPr>
        <p:txBody>
          <a:bodyPr>
            <a:noAutofit/>
          </a:bodyPr>
          <a:lstStyle/>
          <a:p>
            <a:pPr marL="0" indent="0" algn="ctr">
              <a:buNone/>
            </a:pPr>
            <a:r>
              <a:rPr lang="en-US" b="1" i="1" dirty="0"/>
              <a:t>“Treachery, murder, and fear are all contained in this chapter, whose events are a continuation of those in chapter 40. Gedaliah, the governor, is betrayed and murdered at a feast. Also, pilgrims who came to worship are deceived and brutally killed. Ten of the pilgrims are able to save their lives by offering bribes to Ishmael. Finally, the ‘remnant of the people’ is fearful and in confusion because of the governor’s murder. The Jews anticipate Babylonian reprisals against them as punishment for the murder of Gedaliah and make plans to flee to Egypt.”</a:t>
            </a:r>
          </a:p>
        </p:txBody>
      </p:sp>
    </p:spTree>
    <p:extLst>
      <p:ext uri="{BB962C8B-B14F-4D97-AF65-F5344CB8AC3E}">
        <p14:creationId xmlns:p14="http://schemas.microsoft.com/office/powerpoint/2010/main" val="97859651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9BB4802-50A6-2B49-A547-7CC4346F675D}"/>
              </a:ext>
            </a:extLst>
          </p:cNvPr>
          <p:cNvSpPr/>
          <p:nvPr/>
        </p:nvSpPr>
        <p:spPr>
          <a:xfrm>
            <a:off x="0" y="1139868"/>
            <a:ext cx="9144000" cy="393317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5345C20-015A-7643-BFF3-5E07434F120B}"/>
              </a:ext>
            </a:extLst>
          </p:cNvPr>
          <p:cNvPicPr>
            <a:picLocks noChangeAspect="1"/>
          </p:cNvPicPr>
          <p:nvPr/>
        </p:nvPicPr>
        <p:blipFill>
          <a:blip r:embed="rId2"/>
          <a:stretch>
            <a:fillRect/>
          </a:stretch>
        </p:blipFill>
        <p:spPr>
          <a:xfrm>
            <a:off x="3364161" y="1352487"/>
            <a:ext cx="2625168" cy="2803679"/>
          </a:xfrm>
          <a:prstGeom prst="rect">
            <a:avLst/>
          </a:prstGeom>
        </p:spPr>
      </p:pic>
      <p:sp>
        <p:nvSpPr>
          <p:cNvPr id="2" name="Title 1"/>
          <p:cNvSpPr>
            <a:spLocks noGrp="1"/>
          </p:cNvSpPr>
          <p:nvPr>
            <p:ph type="title"/>
          </p:nvPr>
        </p:nvSpPr>
        <p:spPr>
          <a:xfrm>
            <a:off x="628650" y="-90461"/>
            <a:ext cx="7886700" cy="1325563"/>
          </a:xfrm>
        </p:spPr>
        <p:txBody>
          <a:bodyPr anchor="ctr"/>
          <a:lstStyle/>
          <a:p>
            <a:pPr algn="ctr">
              <a:lnSpc>
                <a:spcPct val="100000"/>
              </a:lnSpc>
            </a:pPr>
            <a:r>
              <a:rPr lang="en-US" sz="4000" b="1" u="sng" dirty="0">
                <a:solidFill>
                  <a:schemeClr val="accent1">
                    <a:lumMod val="75000"/>
                  </a:schemeClr>
                </a:solidFill>
                <a:latin typeface="Palatino Linotype" panose="02040502050505030304" pitchFamily="18" charset="0"/>
              </a:rPr>
              <a:t>Chapter 41: Murder Of Gedaliah</a:t>
            </a:r>
          </a:p>
        </p:txBody>
      </p:sp>
      <p:pic>
        <p:nvPicPr>
          <p:cNvPr id="5" name="Picture 4">
            <a:extLst>
              <a:ext uri="{FF2B5EF4-FFF2-40B4-BE49-F238E27FC236}">
                <a16:creationId xmlns:a16="http://schemas.microsoft.com/office/drawing/2014/main" id="{31587F6E-107B-DB4F-AA0E-3F3B1CE7CE34}"/>
              </a:ext>
            </a:extLst>
          </p:cNvPr>
          <p:cNvPicPr>
            <a:picLocks noChangeAspect="1"/>
          </p:cNvPicPr>
          <p:nvPr/>
        </p:nvPicPr>
        <p:blipFill>
          <a:blip r:embed="rId3"/>
          <a:stretch>
            <a:fillRect/>
          </a:stretch>
        </p:blipFill>
        <p:spPr>
          <a:xfrm>
            <a:off x="250520" y="1427643"/>
            <a:ext cx="3009401" cy="2417848"/>
          </a:xfrm>
          <a:prstGeom prst="rect">
            <a:avLst/>
          </a:prstGeom>
        </p:spPr>
      </p:pic>
      <p:sp>
        <p:nvSpPr>
          <p:cNvPr id="4" name="TextBox 3">
            <a:extLst>
              <a:ext uri="{FF2B5EF4-FFF2-40B4-BE49-F238E27FC236}">
                <a16:creationId xmlns:a16="http://schemas.microsoft.com/office/drawing/2014/main" id="{3DD2451A-E025-8542-B513-984F4B5D8D91}"/>
              </a:ext>
            </a:extLst>
          </p:cNvPr>
          <p:cNvSpPr txBox="1"/>
          <p:nvPr/>
        </p:nvSpPr>
        <p:spPr>
          <a:xfrm>
            <a:off x="380277" y="4239252"/>
            <a:ext cx="2879644" cy="707886"/>
          </a:xfrm>
          <a:prstGeom prst="rect">
            <a:avLst/>
          </a:prstGeom>
          <a:noFill/>
        </p:spPr>
        <p:txBody>
          <a:bodyPr wrap="square" rtlCol="0">
            <a:spAutoFit/>
          </a:bodyPr>
          <a:lstStyle/>
          <a:p>
            <a:pPr algn="ctr"/>
            <a:r>
              <a:rPr lang="en-US" sz="2000" b="1" i="1" dirty="0">
                <a:solidFill>
                  <a:schemeClr val="bg1"/>
                </a:solidFill>
              </a:rPr>
              <a:t>“Gedaliah, who is over the house”</a:t>
            </a:r>
          </a:p>
        </p:txBody>
      </p:sp>
      <p:sp>
        <p:nvSpPr>
          <p:cNvPr id="6" name="TextBox 5">
            <a:extLst>
              <a:ext uri="{FF2B5EF4-FFF2-40B4-BE49-F238E27FC236}">
                <a16:creationId xmlns:a16="http://schemas.microsoft.com/office/drawing/2014/main" id="{413F8335-4356-5E44-ACFE-2F6DF7142AB4}"/>
              </a:ext>
            </a:extLst>
          </p:cNvPr>
          <p:cNvSpPr txBox="1"/>
          <p:nvPr/>
        </p:nvSpPr>
        <p:spPr>
          <a:xfrm>
            <a:off x="3357825" y="4257233"/>
            <a:ext cx="2631504" cy="707886"/>
          </a:xfrm>
          <a:prstGeom prst="rect">
            <a:avLst/>
          </a:prstGeom>
          <a:noFill/>
        </p:spPr>
        <p:txBody>
          <a:bodyPr wrap="square" rtlCol="0">
            <a:spAutoFit/>
          </a:bodyPr>
          <a:lstStyle/>
          <a:p>
            <a:pPr algn="ctr"/>
            <a:r>
              <a:rPr lang="en-US" sz="2000" b="1" i="1" dirty="0">
                <a:solidFill>
                  <a:schemeClr val="bg1"/>
                </a:solidFill>
              </a:rPr>
              <a:t>“Belonging to </a:t>
            </a:r>
            <a:r>
              <a:rPr lang="en-US" sz="2000" b="1" i="1" dirty="0" err="1">
                <a:solidFill>
                  <a:schemeClr val="bg1"/>
                </a:solidFill>
              </a:rPr>
              <a:t>Baalis</a:t>
            </a:r>
            <a:r>
              <a:rPr lang="en-US" sz="2000" b="1" i="1" dirty="0">
                <a:solidFill>
                  <a:schemeClr val="bg1"/>
                </a:solidFill>
              </a:rPr>
              <a:t>, King of </a:t>
            </a:r>
            <a:r>
              <a:rPr lang="en-US" sz="2000" b="1" i="1" dirty="0" err="1">
                <a:solidFill>
                  <a:schemeClr val="bg1"/>
                </a:solidFill>
              </a:rPr>
              <a:t>Benei</a:t>
            </a:r>
            <a:r>
              <a:rPr lang="en-US" sz="2000" b="1" i="1" dirty="0">
                <a:solidFill>
                  <a:schemeClr val="bg1"/>
                </a:solidFill>
              </a:rPr>
              <a:t> Ammon”</a:t>
            </a:r>
          </a:p>
        </p:txBody>
      </p:sp>
      <p:pic>
        <p:nvPicPr>
          <p:cNvPr id="9" name="Picture 8">
            <a:extLst>
              <a:ext uri="{FF2B5EF4-FFF2-40B4-BE49-F238E27FC236}">
                <a16:creationId xmlns:a16="http://schemas.microsoft.com/office/drawing/2014/main" id="{E08292AC-E621-B041-9293-04E81EF68771}"/>
              </a:ext>
            </a:extLst>
          </p:cNvPr>
          <p:cNvPicPr>
            <a:picLocks noChangeAspect="1"/>
          </p:cNvPicPr>
          <p:nvPr/>
        </p:nvPicPr>
        <p:blipFill>
          <a:blip r:embed="rId4"/>
          <a:stretch>
            <a:fillRect/>
          </a:stretch>
        </p:blipFill>
        <p:spPr>
          <a:xfrm>
            <a:off x="6093570" y="1352487"/>
            <a:ext cx="2823707" cy="2555634"/>
          </a:xfrm>
          <a:prstGeom prst="rect">
            <a:avLst/>
          </a:prstGeom>
        </p:spPr>
      </p:pic>
      <p:sp>
        <p:nvSpPr>
          <p:cNvPr id="10" name="TextBox 9">
            <a:extLst>
              <a:ext uri="{FF2B5EF4-FFF2-40B4-BE49-F238E27FC236}">
                <a16:creationId xmlns:a16="http://schemas.microsoft.com/office/drawing/2014/main" id="{82B66B74-4F8E-754D-9438-506895411400}"/>
              </a:ext>
            </a:extLst>
          </p:cNvPr>
          <p:cNvSpPr txBox="1"/>
          <p:nvPr/>
        </p:nvSpPr>
        <p:spPr>
          <a:xfrm>
            <a:off x="6220559" y="4239252"/>
            <a:ext cx="2621562" cy="707886"/>
          </a:xfrm>
          <a:prstGeom prst="rect">
            <a:avLst/>
          </a:prstGeom>
          <a:noFill/>
        </p:spPr>
        <p:txBody>
          <a:bodyPr wrap="square" rtlCol="0">
            <a:spAutoFit/>
          </a:bodyPr>
          <a:lstStyle/>
          <a:p>
            <a:pPr algn="ctr"/>
            <a:r>
              <a:rPr lang="en-US" sz="2000" b="1" i="1" dirty="0">
                <a:solidFill>
                  <a:schemeClr val="bg1"/>
                </a:solidFill>
              </a:rPr>
              <a:t>“Belonging to Ishmael, the King’s Son”</a:t>
            </a:r>
          </a:p>
        </p:txBody>
      </p:sp>
      <p:sp>
        <p:nvSpPr>
          <p:cNvPr id="11" name="TextBox 10">
            <a:extLst>
              <a:ext uri="{FF2B5EF4-FFF2-40B4-BE49-F238E27FC236}">
                <a16:creationId xmlns:a16="http://schemas.microsoft.com/office/drawing/2014/main" id="{1E49603B-BE1F-2445-A25C-A30766D883C1}"/>
              </a:ext>
            </a:extLst>
          </p:cNvPr>
          <p:cNvSpPr txBox="1"/>
          <p:nvPr/>
        </p:nvSpPr>
        <p:spPr>
          <a:xfrm>
            <a:off x="150312" y="5268787"/>
            <a:ext cx="8805798" cy="1446550"/>
          </a:xfrm>
          <a:prstGeom prst="rect">
            <a:avLst/>
          </a:prstGeom>
          <a:noFill/>
        </p:spPr>
        <p:txBody>
          <a:bodyPr wrap="square" rtlCol="0">
            <a:spAutoFit/>
          </a:bodyPr>
          <a:lstStyle/>
          <a:p>
            <a:pPr algn="ctr"/>
            <a:r>
              <a:rPr lang="en-US" sz="2200" b="1" i="1" dirty="0">
                <a:solidFill>
                  <a:schemeClr val="accent1">
                    <a:lumMod val="75000"/>
                  </a:schemeClr>
                </a:solidFill>
              </a:rPr>
              <a:t>“The assassin Ishmael violated all the laws of oriental hospitality in murdering his host in a shocking act of perfidy. Such a reprehensible crime could only have been committed by a man utterly blinded by jealousy and by indifference to possible Chaldean reprisals.” </a:t>
            </a:r>
            <a:r>
              <a:rPr lang="en-US" sz="2200" b="1" dirty="0">
                <a:solidFill>
                  <a:schemeClr val="accent1">
                    <a:lumMod val="75000"/>
                  </a:schemeClr>
                </a:solidFill>
              </a:rPr>
              <a:t>(Harrison, 162)</a:t>
            </a:r>
          </a:p>
        </p:txBody>
      </p:sp>
    </p:spTree>
    <p:extLst>
      <p:ext uri="{BB962C8B-B14F-4D97-AF65-F5344CB8AC3E}">
        <p14:creationId xmlns:p14="http://schemas.microsoft.com/office/powerpoint/2010/main" val="27597912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7132"/>
            <a:ext cx="7886700" cy="1325563"/>
          </a:xfrm>
        </p:spPr>
        <p:txBody>
          <a:bodyPr anchor="ctr"/>
          <a:lstStyle/>
          <a:p>
            <a:pPr algn="ctr">
              <a:lnSpc>
                <a:spcPct val="100000"/>
              </a:lnSpc>
            </a:pPr>
            <a:r>
              <a:rPr lang="en-US" sz="4000" b="1" u="sng" dirty="0">
                <a:solidFill>
                  <a:schemeClr val="accent1">
                    <a:lumMod val="75000"/>
                  </a:schemeClr>
                </a:solidFill>
                <a:latin typeface="Palatino Linotype" panose="02040502050505030304" pitchFamily="18" charset="0"/>
              </a:rPr>
              <a:t>Chapter 41: Murder Of Gedaliah</a:t>
            </a:r>
          </a:p>
        </p:txBody>
      </p:sp>
      <p:sp>
        <p:nvSpPr>
          <p:cNvPr id="3" name="Content Placeholder 2">
            <a:extLst>
              <a:ext uri="{FF2B5EF4-FFF2-40B4-BE49-F238E27FC236}">
                <a16:creationId xmlns:a16="http://schemas.microsoft.com/office/drawing/2014/main" id="{E6ACAE45-AD7E-9848-90DC-82A8162891F2}"/>
              </a:ext>
            </a:extLst>
          </p:cNvPr>
          <p:cNvSpPr>
            <a:spLocks noGrp="1"/>
          </p:cNvSpPr>
          <p:nvPr>
            <p:ph idx="1"/>
          </p:nvPr>
        </p:nvSpPr>
        <p:spPr>
          <a:xfrm>
            <a:off x="628650" y="1324585"/>
            <a:ext cx="7886700" cy="4351338"/>
          </a:xfrm>
        </p:spPr>
        <p:txBody>
          <a:bodyPr/>
          <a:lstStyle/>
          <a:p>
            <a:pPr marL="0" indent="0" algn="ctr">
              <a:lnSpc>
                <a:spcPct val="100000"/>
              </a:lnSpc>
              <a:spcBef>
                <a:spcPts val="1800"/>
              </a:spcBef>
              <a:buNone/>
            </a:pPr>
            <a:r>
              <a:rPr lang="en-US" b="1" dirty="0"/>
              <a:t>Murder of Officials at Mizpah </a:t>
            </a:r>
            <a:r>
              <a:rPr lang="en-US" b="1" dirty="0">
                <a:solidFill>
                  <a:schemeClr val="accent1">
                    <a:lumMod val="75000"/>
                  </a:schemeClr>
                </a:solidFill>
              </a:rPr>
              <a:t>(41:1-3)</a:t>
            </a:r>
          </a:p>
          <a:p>
            <a:pPr marL="0" indent="0" algn="ctr">
              <a:lnSpc>
                <a:spcPct val="100000"/>
              </a:lnSpc>
              <a:spcBef>
                <a:spcPts val="1800"/>
              </a:spcBef>
              <a:buNone/>
            </a:pPr>
            <a:r>
              <a:rPr lang="en-US" b="1" dirty="0"/>
              <a:t>Slaughter of Pilgrims &amp; Captivity of Those Remaining at Mizpah </a:t>
            </a:r>
            <a:r>
              <a:rPr lang="en-US" b="1" dirty="0">
                <a:solidFill>
                  <a:schemeClr val="accent1">
                    <a:lumMod val="75000"/>
                  </a:schemeClr>
                </a:solidFill>
              </a:rPr>
              <a:t>(41:4-10)</a:t>
            </a:r>
          </a:p>
          <a:p>
            <a:pPr marL="0" indent="0" algn="ctr">
              <a:lnSpc>
                <a:spcPct val="100000"/>
              </a:lnSpc>
              <a:spcBef>
                <a:spcPts val="1800"/>
              </a:spcBef>
              <a:buNone/>
            </a:pPr>
            <a:r>
              <a:rPr lang="en-US" b="1" dirty="0" err="1"/>
              <a:t>Johanan’s</a:t>
            </a:r>
            <a:r>
              <a:rPr lang="en-US" b="1" dirty="0"/>
              <a:t> Response; Plan to Go to Egypt </a:t>
            </a:r>
            <a:r>
              <a:rPr lang="en-US" b="1" dirty="0">
                <a:solidFill>
                  <a:schemeClr val="accent1">
                    <a:lumMod val="75000"/>
                  </a:schemeClr>
                </a:solidFill>
              </a:rPr>
              <a:t>(41:11-18)</a:t>
            </a:r>
          </a:p>
        </p:txBody>
      </p:sp>
      <p:pic>
        <p:nvPicPr>
          <p:cNvPr id="16" name="Picture 15">
            <a:extLst>
              <a:ext uri="{FF2B5EF4-FFF2-40B4-BE49-F238E27FC236}">
                <a16:creationId xmlns:a16="http://schemas.microsoft.com/office/drawing/2014/main" id="{8E35CE96-E471-C949-A838-2BE844C37042}"/>
              </a:ext>
            </a:extLst>
          </p:cNvPr>
          <p:cNvPicPr>
            <a:picLocks noChangeAspect="1"/>
          </p:cNvPicPr>
          <p:nvPr/>
        </p:nvPicPr>
        <p:blipFill>
          <a:blip r:embed="rId2"/>
          <a:stretch>
            <a:fillRect/>
          </a:stretch>
        </p:blipFill>
        <p:spPr>
          <a:xfrm>
            <a:off x="0" y="3855166"/>
            <a:ext cx="4572001" cy="3002834"/>
          </a:xfrm>
          <a:prstGeom prst="rect">
            <a:avLst/>
          </a:prstGeom>
        </p:spPr>
      </p:pic>
      <p:pic>
        <p:nvPicPr>
          <p:cNvPr id="18" name="Picture 17">
            <a:extLst>
              <a:ext uri="{FF2B5EF4-FFF2-40B4-BE49-F238E27FC236}">
                <a16:creationId xmlns:a16="http://schemas.microsoft.com/office/drawing/2014/main" id="{0CD23B72-FD46-DE46-A60F-EE6E296532A6}"/>
              </a:ext>
            </a:extLst>
          </p:cNvPr>
          <p:cNvPicPr>
            <a:picLocks noChangeAspect="1"/>
          </p:cNvPicPr>
          <p:nvPr/>
        </p:nvPicPr>
        <p:blipFill>
          <a:blip r:embed="rId3"/>
          <a:stretch>
            <a:fillRect/>
          </a:stretch>
        </p:blipFill>
        <p:spPr>
          <a:xfrm>
            <a:off x="4572000" y="3855165"/>
            <a:ext cx="4572000" cy="3002834"/>
          </a:xfrm>
          <a:prstGeom prst="rect">
            <a:avLst/>
          </a:prstGeom>
        </p:spPr>
      </p:pic>
    </p:spTree>
    <p:extLst>
      <p:ext uri="{BB962C8B-B14F-4D97-AF65-F5344CB8AC3E}">
        <p14:creationId xmlns:p14="http://schemas.microsoft.com/office/powerpoint/2010/main" val="21681250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charRg st="39" end="112"/>
                                            </p:txEl>
                                          </p:spTgt>
                                        </p:tgtEl>
                                        <p:attrNameLst>
                                          <p:attrName>style.visibility</p:attrName>
                                        </p:attrNameLst>
                                      </p:cBhvr>
                                      <p:to>
                                        <p:strVal val="visible"/>
                                      </p:to>
                                    </p:set>
                                    <p:animEffect transition="in" filter="dissolve">
                                      <p:cBhvr>
                                        <p:cTn id="12" dur="500"/>
                                        <p:tgtEl>
                                          <p:spTgt spid="3">
                                            <p:txEl>
                                              <p:charRg st="39" end="11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charRg st="112" end="163"/>
                                            </p:txEl>
                                          </p:spTgt>
                                        </p:tgtEl>
                                        <p:attrNameLst>
                                          <p:attrName>style.visibility</p:attrName>
                                        </p:attrNameLst>
                                      </p:cBhvr>
                                      <p:to>
                                        <p:strVal val="visible"/>
                                      </p:to>
                                    </p:set>
                                    <p:animEffect transition="in" filter="dissolve">
                                      <p:cBhvr>
                                        <p:cTn id="17" dur="500"/>
                                        <p:tgtEl>
                                          <p:spTgt spid="3">
                                            <p:txEl>
                                              <p:charRg st="112" end="16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9658"/>
            <a:ext cx="7886700" cy="1325563"/>
          </a:xfrm>
        </p:spPr>
        <p:txBody>
          <a:bodyPr anchor="ctr"/>
          <a:lstStyle/>
          <a:p>
            <a:pPr algn="ctr"/>
            <a:r>
              <a:rPr lang="en-US" b="1" u="sng" dirty="0">
                <a:solidFill>
                  <a:schemeClr val="accent1">
                    <a:lumMod val="75000"/>
                  </a:schemeClr>
                </a:solidFill>
                <a:latin typeface="Palatino Linotype" panose="02040502050505030304" pitchFamily="18" charset="0"/>
              </a:rPr>
              <a:t>Chapter 41: Applications</a:t>
            </a:r>
          </a:p>
        </p:txBody>
      </p:sp>
      <p:sp>
        <p:nvSpPr>
          <p:cNvPr id="4" name="Content Placeholder 3"/>
          <p:cNvSpPr>
            <a:spLocks noGrp="1"/>
          </p:cNvSpPr>
          <p:nvPr>
            <p:ph idx="1"/>
          </p:nvPr>
        </p:nvSpPr>
        <p:spPr>
          <a:xfrm>
            <a:off x="212943" y="1364588"/>
            <a:ext cx="8705589" cy="4351339"/>
          </a:xfrm>
        </p:spPr>
        <p:txBody>
          <a:bodyPr>
            <a:noAutofit/>
          </a:bodyPr>
          <a:lstStyle/>
          <a:p>
            <a:pPr>
              <a:spcBef>
                <a:spcPts val="1800"/>
              </a:spcBef>
            </a:pPr>
            <a:r>
              <a:rPr lang="en-US" b="1" dirty="0"/>
              <a:t>We must not let personal ambition cause us to stumble!</a:t>
            </a:r>
          </a:p>
          <a:p>
            <a:pPr>
              <a:spcBef>
                <a:spcPts val="1800"/>
              </a:spcBef>
            </a:pPr>
            <a:r>
              <a:rPr lang="en-US" b="1" i="1" dirty="0">
                <a:solidFill>
                  <a:schemeClr val="accent1">
                    <a:lumMod val="75000"/>
                  </a:schemeClr>
                </a:solidFill>
              </a:rPr>
              <a:t>“This section certainly illustrates the floundering efforts of worldly men who seek to make their own way through life, apart from seeking any guidance from the Lord (10:23). ‘The way of transgressors is hard’ and ‘evil </a:t>
            </a:r>
            <a:r>
              <a:rPr lang="en-US" b="1" i="1" dirty="0" err="1">
                <a:solidFill>
                  <a:schemeClr val="accent1">
                    <a:lumMod val="75000"/>
                  </a:schemeClr>
                </a:solidFill>
              </a:rPr>
              <a:t>pursueth</a:t>
            </a:r>
            <a:r>
              <a:rPr lang="en-US" b="1" i="1" dirty="0">
                <a:solidFill>
                  <a:schemeClr val="accent1">
                    <a:lumMod val="75000"/>
                  </a:schemeClr>
                </a:solidFill>
              </a:rPr>
              <a:t> sinners’ (Prov. 13:15, 21).” </a:t>
            </a:r>
            <a:r>
              <a:rPr lang="en-US" b="1" dirty="0">
                <a:solidFill>
                  <a:schemeClr val="accent1">
                    <a:lumMod val="75000"/>
                  </a:schemeClr>
                </a:solidFill>
              </a:rPr>
              <a:t>(Humphries, 425)</a:t>
            </a:r>
          </a:p>
        </p:txBody>
      </p:sp>
      <p:pic>
        <p:nvPicPr>
          <p:cNvPr id="5" name="Picture 4">
            <a:extLst>
              <a:ext uri="{FF2B5EF4-FFF2-40B4-BE49-F238E27FC236}">
                <a16:creationId xmlns:a16="http://schemas.microsoft.com/office/drawing/2014/main" id="{B0DA0876-F856-5F42-902D-A0DF04094988}"/>
              </a:ext>
            </a:extLst>
          </p:cNvPr>
          <p:cNvPicPr>
            <a:picLocks noChangeAspect="1"/>
          </p:cNvPicPr>
          <p:nvPr/>
        </p:nvPicPr>
        <p:blipFill rotWithShape="1">
          <a:blip r:embed="rId2"/>
          <a:srcRect t="7489" b="47397"/>
          <a:stretch/>
        </p:blipFill>
        <p:spPr>
          <a:xfrm>
            <a:off x="274599" y="4258850"/>
            <a:ext cx="8643933" cy="2280486"/>
          </a:xfrm>
          <a:prstGeom prst="rect">
            <a:avLst/>
          </a:prstGeom>
        </p:spPr>
      </p:pic>
    </p:spTree>
    <p:extLst>
      <p:ext uri="{BB962C8B-B14F-4D97-AF65-F5344CB8AC3E}">
        <p14:creationId xmlns:p14="http://schemas.microsoft.com/office/powerpoint/2010/main" val="40547737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dissolve">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426 </a:t>
            </a:r>
          </a:p>
        </p:txBody>
      </p:sp>
      <p:sp>
        <p:nvSpPr>
          <p:cNvPr id="6" name="Content Placeholder 5"/>
          <p:cNvSpPr>
            <a:spLocks noGrp="1"/>
          </p:cNvSpPr>
          <p:nvPr>
            <p:ph idx="1"/>
          </p:nvPr>
        </p:nvSpPr>
        <p:spPr>
          <a:xfrm>
            <a:off x="388307" y="1737943"/>
            <a:ext cx="8354860" cy="4351338"/>
          </a:xfrm>
        </p:spPr>
        <p:txBody>
          <a:bodyPr>
            <a:noAutofit/>
          </a:bodyPr>
          <a:lstStyle/>
          <a:p>
            <a:pPr marL="0" indent="0" algn="ctr">
              <a:buNone/>
            </a:pPr>
            <a:r>
              <a:rPr lang="en-US" sz="2600" b="1" i="1" dirty="0"/>
              <a:t>“</a:t>
            </a:r>
            <a:r>
              <a:rPr lang="en-US" sz="2600" b="1" i="1" dirty="0" err="1"/>
              <a:t>Johanan</a:t>
            </a:r>
            <a:r>
              <a:rPr lang="en-US" sz="2600" b="1" i="1" dirty="0"/>
              <a:t> and others make an urgent prayer request to the prophet Jeremiah, who agrees to pray for them that they might have guidance from the Lord. However, the prophet solemnly warns the Jews that he will tell them exactly what God’s answer is—nothing more and nothing less. The Jews agree to abide by the answer from the Lord and do whatever God tells them to do. After some time, Jeremiah gives them God’s answer. The Jews are told that they are not to go to Egypt but are to remain in the land of Canaan. If they will obediently abide in the land, God promises to watch over and protect them…</a:t>
            </a:r>
          </a:p>
        </p:txBody>
      </p:sp>
    </p:spTree>
    <p:extLst>
      <p:ext uri="{BB962C8B-B14F-4D97-AF65-F5344CB8AC3E}">
        <p14:creationId xmlns:p14="http://schemas.microsoft.com/office/powerpoint/2010/main" val="165672361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426 </a:t>
            </a:r>
          </a:p>
        </p:txBody>
      </p:sp>
      <p:sp>
        <p:nvSpPr>
          <p:cNvPr id="6" name="Content Placeholder 5"/>
          <p:cNvSpPr>
            <a:spLocks noGrp="1"/>
          </p:cNvSpPr>
          <p:nvPr>
            <p:ph idx="1"/>
          </p:nvPr>
        </p:nvSpPr>
        <p:spPr>
          <a:xfrm>
            <a:off x="776614" y="1737943"/>
            <a:ext cx="7578246" cy="4351338"/>
          </a:xfrm>
        </p:spPr>
        <p:txBody>
          <a:bodyPr>
            <a:noAutofit/>
          </a:bodyPr>
          <a:lstStyle/>
          <a:p>
            <a:pPr marL="0" indent="0" algn="ctr">
              <a:buNone/>
            </a:pPr>
            <a:r>
              <a:rPr lang="en-US" sz="2600" b="1" i="1" dirty="0"/>
              <a:t>“…However, if they insist on disobeying God and going down to Egypt, they will suffer the same calamities of war that they have suffered already in the fall of Jerusalem.”</a:t>
            </a:r>
          </a:p>
          <a:p>
            <a:pPr marL="0" indent="0" algn="ctr">
              <a:buNone/>
            </a:pPr>
            <a:r>
              <a:rPr lang="en-US" sz="2600" b="1" i="1" dirty="0"/>
              <a:t>“Jeremiah rebukes the Jews for being insincere in their request for prayer, as they have already made up their minds that they must flee to Egypt. It would appear that the people’s prayer request—instead of being a genuine appeal for guidance—was, rather, a petition for God to bless their decision to go to Egypt. There was more superstition than faith in their asking for prayer in their behalf.”</a:t>
            </a:r>
          </a:p>
        </p:txBody>
      </p:sp>
    </p:spTree>
    <p:extLst>
      <p:ext uri="{BB962C8B-B14F-4D97-AF65-F5344CB8AC3E}">
        <p14:creationId xmlns:p14="http://schemas.microsoft.com/office/powerpoint/2010/main" val="41321824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1979"/>
            <a:ext cx="7886700" cy="1325563"/>
          </a:xfrm>
        </p:spPr>
        <p:txBody>
          <a:bodyPr anchor="ctr">
            <a:normAutofit/>
          </a:bodyPr>
          <a:lstStyle/>
          <a:p>
            <a:pPr algn="ctr">
              <a:lnSpc>
                <a:spcPct val="100000"/>
              </a:lnSpc>
            </a:pPr>
            <a:r>
              <a:rPr lang="en-US" sz="3600" b="1" u="sng" dirty="0">
                <a:solidFill>
                  <a:schemeClr val="accent1">
                    <a:lumMod val="75000"/>
                  </a:schemeClr>
                </a:solidFill>
                <a:latin typeface="Palatino Linotype" panose="02040502050505030304" pitchFamily="18" charset="0"/>
              </a:rPr>
              <a:t>Chapter 42: Don’t Go To Egypt!</a:t>
            </a:r>
          </a:p>
        </p:txBody>
      </p:sp>
      <p:sp>
        <p:nvSpPr>
          <p:cNvPr id="3" name="Content Placeholder 2">
            <a:extLst>
              <a:ext uri="{FF2B5EF4-FFF2-40B4-BE49-F238E27FC236}">
                <a16:creationId xmlns:a16="http://schemas.microsoft.com/office/drawing/2014/main" id="{40DDB523-6885-C846-8052-9AE04617A29E}"/>
              </a:ext>
            </a:extLst>
          </p:cNvPr>
          <p:cNvSpPr>
            <a:spLocks noGrp="1"/>
          </p:cNvSpPr>
          <p:nvPr>
            <p:ph idx="1"/>
          </p:nvPr>
        </p:nvSpPr>
        <p:spPr>
          <a:xfrm>
            <a:off x="375781" y="1261955"/>
            <a:ext cx="8392438" cy="4351338"/>
          </a:xfrm>
        </p:spPr>
        <p:txBody>
          <a:bodyPr/>
          <a:lstStyle/>
          <a:p>
            <a:pPr marL="0" indent="0" algn="ctr">
              <a:buNone/>
            </a:pPr>
            <a:r>
              <a:rPr lang="en-US" b="1" dirty="0"/>
              <a:t>The People Insincerely Ask for Jeremiah’s Intercession </a:t>
            </a:r>
            <a:r>
              <a:rPr lang="en-US" b="1" dirty="0">
                <a:solidFill>
                  <a:schemeClr val="accent1">
                    <a:lumMod val="75000"/>
                  </a:schemeClr>
                </a:solidFill>
              </a:rPr>
              <a:t>(42:1-6)</a:t>
            </a:r>
          </a:p>
          <a:p>
            <a:pPr marL="0" indent="0" algn="ctr">
              <a:spcBef>
                <a:spcPts val="2200"/>
              </a:spcBef>
              <a:buNone/>
            </a:pPr>
            <a:r>
              <a:rPr lang="en-US" b="1" dirty="0"/>
              <a:t>YHWH’s Answer—Do Not Fear: Stay in The Land &amp; Don’t Go To Egypt! </a:t>
            </a:r>
            <a:r>
              <a:rPr lang="en-US" b="1" dirty="0">
                <a:solidFill>
                  <a:schemeClr val="accent1">
                    <a:lumMod val="75000"/>
                  </a:schemeClr>
                </a:solidFill>
              </a:rPr>
              <a:t>(42:7-22)</a:t>
            </a:r>
          </a:p>
        </p:txBody>
      </p:sp>
      <p:pic>
        <p:nvPicPr>
          <p:cNvPr id="7" name="Picture 6">
            <a:extLst>
              <a:ext uri="{FF2B5EF4-FFF2-40B4-BE49-F238E27FC236}">
                <a16:creationId xmlns:a16="http://schemas.microsoft.com/office/drawing/2014/main" id="{52E40F23-B58D-9B4A-AEE2-E9B990163BCE}"/>
              </a:ext>
            </a:extLst>
          </p:cNvPr>
          <p:cNvPicPr>
            <a:picLocks noChangeAspect="1"/>
          </p:cNvPicPr>
          <p:nvPr/>
        </p:nvPicPr>
        <p:blipFill>
          <a:blip r:embed="rId2"/>
          <a:stretch>
            <a:fillRect/>
          </a:stretch>
        </p:blipFill>
        <p:spPr>
          <a:xfrm>
            <a:off x="628650" y="3429000"/>
            <a:ext cx="8013700" cy="3182654"/>
          </a:xfrm>
          <a:prstGeom prst="rect">
            <a:avLst/>
          </a:prstGeom>
        </p:spPr>
      </p:pic>
    </p:spTree>
    <p:extLst>
      <p:ext uri="{BB962C8B-B14F-4D97-AF65-F5344CB8AC3E}">
        <p14:creationId xmlns:p14="http://schemas.microsoft.com/office/powerpoint/2010/main" val="3319332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2217</TotalTime>
  <Words>831</Words>
  <Application>Microsoft Macintosh PowerPoint</Application>
  <PresentationFormat>On-screen Show (4:3)</PresentationFormat>
  <Paragraphs>44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Palatino Linotype</vt:lpstr>
      <vt:lpstr>Office Theme</vt:lpstr>
      <vt:lpstr>Jeremiah: Chapters 41-42</vt:lpstr>
      <vt:lpstr>Jeremiah Memory Jogger:</vt:lpstr>
      <vt:lpstr>John Humphries, “The Books of Jeremiah and Lamentations,” Truth Commentaries, 420</vt:lpstr>
      <vt:lpstr>Chapter 41: Murder Of Gedaliah</vt:lpstr>
      <vt:lpstr>Chapter 41: Murder Of Gedaliah</vt:lpstr>
      <vt:lpstr>Chapter 41: Applications</vt:lpstr>
      <vt:lpstr>John Humphries, “The Books of Jeremiah and Lamentations,” Truth Commentaries, 426 </vt:lpstr>
      <vt:lpstr>John Humphries, “The Books of Jeremiah and Lamentations,” Truth Commentaries, 426 </vt:lpstr>
      <vt:lpstr>Chapter 42: Don’t Go To Egypt!</vt:lpstr>
      <vt:lpstr>Chapter 42: Applications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Jeremiah: Chapters 41-42</dc:title>
  <dc:creator>Eric Parker</dc:creator>
  <cp:lastModifiedBy>Eric Parker</cp:lastModifiedBy>
  <cp:revision>12</cp:revision>
  <dcterms:created xsi:type="dcterms:W3CDTF">2019-09-10T03:43:55Z</dcterms:created>
  <dcterms:modified xsi:type="dcterms:W3CDTF">2019-09-11T16:41:05Z</dcterms:modified>
</cp:coreProperties>
</file>