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75" r:id="rId4"/>
    <p:sldId id="263" r:id="rId5"/>
    <p:sldId id="264" r:id="rId6"/>
    <p:sldId id="277" r:id="rId7"/>
    <p:sldId id="280" r:id="rId8"/>
    <p:sldId id="278" r:id="rId9"/>
    <p:sldId id="27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93"/>
  </p:normalViewPr>
  <p:slideViewPr>
    <p:cSldViewPr snapToGrid="0" snapToObjects="1">
      <p:cViewPr varScale="1">
        <p:scale>
          <a:sx n="104" d="100"/>
          <a:sy n="104" d="100"/>
        </p:scale>
        <p:origin x="13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5DF3CC-C572-7D4D-B0D1-91DDF0637CA0}" type="datetimeFigureOut">
              <a:rPr lang="en-US" smtClean="0"/>
              <a:t>9/22/19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169548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DF3CC-C572-7D4D-B0D1-91DDF0637CA0}" type="datetimeFigureOut">
              <a:rPr lang="en-US" smtClean="0"/>
              <a:t>9/22/19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54743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DF3CC-C572-7D4D-B0D1-91DDF0637CA0}" type="datetimeFigureOut">
              <a:rPr lang="en-US" smtClean="0"/>
              <a:t>9/22/19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408025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DF3CC-C572-7D4D-B0D1-91DDF0637CA0}" type="datetimeFigureOut">
              <a:rPr lang="en-US" smtClean="0"/>
              <a:t>9/22/19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359874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5DF3CC-C572-7D4D-B0D1-91DDF0637CA0}" type="datetimeFigureOut">
              <a:rPr lang="en-US" smtClean="0"/>
              <a:t>9/22/19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227434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5DF3CC-C572-7D4D-B0D1-91DDF0637CA0}" type="datetimeFigureOut">
              <a:rPr lang="en-US" smtClean="0"/>
              <a:t>9/22/19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371957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5DF3CC-C572-7D4D-B0D1-91DDF0637CA0}" type="datetimeFigureOut">
              <a:rPr lang="en-US" smtClean="0"/>
              <a:t>9/22/19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322894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5DF3CC-C572-7D4D-B0D1-91DDF0637CA0}" type="datetimeFigureOut">
              <a:rPr lang="en-US" smtClean="0"/>
              <a:t>9/22/19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217160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DF3CC-C572-7D4D-B0D1-91DDF0637CA0}" type="datetimeFigureOut">
              <a:rPr lang="en-US" smtClean="0"/>
              <a:t>9/22/19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52926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5DF3CC-C572-7D4D-B0D1-91DDF0637CA0}" type="datetimeFigureOut">
              <a:rPr lang="en-US" smtClean="0"/>
              <a:t>9/22/19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427929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5DF3CC-C572-7D4D-B0D1-91DDF0637CA0}" type="datetimeFigureOut">
              <a:rPr lang="en-US" smtClean="0"/>
              <a:t>9/22/19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83E6A-7D44-E84E-BF48-B97F8FDD4C28}" type="slidenum">
              <a:rPr lang="en-US" smtClean="0"/>
              <a:t>‹#›</a:t>
            </a:fld>
            <a:endParaRPr lang="en-US"/>
          </a:p>
        </p:txBody>
      </p:sp>
    </p:spTree>
    <p:extLst>
      <p:ext uri="{BB962C8B-B14F-4D97-AF65-F5344CB8AC3E}">
        <p14:creationId xmlns:p14="http://schemas.microsoft.com/office/powerpoint/2010/main" val="96099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DF3CC-C572-7D4D-B0D1-91DDF0637CA0}" type="datetimeFigureOut">
              <a:rPr lang="en-US" smtClean="0"/>
              <a:t>9/22/19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83E6A-7D44-E84E-BF48-B97F8FDD4C28}" type="slidenum">
              <a:rPr lang="en-US" smtClean="0"/>
              <a:t>‹#›</a:t>
            </a:fld>
            <a:endParaRPr lang="en-US"/>
          </a:p>
        </p:txBody>
      </p:sp>
    </p:spTree>
    <p:extLst>
      <p:ext uri="{BB962C8B-B14F-4D97-AF65-F5344CB8AC3E}">
        <p14:creationId xmlns:p14="http://schemas.microsoft.com/office/powerpoint/2010/main" val="444767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51"/>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43-44</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
            <a:ext cx="9144000" cy="5035403"/>
          </a:xfrm>
          <a:prstGeom prst="rect">
            <a:avLst/>
          </a:prstGeom>
        </p:spPr>
      </p:pic>
    </p:spTree>
    <p:extLst>
      <p:ext uri="{BB962C8B-B14F-4D97-AF65-F5344CB8AC3E}">
        <p14:creationId xmlns:p14="http://schemas.microsoft.com/office/powerpoint/2010/main" val="10718916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033"/>
            <a:ext cx="7886700" cy="1325563"/>
          </a:xfrm>
        </p:spPr>
        <p:txBody>
          <a:bodyPr anchor="ctr"/>
          <a:lstStyle/>
          <a:p>
            <a:pPr algn="ctr"/>
            <a:r>
              <a:rPr lang="en-US"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a:xfrm>
            <a:off x="350732" y="1290182"/>
            <a:ext cx="4516937" cy="4914592"/>
          </a:xfrm>
        </p:spPr>
        <p:txBody>
          <a:bodyPr anchor="ctr">
            <a:normAutofit fontScale="85000" lnSpcReduction="20000"/>
          </a:bodyPr>
          <a:lstStyle/>
          <a:p>
            <a:pPr marL="514338" indent="-514338">
              <a:lnSpc>
                <a:spcPct val="100000"/>
              </a:lnSpc>
              <a:spcBef>
                <a:spcPts val="900"/>
              </a:spcBef>
              <a:buClr>
                <a:schemeClr val="accent1">
                  <a:lumMod val="75000"/>
                </a:schemeClr>
              </a:buClr>
              <a:buFont typeface="+mj-lt"/>
              <a:buAutoNum type="arabicPeriod" startAt="27"/>
            </a:pPr>
            <a:r>
              <a:rPr lang="en-US" b="1" dirty="0"/>
              <a:t>The Yoke Of Babylon </a:t>
            </a:r>
          </a:p>
          <a:p>
            <a:pPr marL="514338" indent="-514338">
              <a:lnSpc>
                <a:spcPct val="100000"/>
              </a:lnSpc>
              <a:spcBef>
                <a:spcPts val="900"/>
              </a:spcBef>
              <a:buClr>
                <a:schemeClr val="accent1">
                  <a:lumMod val="75000"/>
                </a:schemeClr>
              </a:buClr>
              <a:buFont typeface="+mj-lt"/>
              <a:buAutoNum type="arabicPeriod" startAt="27"/>
            </a:pPr>
            <a:r>
              <a:rPr lang="en-US" b="1" dirty="0"/>
              <a:t>Hananiah The Heretic</a:t>
            </a:r>
          </a:p>
          <a:p>
            <a:pPr marL="514338" indent="-514338">
              <a:lnSpc>
                <a:spcPct val="100000"/>
              </a:lnSpc>
              <a:spcBef>
                <a:spcPts val="900"/>
              </a:spcBef>
              <a:buClr>
                <a:schemeClr val="accent1">
                  <a:lumMod val="75000"/>
                </a:schemeClr>
              </a:buClr>
              <a:buFont typeface="+mj-lt"/>
              <a:buAutoNum type="arabicPeriod" startAt="27"/>
            </a:pPr>
            <a:r>
              <a:rPr lang="en-US" b="1" dirty="0"/>
              <a:t>Letters to the Exiles</a:t>
            </a:r>
          </a:p>
          <a:p>
            <a:pPr marL="514338" indent="-514338">
              <a:lnSpc>
                <a:spcPct val="100000"/>
              </a:lnSpc>
              <a:spcBef>
                <a:spcPts val="900"/>
              </a:spcBef>
              <a:buClr>
                <a:schemeClr val="accent1">
                  <a:lumMod val="75000"/>
                </a:schemeClr>
              </a:buClr>
              <a:buFont typeface="+mj-lt"/>
              <a:buAutoNum type="arabicPeriod" startAt="27"/>
            </a:pPr>
            <a:r>
              <a:rPr lang="en-US" b="1" dirty="0"/>
              <a:t>Glorious Future Ahead</a:t>
            </a:r>
          </a:p>
          <a:p>
            <a:pPr marL="514338" indent="-514338">
              <a:lnSpc>
                <a:spcPct val="100000"/>
              </a:lnSpc>
              <a:spcBef>
                <a:spcPts val="900"/>
              </a:spcBef>
              <a:buClr>
                <a:schemeClr val="accent1">
                  <a:lumMod val="75000"/>
                </a:schemeClr>
              </a:buClr>
              <a:buFont typeface="+mj-lt"/>
              <a:buAutoNum type="arabicPeriod" startAt="27"/>
            </a:pPr>
            <a:r>
              <a:rPr lang="en-US" b="1" dirty="0"/>
              <a:t>The New Covenant</a:t>
            </a:r>
          </a:p>
          <a:p>
            <a:pPr marL="514338" indent="-514338">
              <a:lnSpc>
                <a:spcPct val="100000"/>
              </a:lnSpc>
              <a:spcBef>
                <a:spcPts val="900"/>
              </a:spcBef>
              <a:buClr>
                <a:schemeClr val="accent1">
                  <a:lumMod val="75000"/>
                </a:schemeClr>
              </a:buClr>
              <a:buFont typeface="+mj-lt"/>
              <a:buAutoNum type="arabicPeriod" startAt="27"/>
            </a:pPr>
            <a:r>
              <a:rPr lang="en-US" b="1" dirty="0"/>
              <a:t>Kinsman Redeemer</a:t>
            </a:r>
          </a:p>
          <a:p>
            <a:pPr marL="514338" indent="-514338">
              <a:lnSpc>
                <a:spcPct val="100000"/>
              </a:lnSpc>
              <a:spcBef>
                <a:spcPts val="900"/>
              </a:spcBef>
              <a:buClr>
                <a:schemeClr val="accent1">
                  <a:lumMod val="75000"/>
                </a:schemeClr>
              </a:buClr>
              <a:buFont typeface="+mj-lt"/>
              <a:buAutoNum type="arabicPeriod" startAt="27"/>
            </a:pPr>
            <a:r>
              <a:rPr lang="en-US" b="1" dirty="0"/>
              <a:t>I Will Cure Them</a:t>
            </a:r>
          </a:p>
          <a:p>
            <a:pPr marL="514338" indent="-514338">
              <a:lnSpc>
                <a:spcPct val="100000"/>
              </a:lnSpc>
              <a:spcBef>
                <a:spcPts val="900"/>
              </a:spcBef>
              <a:buClr>
                <a:schemeClr val="accent1">
                  <a:lumMod val="75000"/>
                </a:schemeClr>
              </a:buClr>
              <a:buFont typeface="+mj-lt"/>
              <a:buAutoNum type="arabicPeriod" startAt="27"/>
            </a:pPr>
            <a:r>
              <a:rPr lang="en-US" b="1" dirty="0"/>
              <a:t>Violation of Sabbath Year</a:t>
            </a:r>
          </a:p>
          <a:p>
            <a:pPr marL="514338" indent="-514338">
              <a:lnSpc>
                <a:spcPct val="100000"/>
              </a:lnSpc>
              <a:spcBef>
                <a:spcPts val="900"/>
              </a:spcBef>
              <a:buClr>
                <a:schemeClr val="accent1">
                  <a:lumMod val="75000"/>
                </a:schemeClr>
              </a:buClr>
              <a:buFont typeface="+mj-lt"/>
              <a:buAutoNum type="arabicPeriod" startAt="27"/>
            </a:pPr>
            <a:r>
              <a:rPr lang="en-US" b="1" dirty="0"/>
              <a:t>The Rechabites</a:t>
            </a:r>
          </a:p>
          <a:p>
            <a:pPr marL="514338" indent="-514338">
              <a:lnSpc>
                <a:spcPct val="100000"/>
              </a:lnSpc>
              <a:spcBef>
                <a:spcPts val="900"/>
              </a:spcBef>
              <a:buClr>
                <a:schemeClr val="accent1">
                  <a:lumMod val="75000"/>
                </a:schemeClr>
              </a:buClr>
              <a:buFont typeface="+mj-lt"/>
              <a:buAutoNum type="arabicPeriod" startAt="27"/>
            </a:pPr>
            <a:r>
              <a:rPr lang="en-US" b="1" dirty="0"/>
              <a:t>Jehoiakim Burns The Scroll</a:t>
            </a:r>
          </a:p>
          <a:p>
            <a:pPr marL="514338" indent="-514338">
              <a:lnSpc>
                <a:spcPct val="100000"/>
              </a:lnSpc>
              <a:spcBef>
                <a:spcPts val="900"/>
              </a:spcBef>
              <a:buClr>
                <a:schemeClr val="accent1">
                  <a:lumMod val="75000"/>
                </a:schemeClr>
              </a:buClr>
              <a:buFont typeface="+mj-lt"/>
              <a:buAutoNum type="arabicPeriod" startAt="27"/>
            </a:pPr>
            <a:r>
              <a:rPr lang="en-US" b="1" dirty="0"/>
              <a:t>Jonathan’s Cistern</a:t>
            </a:r>
          </a:p>
          <a:p>
            <a:pPr marL="514338" indent="-514338">
              <a:lnSpc>
                <a:spcPct val="100000"/>
              </a:lnSpc>
              <a:spcBef>
                <a:spcPts val="900"/>
              </a:spcBef>
              <a:buClr>
                <a:schemeClr val="accent1">
                  <a:lumMod val="75000"/>
                </a:schemeClr>
              </a:buClr>
              <a:buFont typeface="+mj-lt"/>
              <a:buAutoNum type="arabicPeriod" startAt="27"/>
            </a:pPr>
            <a:r>
              <a:rPr lang="en-US" b="1" dirty="0" err="1"/>
              <a:t>Malchijah’s</a:t>
            </a:r>
            <a:r>
              <a:rPr lang="en-US" b="1" dirty="0"/>
              <a:t> Cistern</a:t>
            </a:r>
          </a:p>
        </p:txBody>
      </p:sp>
      <p:sp>
        <p:nvSpPr>
          <p:cNvPr id="4" name="Rectangle 3">
            <a:extLst>
              <a:ext uri="{FF2B5EF4-FFF2-40B4-BE49-F238E27FC236}">
                <a16:creationId xmlns:a16="http://schemas.microsoft.com/office/drawing/2014/main" id="{3DF3D067-7BBC-414C-A519-F61CE877479A}"/>
              </a:ext>
            </a:extLst>
          </p:cNvPr>
          <p:cNvSpPr/>
          <p:nvPr/>
        </p:nvSpPr>
        <p:spPr>
          <a:xfrm>
            <a:off x="4589169" y="1290184"/>
            <a:ext cx="4572000" cy="2885405"/>
          </a:xfrm>
          <a:prstGeom prst="rect">
            <a:avLst/>
          </a:prstGeom>
        </p:spPr>
        <p:txBody>
          <a:bodyPr>
            <a:spAutoFit/>
          </a:bodyPr>
          <a:lstStyle/>
          <a:p>
            <a:pPr marL="514338" indent="-514338">
              <a:spcBef>
                <a:spcPts val="900"/>
              </a:spcBef>
              <a:buClr>
                <a:srgbClr val="4472C4">
                  <a:lumMod val="75000"/>
                </a:srgbClr>
              </a:buClr>
              <a:buFont typeface="+mj-lt"/>
              <a:buAutoNum type="arabicPeriod" startAt="39"/>
              <a:defRPr/>
            </a:pPr>
            <a:r>
              <a:rPr lang="en-US" sz="2400" b="1" dirty="0">
                <a:solidFill>
                  <a:prstClr val="black"/>
                </a:solidFill>
                <a:latin typeface="Calibri" panose="020F0502020204030204"/>
              </a:rPr>
              <a:t>Jerusalem Falls</a:t>
            </a:r>
          </a:p>
          <a:p>
            <a:pPr marL="514338" indent="-514338">
              <a:spcBef>
                <a:spcPts val="900"/>
              </a:spcBef>
              <a:buClr>
                <a:srgbClr val="4472C4">
                  <a:lumMod val="75000"/>
                </a:srgbClr>
              </a:buClr>
              <a:buFont typeface="+mj-lt"/>
              <a:buAutoNum type="arabicPeriod" startAt="39"/>
              <a:defRPr/>
            </a:pPr>
            <a:r>
              <a:rPr lang="en-US" sz="2400" b="1" dirty="0">
                <a:solidFill>
                  <a:prstClr val="black"/>
                </a:solidFill>
                <a:latin typeface="Calibri" panose="020F0502020204030204"/>
              </a:rPr>
              <a:t>The Aftermath</a:t>
            </a:r>
          </a:p>
          <a:p>
            <a:pPr marL="514338" indent="-514338">
              <a:spcBef>
                <a:spcPts val="900"/>
              </a:spcBef>
              <a:buClr>
                <a:srgbClr val="4472C4">
                  <a:lumMod val="75000"/>
                </a:srgbClr>
              </a:buClr>
              <a:buFont typeface="+mj-lt"/>
              <a:buAutoNum type="arabicPeriod" startAt="39"/>
              <a:defRPr/>
            </a:pPr>
            <a:r>
              <a:rPr lang="en-US" sz="2400" b="1" dirty="0">
                <a:solidFill>
                  <a:prstClr val="black"/>
                </a:solidFill>
                <a:latin typeface="Calibri" panose="020F0502020204030204"/>
              </a:rPr>
              <a:t>Murder Of Gedaliah</a:t>
            </a:r>
          </a:p>
          <a:p>
            <a:pPr marL="514338" indent="-514338">
              <a:spcBef>
                <a:spcPts val="900"/>
              </a:spcBef>
              <a:buClr>
                <a:srgbClr val="4472C4">
                  <a:lumMod val="75000"/>
                </a:srgbClr>
              </a:buClr>
              <a:buFont typeface="+mj-lt"/>
              <a:buAutoNum type="arabicPeriod" startAt="39"/>
              <a:defRPr/>
            </a:pPr>
            <a:r>
              <a:rPr lang="en-US" sz="2400" b="1" dirty="0">
                <a:solidFill>
                  <a:prstClr val="black"/>
                </a:solidFill>
                <a:latin typeface="Calibri" panose="020F0502020204030204"/>
              </a:rPr>
              <a:t>Don’t Go To Egypt!</a:t>
            </a:r>
          </a:p>
          <a:p>
            <a:pPr marL="514338" indent="-514338">
              <a:spcBef>
                <a:spcPts val="900"/>
              </a:spcBef>
              <a:buClr>
                <a:srgbClr val="4472C4">
                  <a:lumMod val="75000"/>
                </a:srgbClr>
              </a:buClr>
              <a:buFont typeface="+mj-lt"/>
              <a:buAutoNum type="arabicPeriod" startAt="39"/>
              <a:defRPr/>
            </a:pPr>
            <a:r>
              <a:rPr lang="en-US" sz="2400" b="1" dirty="0">
                <a:solidFill>
                  <a:prstClr val="black"/>
                </a:solidFill>
                <a:latin typeface="Calibri" panose="020F0502020204030204"/>
              </a:rPr>
              <a:t>They Go To Egypt</a:t>
            </a:r>
          </a:p>
          <a:p>
            <a:pPr marL="514338" indent="-514338">
              <a:spcBef>
                <a:spcPts val="900"/>
              </a:spcBef>
              <a:buClr>
                <a:srgbClr val="4472C4">
                  <a:lumMod val="75000"/>
                </a:srgbClr>
              </a:buClr>
              <a:buFont typeface="+mj-lt"/>
              <a:buAutoNum type="arabicPeriod" startAt="39"/>
              <a:defRPr/>
            </a:pPr>
            <a:r>
              <a:rPr lang="en-US" sz="2400" b="1" dirty="0">
                <a:solidFill>
                  <a:prstClr val="black"/>
                </a:solidFill>
                <a:latin typeface="Calibri" panose="020F0502020204030204"/>
              </a:rPr>
              <a:t>Queen of Heaven</a:t>
            </a:r>
          </a:p>
        </p:txBody>
      </p:sp>
      <p:pic>
        <p:nvPicPr>
          <p:cNvPr id="9" name="Picture 8">
            <a:extLst>
              <a:ext uri="{FF2B5EF4-FFF2-40B4-BE49-F238E27FC236}">
                <a16:creationId xmlns:a16="http://schemas.microsoft.com/office/drawing/2014/main" id="{D13AC84E-D7BD-0D4C-B3B5-FBF65BBFE1AC}"/>
              </a:ext>
            </a:extLst>
          </p:cNvPr>
          <p:cNvPicPr>
            <a:picLocks noChangeAspect="1"/>
          </p:cNvPicPr>
          <p:nvPr/>
        </p:nvPicPr>
        <p:blipFill>
          <a:blip r:embed="rId2"/>
          <a:stretch>
            <a:fillRect/>
          </a:stretch>
        </p:blipFill>
        <p:spPr>
          <a:xfrm>
            <a:off x="4794423" y="4318166"/>
            <a:ext cx="3089190" cy="1736646"/>
          </a:xfrm>
          <a:prstGeom prst="rect">
            <a:avLst/>
          </a:prstGeom>
        </p:spPr>
      </p:pic>
    </p:spTree>
    <p:extLst>
      <p:ext uri="{BB962C8B-B14F-4D97-AF65-F5344CB8AC3E}">
        <p14:creationId xmlns:p14="http://schemas.microsoft.com/office/powerpoint/2010/main" val="75601724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434 </a:t>
            </a:r>
          </a:p>
        </p:txBody>
      </p:sp>
      <p:sp>
        <p:nvSpPr>
          <p:cNvPr id="6" name="Content Placeholder 5"/>
          <p:cNvSpPr>
            <a:spLocks noGrp="1"/>
          </p:cNvSpPr>
          <p:nvPr>
            <p:ph idx="1"/>
          </p:nvPr>
        </p:nvSpPr>
        <p:spPr>
          <a:xfrm>
            <a:off x="300625" y="1702055"/>
            <a:ext cx="8555276" cy="4351338"/>
          </a:xfrm>
        </p:spPr>
        <p:txBody>
          <a:bodyPr>
            <a:noAutofit/>
          </a:bodyPr>
          <a:lstStyle/>
          <a:p>
            <a:pPr marL="0" indent="0" algn="ctr">
              <a:buNone/>
            </a:pPr>
            <a:r>
              <a:rPr lang="en-US" sz="2600" b="1" i="1" dirty="0"/>
              <a:t>“The lack of faith on the part of the remnant of Israel is revealed. The people not only refuse to obey the Lord and remain in Canaan, but they also falsely accuse Jeremiah and Baruch of treachery. The blindness of unbelief and rebellion against the Lord is clearly demonstrated in the Jews’ harsh language and ill-advised decision to leave Canaan and flee from the word of the Lord, but they will find, to their pain and sorrow, that the word of God follows them into Egypt. There is no escape from the presence of the Lord (23:24; Amos 5:19; 9:2-4; Ps. 139:7; cf. Jonah 1:3). God will bring the Babylonians, whom the Jews fear, into Egypt. Therefore, destruction, pain, and suffering will soon come upon the Jews, just as Jeremiah had warned.”</a:t>
            </a:r>
          </a:p>
        </p:txBody>
      </p:sp>
    </p:spTree>
    <p:extLst>
      <p:ext uri="{BB962C8B-B14F-4D97-AF65-F5344CB8AC3E}">
        <p14:creationId xmlns:p14="http://schemas.microsoft.com/office/powerpoint/2010/main" val="86028931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7134"/>
            <a:ext cx="7886700"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43: They Go To Egypt</a:t>
            </a:r>
          </a:p>
        </p:txBody>
      </p:sp>
      <p:sp>
        <p:nvSpPr>
          <p:cNvPr id="3" name="Content Placeholder 2">
            <a:extLst>
              <a:ext uri="{FF2B5EF4-FFF2-40B4-BE49-F238E27FC236}">
                <a16:creationId xmlns:a16="http://schemas.microsoft.com/office/drawing/2014/main" id="{E6ACAE45-AD7E-9848-90DC-82A8162891F2}"/>
              </a:ext>
            </a:extLst>
          </p:cNvPr>
          <p:cNvSpPr>
            <a:spLocks noGrp="1"/>
          </p:cNvSpPr>
          <p:nvPr>
            <p:ph idx="1"/>
          </p:nvPr>
        </p:nvSpPr>
        <p:spPr>
          <a:xfrm>
            <a:off x="628650" y="1324585"/>
            <a:ext cx="7886700" cy="4351338"/>
          </a:xfrm>
        </p:spPr>
        <p:txBody>
          <a:bodyPr/>
          <a:lstStyle/>
          <a:p>
            <a:pPr marL="0" indent="0" algn="ctr">
              <a:lnSpc>
                <a:spcPct val="100000"/>
              </a:lnSpc>
              <a:spcBef>
                <a:spcPts val="1800"/>
              </a:spcBef>
              <a:buNone/>
            </a:pPr>
            <a:r>
              <a:rPr lang="en-US" b="1" i="1" dirty="0"/>
              <a:t>Jeremiah’s Warning Is Ignored (43:1-7) </a:t>
            </a:r>
          </a:p>
          <a:p>
            <a:pPr marL="0" indent="0" algn="ctr">
              <a:lnSpc>
                <a:spcPct val="100000"/>
              </a:lnSpc>
              <a:spcBef>
                <a:spcPts val="1800"/>
              </a:spcBef>
              <a:buNone/>
            </a:pPr>
            <a:r>
              <a:rPr lang="en-US" b="1" i="1" dirty="0"/>
              <a:t>Jeremiah Rebukes Them Down In Egypt (43:8-13) </a:t>
            </a:r>
            <a:endParaRPr lang="en-US" b="1" i="1" dirty="0">
              <a:solidFill>
                <a:schemeClr val="accent1">
                  <a:lumMod val="75000"/>
                </a:schemeClr>
              </a:solidFill>
            </a:endParaRPr>
          </a:p>
        </p:txBody>
      </p:sp>
      <p:pic>
        <p:nvPicPr>
          <p:cNvPr id="5" name="Picture 4">
            <a:extLst>
              <a:ext uri="{FF2B5EF4-FFF2-40B4-BE49-F238E27FC236}">
                <a16:creationId xmlns:a16="http://schemas.microsoft.com/office/drawing/2014/main" id="{86EF873C-0E7D-4640-A27C-5D9057A27560}"/>
              </a:ext>
            </a:extLst>
          </p:cNvPr>
          <p:cNvPicPr>
            <a:picLocks noChangeAspect="1"/>
          </p:cNvPicPr>
          <p:nvPr/>
        </p:nvPicPr>
        <p:blipFill>
          <a:blip r:embed="rId2"/>
          <a:stretch>
            <a:fillRect/>
          </a:stretch>
        </p:blipFill>
        <p:spPr>
          <a:xfrm>
            <a:off x="0" y="2928550"/>
            <a:ext cx="9144000" cy="3944823"/>
          </a:xfrm>
          <a:prstGeom prst="rect">
            <a:avLst/>
          </a:prstGeom>
        </p:spPr>
      </p:pic>
    </p:spTree>
    <p:extLst>
      <p:ext uri="{BB962C8B-B14F-4D97-AF65-F5344CB8AC3E}">
        <p14:creationId xmlns:p14="http://schemas.microsoft.com/office/powerpoint/2010/main" val="1647619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0348"/>
            <a:ext cx="7886700" cy="1325563"/>
          </a:xfrm>
        </p:spPr>
        <p:txBody>
          <a:bodyPr anchor="ctr"/>
          <a:lstStyle/>
          <a:p>
            <a:pPr algn="ctr"/>
            <a:r>
              <a:rPr lang="en-US" b="1" u="sng" dirty="0">
                <a:solidFill>
                  <a:schemeClr val="accent1">
                    <a:lumMod val="75000"/>
                  </a:schemeClr>
                </a:solidFill>
                <a:latin typeface="Palatino Linotype" panose="02040502050505030304" pitchFamily="18" charset="0"/>
              </a:rPr>
              <a:t>Chapter 43: Applications</a:t>
            </a:r>
          </a:p>
        </p:txBody>
      </p:sp>
      <p:sp>
        <p:nvSpPr>
          <p:cNvPr id="4" name="Content Placeholder 3"/>
          <p:cNvSpPr>
            <a:spLocks noGrp="1"/>
          </p:cNvSpPr>
          <p:nvPr>
            <p:ph idx="1"/>
          </p:nvPr>
        </p:nvSpPr>
        <p:spPr>
          <a:xfrm>
            <a:off x="493498" y="1357056"/>
            <a:ext cx="8157004" cy="4351338"/>
          </a:xfrm>
        </p:spPr>
        <p:txBody>
          <a:bodyPr>
            <a:noAutofit/>
          </a:bodyPr>
          <a:lstStyle/>
          <a:p>
            <a:pPr>
              <a:spcBef>
                <a:spcPts val="1800"/>
              </a:spcBef>
            </a:pPr>
            <a:r>
              <a:rPr lang="en-US" b="1" dirty="0"/>
              <a:t>Effective and moral leadership is pivotal. </a:t>
            </a:r>
          </a:p>
          <a:p>
            <a:pPr>
              <a:spcBef>
                <a:spcPts val="1800"/>
              </a:spcBef>
            </a:pPr>
            <a:r>
              <a:rPr lang="en-US" b="1" dirty="0"/>
              <a:t>False gods are always false. </a:t>
            </a:r>
          </a:p>
          <a:p>
            <a:pPr>
              <a:spcBef>
                <a:spcPts val="1800"/>
              </a:spcBef>
            </a:pPr>
            <a:r>
              <a:rPr lang="en-US" b="1" dirty="0"/>
              <a:t>Those who labor for the Lord in sharing His instructions need to use effective, soul-reaching methods in order to keep hearts soft and strive to convict even the most calloused and scarred hearts.</a:t>
            </a:r>
          </a:p>
          <a:p>
            <a:pPr>
              <a:spcBef>
                <a:spcPts val="1800"/>
              </a:spcBef>
            </a:pPr>
            <a:endParaRPr lang="en-US" b="1" dirty="0"/>
          </a:p>
        </p:txBody>
      </p:sp>
      <p:pic>
        <p:nvPicPr>
          <p:cNvPr id="5" name="Picture 4">
            <a:extLst>
              <a:ext uri="{FF2B5EF4-FFF2-40B4-BE49-F238E27FC236}">
                <a16:creationId xmlns:a16="http://schemas.microsoft.com/office/drawing/2014/main" id="{37DCC80E-FB1D-CD47-BB1B-5F71EAFC2065}"/>
              </a:ext>
            </a:extLst>
          </p:cNvPr>
          <p:cNvPicPr>
            <a:picLocks noChangeAspect="1"/>
          </p:cNvPicPr>
          <p:nvPr/>
        </p:nvPicPr>
        <p:blipFill rotWithShape="1">
          <a:blip r:embed="rId2"/>
          <a:srcRect t="55839"/>
          <a:stretch/>
        </p:blipFill>
        <p:spPr>
          <a:xfrm>
            <a:off x="0" y="4497859"/>
            <a:ext cx="9141412" cy="2360140"/>
          </a:xfrm>
          <a:prstGeom prst="rect">
            <a:avLst/>
          </a:prstGeom>
        </p:spPr>
      </p:pic>
    </p:spTree>
    <p:extLst>
      <p:ext uri="{BB962C8B-B14F-4D97-AF65-F5344CB8AC3E}">
        <p14:creationId xmlns:p14="http://schemas.microsoft.com/office/powerpoint/2010/main" val="3783997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440</a:t>
            </a:r>
          </a:p>
        </p:txBody>
      </p:sp>
      <p:sp>
        <p:nvSpPr>
          <p:cNvPr id="6" name="Content Placeholder 5"/>
          <p:cNvSpPr>
            <a:spLocks noGrp="1"/>
          </p:cNvSpPr>
          <p:nvPr>
            <p:ph idx="1"/>
          </p:nvPr>
        </p:nvSpPr>
        <p:spPr>
          <a:xfrm>
            <a:off x="300625" y="1664985"/>
            <a:ext cx="8555276" cy="4351338"/>
          </a:xfrm>
        </p:spPr>
        <p:txBody>
          <a:bodyPr>
            <a:noAutofit/>
          </a:bodyPr>
          <a:lstStyle/>
          <a:p>
            <a:pPr marL="0" indent="0" algn="ctr">
              <a:buNone/>
            </a:pPr>
            <a:r>
              <a:rPr lang="en-US" sz="2400" b="1" i="1" dirty="0"/>
              <a:t>“The Jews have now settled into several Egyptian cities and are deeply involved in the idolatrous practices of the society around them. Jeremiah warns the Jews that they cannot depend upon Egypt for protection from the Babylonians. Jeremiah’s message is that the Jews will be severely punished in Egypt, where they foolishly and rebelliously fled for safety. The prophet Jeremiah reminds the Jews that they have failed miserably to learn from the mistakes of their fathers and have also rebelliously refused to listen to God’s spokesmen, the prophets.”</a:t>
            </a:r>
          </a:p>
          <a:p>
            <a:pPr marL="0" indent="0" algn="ctr">
              <a:buNone/>
            </a:pPr>
            <a:r>
              <a:rPr lang="en-US" sz="2400" b="1" i="1" dirty="0">
                <a:solidFill>
                  <a:schemeClr val="accent1">
                    <a:lumMod val="75000"/>
                  </a:schemeClr>
                </a:solidFill>
              </a:rPr>
              <a:t>“The people are in serious trouble with the Lord because of their own sinful attitude and foolish actions. One of the most striking and shocking examples of man’s ability to twist and distort historical facts is seen in this chapter. In this case, the Jews manipulate the truth in order to make it appear that…</a:t>
            </a:r>
          </a:p>
        </p:txBody>
      </p:sp>
    </p:spTree>
    <p:extLst>
      <p:ext uri="{BB962C8B-B14F-4D97-AF65-F5344CB8AC3E}">
        <p14:creationId xmlns:p14="http://schemas.microsoft.com/office/powerpoint/2010/main" val="252685309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440</a:t>
            </a:r>
          </a:p>
        </p:txBody>
      </p:sp>
      <p:sp>
        <p:nvSpPr>
          <p:cNvPr id="6" name="Content Placeholder 5"/>
          <p:cNvSpPr>
            <a:spLocks noGrp="1"/>
          </p:cNvSpPr>
          <p:nvPr>
            <p:ph idx="1"/>
          </p:nvPr>
        </p:nvSpPr>
        <p:spPr>
          <a:xfrm>
            <a:off x="300625" y="1664985"/>
            <a:ext cx="8555276" cy="4351338"/>
          </a:xfrm>
        </p:spPr>
        <p:txBody>
          <a:bodyPr>
            <a:noAutofit/>
          </a:bodyPr>
          <a:lstStyle/>
          <a:p>
            <a:pPr marL="0" indent="0" algn="ctr">
              <a:buNone/>
            </a:pPr>
            <a:r>
              <a:rPr lang="en-US" sz="2400" b="1" i="1" dirty="0">
                <a:solidFill>
                  <a:schemeClr val="accent1">
                    <a:lumMod val="75000"/>
                  </a:schemeClr>
                </a:solidFill>
              </a:rPr>
              <a:t>“…they are experiencing difficulties because they stopped worshipping the queen of heaven, not because they had stopped honoring and obeying God (post hoc, ergo propter hoc, i.e., after this, therefore as a result of this). They were committing the common logical fallacy of assuming that what comes before an event must therefore be its cause.”</a:t>
            </a:r>
          </a:p>
          <a:p>
            <a:pPr marL="0" indent="0" algn="ctr">
              <a:buNone/>
            </a:pPr>
            <a:r>
              <a:rPr lang="en-US" sz="2400" b="1" i="1" dirty="0"/>
              <a:t>“Their claim is that the queen of heaven (rather than the Lord God) has stopped blessing them. Of course, Jeremiah sets the record straight and warns the Jews that God’s word will stand and that they will be severely punished. The fact that the Jews in Egypt will be punished will be a sign that God will keep his word. Just as the Lord gave Zedekiah into the hand of the Babylonians, so will he give Pharaoh </a:t>
            </a:r>
            <a:r>
              <a:rPr lang="en-US" sz="2400" b="1" i="1" dirty="0" err="1"/>
              <a:t>Hophra</a:t>
            </a:r>
            <a:r>
              <a:rPr lang="en-US" sz="2400" b="1" i="1" dirty="0"/>
              <a:t> (king of Egypt) into the hands of King Nebuchadnezzar.”</a:t>
            </a:r>
          </a:p>
        </p:txBody>
      </p:sp>
    </p:spTree>
    <p:extLst>
      <p:ext uri="{BB962C8B-B14F-4D97-AF65-F5344CB8AC3E}">
        <p14:creationId xmlns:p14="http://schemas.microsoft.com/office/powerpoint/2010/main" val="2276262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D31E98-665D-DC42-BB1F-8BE0101C210C}"/>
              </a:ext>
            </a:extLst>
          </p:cNvPr>
          <p:cNvPicPr>
            <a:picLocks noChangeAspect="1"/>
          </p:cNvPicPr>
          <p:nvPr/>
        </p:nvPicPr>
        <p:blipFill>
          <a:blip r:embed="rId2"/>
          <a:stretch>
            <a:fillRect/>
          </a:stretch>
        </p:blipFill>
        <p:spPr>
          <a:xfrm>
            <a:off x="3813090" y="1437094"/>
            <a:ext cx="2794000" cy="4913246"/>
          </a:xfrm>
          <a:prstGeom prst="rect">
            <a:avLst/>
          </a:prstGeom>
        </p:spPr>
      </p:pic>
      <p:pic>
        <p:nvPicPr>
          <p:cNvPr id="6" name="Content Placeholder 5">
            <a:extLst>
              <a:ext uri="{FF2B5EF4-FFF2-40B4-BE49-F238E27FC236}">
                <a16:creationId xmlns:a16="http://schemas.microsoft.com/office/drawing/2014/main" id="{D57C6E50-DED9-4E4F-B0FB-677BCB5ED1DB}"/>
              </a:ext>
            </a:extLst>
          </p:cNvPr>
          <p:cNvPicPr>
            <a:picLocks noGrp="1" noChangeAspect="1"/>
          </p:cNvPicPr>
          <p:nvPr>
            <p:ph sz="half" idx="2"/>
          </p:nvPr>
        </p:nvPicPr>
        <p:blipFill>
          <a:blip r:embed="rId3"/>
          <a:stretch>
            <a:fillRect/>
          </a:stretch>
        </p:blipFill>
        <p:spPr>
          <a:xfrm>
            <a:off x="5969945" y="1437095"/>
            <a:ext cx="2793999" cy="2097550"/>
          </a:xfrm>
        </p:spPr>
      </p:pic>
      <p:sp>
        <p:nvSpPr>
          <p:cNvPr id="2" name="Title 1"/>
          <p:cNvSpPr>
            <a:spLocks noGrp="1"/>
          </p:cNvSpPr>
          <p:nvPr>
            <p:ph type="title"/>
          </p:nvPr>
        </p:nvSpPr>
        <p:spPr>
          <a:xfrm>
            <a:off x="628650" y="204488"/>
            <a:ext cx="7886700"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44: Queen of Heaven</a:t>
            </a:r>
          </a:p>
        </p:txBody>
      </p:sp>
      <p:sp>
        <p:nvSpPr>
          <p:cNvPr id="3" name="Content Placeholder 2">
            <a:extLst>
              <a:ext uri="{FF2B5EF4-FFF2-40B4-BE49-F238E27FC236}">
                <a16:creationId xmlns:a16="http://schemas.microsoft.com/office/drawing/2014/main" id="{E6ACAE45-AD7E-9848-90DC-82A8162891F2}"/>
              </a:ext>
            </a:extLst>
          </p:cNvPr>
          <p:cNvSpPr>
            <a:spLocks noGrp="1"/>
          </p:cNvSpPr>
          <p:nvPr>
            <p:ph sz="half" idx="1"/>
          </p:nvPr>
        </p:nvSpPr>
        <p:spPr>
          <a:xfrm>
            <a:off x="270491" y="1676282"/>
            <a:ext cx="3886200" cy="4351338"/>
          </a:xfrm>
        </p:spPr>
        <p:txBody>
          <a:bodyPr>
            <a:normAutofit lnSpcReduction="10000"/>
          </a:bodyPr>
          <a:lstStyle/>
          <a:p>
            <a:pPr marL="0" indent="0" algn="ctr">
              <a:lnSpc>
                <a:spcPct val="100000"/>
              </a:lnSpc>
              <a:spcBef>
                <a:spcPts val="1800"/>
              </a:spcBef>
              <a:buNone/>
            </a:pPr>
            <a:r>
              <a:rPr lang="en-US" b="1" i="1" dirty="0"/>
              <a:t>A Recap Of Recent Events (44:1-6) </a:t>
            </a:r>
          </a:p>
          <a:p>
            <a:pPr marL="0" indent="0" algn="ctr">
              <a:lnSpc>
                <a:spcPct val="100000"/>
              </a:lnSpc>
              <a:spcBef>
                <a:spcPts val="1800"/>
              </a:spcBef>
              <a:buNone/>
            </a:pPr>
            <a:r>
              <a:rPr lang="en-US" b="1" i="1" dirty="0"/>
              <a:t>Denunciation &amp; Judgment (44:7-14) </a:t>
            </a:r>
          </a:p>
          <a:p>
            <a:pPr marL="0" indent="0" algn="ctr">
              <a:lnSpc>
                <a:spcPct val="100000"/>
              </a:lnSpc>
              <a:spcBef>
                <a:spcPts val="1800"/>
              </a:spcBef>
              <a:buNone/>
            </a:pPr>
            <a:r>
              <a:rPr lang="en-US" b="1" i="1" dirty="0"/>
              <a:t>Rebellious Persistence (44:15-19) </a:t>
            </a:r>
          </a:p>
          <a:p>
            <a:pPr marL="0" indent="0" algn="ctr">
              <a:lnSpc>
                <a:spcPct val="100000"/>
              </a:lnSpc>
              <a:spcBef>
                <a:spcPts val="1800"/>
              </a:spcBef>
              <a:buNone/>
            </a:pPr>
            <a:r>
              <a:rPr lang="en-US" b="1" i="1" dirty="0"/>
              <a:t>Condemnation Of Twisting The Facts (44:20-30) </a:t>
            </a:r>
            <a:endParaRPr lang="en-US" b="1" i="1" dirty="0">
              <a:solidFill>
                <a:schemeClr val="accent1">
                  <a:lumMod val="75000"/>
                </a:schemeClr>
              </a:solidFill>
            </a:endParaRPr>
          </a:p>
        </p:txBody>
      </p:sp>
      <p:pic>
        <p:nvPicPr>
          <p:cNvPr id="10" name="Picture 9">
            <a:extLst>
              <a:ext uri="{FF2B5EF4-FFF2-40B4-BE49-F238E27FC236}">
                <a16:creationId xmlns:a16="http://schemas.microsoft.com/office/drawing/2014/main" id="{5D1720F9-1702-514F-84AF-226C73E6FCC9}"/>
              </a:ext>
            </a:extLst>
          </p:cNvPr>
          <p:cNvPicPr>
            <a:picLocks noChangeAspect="1"/>
          </p:cNvPicPr>
          <p:nvPr/>
        </p:nvPicPr>
        <p:blipFill>
          <a:blip r:embed="rId4"/>
          <a:stretch>
            <a:fillRect/>
          </a:stretch>
        </p:blipFill>
        <p:spPr>
          <a:xfrm flipH="1">
            <a:off x="5969944" y="3708887"/>
            <a:ext cx="1274291" cy="2641453"/>
          </a:xfrm>
          <a:prstGeom prst="rect">
            <a:avLst/>
          </a:prstGeom>
        </p:spPr>
      </p:pic>
      <p:pic>
        <p:nvPicPr>
          <p:cNvPr id="12" name="Picture 11">
            <a:extLst>
              <a:ext uri="{FF2B5EF4-FFF2-40B4-BE49-F238E27FC236}">
                <a16:creationId xmlns:a16="http://schemas.microsoft.com/office/drawing/2014/main" id="{1E989ACE-5A17-264E-8284-5FA6979FCE61}"/>
              </a:ext>
            </a:extLst>
          </p:cNvPr>
          <p:cNvPicPr>
            <a:picLocks noChangeAspect="1"/>
          </p:cNvPicPr>
          <p:nvPr/>
        </p:nvPicPr>
        <p:blipFill>
          <a:blip r:embed="rId5"/>
          <a:stretch>
            <a:fillRect/>
          </a:stretch>
        </p:blipFill>
        <p:spPr>
          <a:xfrm flipH="1">
            <a:off x="7322320" y="3708888"/>
            <a:ext cx="1441624" cy="2641452"/>
          </a:xfrm>
          <a:prstGeom prst="rect">
            <a:avLst/>
          </a:prstGeom>
        </p:spPr>
      </p:pic>
    </p:spTree>
    <p:extLst>
      <p:ext uri="{BB962C8B-B14F-4D97-AF65-F5344CB8AC3E}">
        <p14:creationId xmlns:p14="http://schemas.microsoft.com/office/powerpoint/2010/main" val="4235791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9660"/>
            <a:ext cx="7886700" cy="1325563"/>
          </a:xfrm>
        </p:spPr>
        <p:txBody>
          <a:bodyPr anchor="ctr"/>
          <a:lstStyle/>
          <a:p>
            <a:pPr algn="ctr"/>
            <a:r>
              <a:rPr lang="en-US" b="1" u="sng" dirty="0">
                <a:solidFill>
                  <a:schemeClr val="accent1">
                    <a:lumMod val="75000"/>
                  </a:schemeClr>
                </a:solidFill>
                <a:latin typeface="Palatino Linotype" panose="02040502050505030304" pitchFamily="18" charset="0"/>
              </a:rPr>
              <a:t>Chapter 44: Applications</a:t>
            </a:r>
          </a:p>
        </p:txBody>
      </p:sp>
      <p:sp>
        <p:nvSpPr>
          <p:cNvPr id="4" name="Content Placeholder 3"/>
          <p:cNvSpPr>
            <a:spLocks noGrp="1"/>
          </p:cNvSpPr>
          <p:nvPr>
            <p:ph idx="1"/>
          </p:nvPr>
        </p:nvSpPr>
        <p:spPr>
          <a:xfrm>
            <a:off x="481914" y="1364590"/>
            <a:ext cx="8180172" cy="4351339"/>
          </a:xfrm>
        </p:spPr>
        <p:txBody>
          <a:bodyPr>
            <a:noAutofit/>
          </a:bodyPr>
          <a:lstStyle/>
          <a:p>
            <a:pPr>
              <a:spcBef>
                <a:spcPts val="1800"/>
              </a:spcBef>
            </a:pPr>
            <a:r>
              <a:rPr lang="en-US" b="1" dirty="0"/>
              <a:t>Leadership, headship, and submission in the home are so critical! (vv. 19)</a:t>
            </a:r>
          </a:p>
          <a:p>
            <a:pPr>
              <a:spcBef>
                <a:spcPts val="1800"/>
              </a:spcBef>
            </a:pPr>
            <a:r>
              <a:rPr lang="en-US" b="1" dirty="0"/>
              <a:t>God will render to all according to their deeds and priorities. Likewise, He will extend immeasurable grace to those who seek to do His will.</a:t>
            </a:r>
          </a:p>
          <a:p>
            <a:pPr>
              <a:spcBef>
                <a:spcPts val="1800"/>
              </a:spcBef>
            </a:pPr>
            <a:r>
              <a:rPr lang="en-US" b="1" i="1" dirty="0">
                <a:solidFill>
                  <a:schemeClr val="accent1">
                    <a:lumMod val="75000"/>
                  </a:schemeClr>
                </a:solidFill>
              </a:rPr>
              <a:t>“If we do not learn from history, we are doomed to repeat it.”</a:t>
            </a:r>
          </a:p>
          <a:p>
            <a:pPr>
              <a:spcBef>
                <a:spcPts val="1800"/>
              </a:spcBef>
            </a:pPr>
            <a:endParaRPr lang="en-US" b="1" dirty="0"/>
          </a:p>
        </p:txBody>
      </p:sp>
      <p:pic>
        <p:nvPicPr>
          <p:cNvPr id="5" name="Picture 4">
            <a:extLst>
              <a:ext uri="{FF2B5EF4-FFF2-40B4-BE49-F238E27FC236}">
                <a16:creationId xmlns:a16="http://schemas.microsoft.com/office/drawing/2014/main" id="{14E46F31-4CFF-8F48-A940-EF8DF347A2A3}"/>
              </a:ext>
            </a:extLst>
          </p:cNvPr>
          <p:cNvPicPr>
            <a:picLocks noChangeAspect="1"/>
          </p:cNvPicPr>
          <p:nvPr/>
        </p:nvPicPr>
        <p:blipFill rotWithShape="1">
          <a:blip r:embed="rId2"/>
          <a:srcRect t="55839"/>
          <a:stretch/>
        </p:blipFill>
        <p:spPr>
          <a:xfrm>
            <a:off x="0" y="4806777"/>
            <a:ext cx="9141412" cy="2051221"/>
          </a:xfrm>
          <a:prstGeom prst="rect">
            <a:avLst/>
          </a:prstGeom>
        </p:spPr>
      </p:pic>
    </p:spTree>
    <p:extLst>
      <p:ext uri="{BB962C8B-B14F-4D97-AF65-F5344CB8AC3E}">
        <p14:creationId xmlns:p14="http://schemas.microsoft.com/office/powerpoint/2010/main" val="3061526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2355</TotalTime>
  <Words>759</Words>
  <Application>Microsoft Macintosh PowerPoint</Application>
  <PresentationFormat>On-screen Show (4:3)</PresentationFormat>
  <Paragraphs>44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Palatino Linotype</vt:lpstr>
      <vt:lpstr>1_Office Theme</vt:lpstr>
      <vt:lpstr>Jeremiah: Chapters 43-44</vt:lpstr>
      <vt:lpstr>Jeremiah Memory Jogger:</vt:lpstr>
      <vt:lpstr>John Humphries, “The Books of Jeremiah and Lamentations,” Truth Commentaries, 434 </vt:lpstr>
      <vt:lpstr>Chapter 43: They Go To Egypt</vt:lpstr>
      <vt:lpstr>Chapter 43: Applications</vt:lpstr>
      <vt:lpstr>John Humphries, “The Books of Jeremiah and Lamentations,” Truth Commentaries, 440</vt:lpstr>
      <vt:lpstr>John Humphries, “The Books of Jeremiah and Lamentations,” Truth Commentaries, 440</vt:lpstr>
      <vt:lpstr>Chapter 44: Queen of Heaven</vt:lpstr>
      <vt:lpstr>Chapter 44: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41-42</dc:title>
  <dc:creator>Eric Parker</dc:creator>
  <cp:lastModifiedBy>Eric Parker</cp:lastModifiedBy>
  <cp:revision>12</cp:revision>
  <dcterms:created xsi:type="dcterms:W3CDTF">2019-09-16T19:36:48Z</dcterms:created>
  <dcterms:modified xsi:type="dcterms:W3CDTF">2019-09-24T17:05:26Z</dcterms:modified>
</cp:coreProperties>
</file>