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7" r:id="rId3"/>
    <p:sldId id="258" r:id="rId4"/>
    <p:sldId id="263" r:id="rId5"/>
    <p:sldId id="283" r:id="rId6"/>
    <p:sldId id="264" r:id="rId7"/>
    <p:sldId id="280" r:id="rId8"/>
    <p:sldId id="275" r:id="rId9"/>
    <p:sldId id="278" r:id="rId10"/>
    <p:sldId id="265" r:id="rId11"/>
    <p:sldId id="281" r:id="rId12"/>
    <p:sldId id="282"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93"/>
  </p:normalViewPr>
  <p:slideViewPr>
    <p:cSldViewPr snapToGrid="0" snapToObjects="1">
      <p:cViewPr varScale="1">
        <p:scale>
          <a:sx n="100" d="100"/>
          <a:sy n="100" d="100"/>
        </p:scale>
        <p:origin x="21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213E58-C2DF-0143-B88D-FED1B67DB977}"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343275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13E58-C2DF-0143-B88D-FED1B67DB977}"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218260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13E58-C2DF-0143-B88D-FED1B67DB977}"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22134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51797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3855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4013279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698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7151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67707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0774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87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13E58-C2DF-0143-B88D-FED1B67DB977}"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3489240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32144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8955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4654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13E58-C2DF-0143-B88D-FED1B67DB977}"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129236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13E58-C2DF-0143-B88D-FED1B67DB977}"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377689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13E58-C2DF-0143-B88D-FED1B67DB977}" type="datetimeFigureOut">
              <a:rPr lang="en-US" smtClean="0"/>
              <a:t>9/30/19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193585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13E58-C2DF-0143-B88D-FED1B67DB977}" type="datetimeFigureOut">
              <a:rPr lang="en-US" smtClean="0"/>
              <a:t>9/30/19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322380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13E58-C2DF-0143-B88D-FED1B67DB977}" type="datetimeFigureOut">
              <a:rPr lang="en-US" smtClean="0"/>
              <a:t>9/30/19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369595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13E58-C2DF-0143-B88D-FED1B67DB977}"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222620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13E58-C2DF-0143-B88D-FED1B67DB977}"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0B66-D31E-9446-9D5E-A811906391D4}" type="slidenum">
              <a:rPr lang="en-US" smtClean="0"/>
              <a:t>‹#›</a:t>
            </a:fld>
            <a:endParaRPr lang="en-US"/>
          </a:p>
        </p:txBody>
      </p:sp>
    </p:spTree>
    <p:extLst>
      <p:ext uri="{BB962C8B-B14F-4D97-AF65-F5344CB8AC3E}">
        <p14:creationId xmlns:p14="http://schemas.microsoft.com/office/powerpoint/2010/main" val="286290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13E58-C2DF-0143-B88D-FED1B67DB977}" type="datetimeFigureOut">
              <a:rPr lang="en-US" smtClean="0"/>
              <a:t>9/30/19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20B66-D31E-9446-9D5E-A811906391D4}" type="slidenum">
              <a:rPr lang="en-US" smtClean="0"/>
              <a:t>‹#›</a:t>
            </a:fld>
            <a:endParaRPr lang="en-US"/>
          </a:p>
        </p:txBody>
      </p:sp>
    </p:spTree>
    <p:extLst>
      <p:ext uri="{BB962C8B-B14F-4D97-AF65-F5344CB8AC3E}">
        <p14:creationId xmlns:p14="http://schemas.microsoft.com/office/powerpoint/2010/main" val="3285684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10/2/19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3475656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51"/>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45-46</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
            <a:ext cx="9144000" cy="5035403"/>
          </a:xfrm>
          <a:prstGeom prst="rect">
            <a:avLst/>
          </a:prstGeom>
        </p:spPr>
      </p:pic>
    </p:spTree>
    <p:extLst>
      <p:ext uri="{BB962C8B-B14F-4D97-AF65-F5344CB8AC3E}">
        <p14:creationId xmlns:p14="http://schemas.microsoft.com/office/powerpoint/2010/main" val="32859126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468 </a:t>
            </a:r>
          </a:p>
        </p:txBody>
      </p:sp>
      <p:sp>
        <p:nvSpPr>
          <p:cNvPr id="6" name="Content Placeholder 5"/>
          <p:cNvSpPr>
            <a:spLocks noGrp="1"/>
          </p:cNvSpPr>
          <p:nvPr>
            <p:ph idx="1"/>
          </p:nvPr>
        </p:nvSpPr>
        <p:spPr/>
        <p:txBody>
          <a:bodyPr>
            <a:noAutofit/>
          </a:bodyPr>
          <a:lstStyle/>
          <a:p>
            <a:pPr marL="0" indent="0" algn="ctr">
              <a:buNone/>
            </a:pPr>
            <a:r>
              <a:rPr lang="en-US" sz="2600" b="1" i="1" dirty="0"/>
              <a:t>“These pagan nations did, indeed, pass away in time. Assyria, Babylon, </a:t>
            </a:r>
            <a:r>
              <a:rPr lang="en-US" sz="2600" b="1" i="1" dirty="0" err="1"/>
              <a:t>Medo</a:t>
            </a:r>
            <a:r>
              <a:rPr lang="en-US" sz="2600" b="1" i="1" dirty="0"/>
              <a:t>-Persia, and many others are all gone from the face of the earth. The only physical evidence that these nations ever existed is in the fragmented historical information that they left behind, written on pieces of clay or engraved on rocks. The remains of once mighty cities rest in piles of rubble, the most interesting pieces having been carried off to the great museums of the world to be examined by the curious. Even the mighty Egyptian pyramids, temples, and monuments — as impressive as they remain today—do not manifest their former splendor…</a:t>
            </a:r>
          </a:p>
        </p:txBody>
      </p:sp>
    </p:spTree>
    <p:extLst>
      <p:ext uri="{BB962C8B-B14F-4D97-AF65-F5344CB8AC3E}">
        <p14:creationId xmlns:p14="http://schemas.microsoft.com/office/powerpoint/2010/main" val="191657283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468 </a:t>
            </a:r>
          </a:p>
        </p:txBody>
      </p:sp>
      <p:sp>
        <p:nvSpPr>
          <p:cNvPr id="6" name="Content Placeholder 5"/>
          <p:cNvSpPr>
            <a:spLocks noGrp="1"/>
          </p:cNvSpPr>
          <p:nvPr>
            <p:ph idx="1"/>
          </p:nvPr>
        </p:nvSpPr>
        <p:spPr/>
        <p:txBody>
          <a:bodyPr>
            <a:noAutofit/>
          </a:bodyPr>
          <a:lstStyle/>
          <a:p>
            <a:pPr marL="0" indent="0" algn="ctr">
              <a:buNone/>
            </a:pPr>
            <a:r>
              <a:rPr lang="en-US" sz="2600" b="1" i="1" dirty="0"/>
              <a:t>“…They were plundered by grave robbers long ago, and, in the case of the pyramids, their magnificent outer surfaces have been removed to provide building material for other structures in nearby settlements. The Bible and the writings of a few ancient historians contain much concerning these once mighty nations, but ‘their glory has departed’ (cf. 1 Sam. 4:22). These powerful nations, ‘pass away one by one’ (25:30-33 notes), but there will always be an ‘Israel of God’ (Isa. 54:7, 8; Amos 9:8; Gal. 6:16; Jer. 31:17 notes). God chastens his people that they might yield the ‘peaceable fruit of righteousness’ to his glory and praise (Heb. 12:5-6, 11; Eph. 1:12).”</a:t>
            </a:r>
          </a:p>
        </p:txBody>
      </p:sp>
    </p:spTree>
    <p:extLst>
      <p:ext uri="{BB962C8B-B14F-4D97-AF65-F5344CB8AC3E}">
        <p14:creationId xmlns:p14="http://schemas.microsoft.com/office/powerpoint/2010/main" val="23402801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a:solidFill>
                  <a:schemeClr val="accent1">
                    <a:lumMod val="75000"/>
                  </a:schemeClr>
                </a:solidFill>
                <a:latin typeface="Palatino Linotype" panose="02040502050505030304" pitchFamily="18" charset="0"/>
              </a:rPr>
              <a:t>Chapter 46: </a:t>
            </a:r>
            <a:r>
              <a:rPr lang="en-US" b="1" u="sng" dirty="0">
                <a:solidFill>
                  <a:schemeClr val="accent1">
                    <a:lumMod val="75000"/>
                  </a:schemeClr>
                </a:solidFill>
                <a:latin typeface="Palatino Linotype" panose="02040502050505030304" pitchFamily="18" charset="0"/>
              </a:rPr>
              <a:t>Applications</a:t>
            </a:r>
          </a:p>
        </p:txBody>
      </p:sp>
      <p:sp>
        <p:nvSpPr>
          <p:cNvPr id="3" name="Content Placeholder 2">
            <a:extLst>
              <a:ext uri="{FF2B5EF4-FFF2-40B4-BE49-F238E27FC236}">
                <a16:creationId xmlns:a16="http://schemas.microsoft.com/office/drawing/2014/main" id="{7D871A3E-1AAB-D34B-AF1F-54E2BFC8323F}"/>
              </a:ext>
            </a:extLst>
          </p:cNvPr>
          <p:cNvSpPr>
            <a:spLocks noGrp="1"/>
          </p:cNvSpPr>
          <p:nvPr>
            <p:ph idx="1"/>
          </p:nvPr>
        </p:nvSpPr>
        <p:spPr>
          <a:xfrm>
            <a:off x="266700" y="1690689"/>
            <a:ext cx="5334000" cy="4351338"/>
          </a:xfrm>
        </p:spPr>
        <p:txBody>
          <a:bodyPr>
            <a:normAutofit/>
          </a:bodyPr>
          <a:lstStyle/>
          <a:p>
            <a:pPr marL="0" indent="0">
              <a:spcBef>
                <a:spcPts val="2200"/>
              </a:spcBef>
              <a:buNone/>
            </a:pPr>
            <a:r>
              <a:rPr lang="en-US" sz="2400" b="1" dirty="0"/>
              <a:t>Nations that shed innocent blood will have their blood shed (cf. Rev. 13:10). </a:t>
            </a:r>
          </a:p>
          <a:p>
            <a:pPr marL="0" indent="0">
              <a:spcBef>
                <a:spcPts val="2200"/>
              </a:spcBef>
              <a:buNone/>
            </a:pPr>
            <a:r>
              <a:rPr lang="en-US" sz="2400" b="1" i="1" dirty="0">
                <a:solidFill>
                  <a:schemeClr val="accent1">
                    <a:lumMod val="75000"/>
                  </a:schemeClr>
                </a:solidFill>
              </a:rPr>
              <a:t>“Jer. 46:27-28: Judah might seem to be only a small state tossed about by great powers, but the truth is, God is in control and working out His purposes. Jehovah is revealed as the God of history and the God of all the earth, not just a tribal or national deity. It is He who controls the universe (cf. Dan. 4:24,32; 5:20-21; Rev. 1:5).”</a:t>
            </a:r>
            <a:r>
              <a:rPr lang="en-US" sz="2400" b="1" dirty="0">
                <a:solidFill>
                  <a:schemeClr val="accent1">
                    <a:lumMod val="75000"/>
                  </a:schemeClr>
                </a:solidFill>
              </a:rPr>
              <a:t> (</a:t>
            </a:r>
            <a:r>
              <a:rPr lang="en-US" sz="2400" b="1" dirty="0" err="1">
                <a:solidFill>
                  <a:schemeClr val="accent1">
                    <a:lumMod val="75000"/>
                  </a:schemeClr>
                </a:solidFill>
              </a:rPr>
              <a:t>Harkrider</a:t>
            </a:r>
            <a:r>
              <a:rPr lang="en-US" sz="2400" b="1" dirty="0">
                <a:solidFill>
                  <a:schemeClr val="accent1">
                    <a:lumMod val="75000"/>
                  </a:schemeClr>
                </a:solidFill>
              </a:rPr>
              <a:t>, 118) </a:t>
            </a:r>
          </a:p>
        </p:txBody>
      </p:sp>
      <p:pic>
        <p:nvPicPr>
          <p:cNvPr id="5" name="Content Placeholder 5">
            <a:extLst>
              <a:ext uri="{FF2B5EF4-FFF2-40B4-BE49-F238E27FC236}">
                <a16:creationId xmlns:a16="http://schemas.microsoft.com/office/drawing/2014/main" id="{BD047CC8-4812-104C-9D58-1B8E8E7C0C1C}"/>
              </a:ext>
            </a:extLst>
          </p:cNvPr>
          <p:cNvPicPr>
            <a:picLocks noChangeAspect="1"/>
          </p:cNvPicPr>
          <p:nvPr/>
        </p:nvPicPr>
        <p:blipFill>
          <a:blip r:embed="rId2"/>
          <a:stretch>
            <a:fillRect/>
          </a:stretch>
        </p:blipFill>
        <p:spPr>
          <a:xfrm>
            <a:off x="5689600" y="1728789"/>
            <a:ext cx="3086100" cy="4049711"/>
          </a:xfrm>
          <a:prstGeom prst="rect">
            <a:avLst/>
          </a:prstGeom>
        </p:spPr>
      </p:pic>
    </p:spTree>
    <p:extLst>
      <p:ext uri="{BB962C8B-B14F-4D97-AF65-F5344CB8AC3E}">
        <p14:creationId xmlns:p14="http://schemas.microsoft.com/office/powerpoint/2010/main" val="4281389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3"/>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350732" y="1290182"/>
            <a:ext cx="4516937" cy="4914592"/>
          </a:xfrm>
        </p:spPr>
        <p:txBody>
          <a:bodyPr anchor="ctr">
            <a:normAutofit fontScale="85000" lnSpcReduction="20000"/>
          </a:bodyPr>
          <a:lstStyle/>
          <a:p>
            <a:pPr marL="514338" indent="-514338">
              <a:lnSpc>
                <a:spcPct val="100000"/>
              </a:lnSpc>
              <a:spcBef>
                <a:spcPts val="900"/>
              </a:spcBef>
              <a:buClr>
                <a:schemeClr val="accent1">
                  <a:lumMod val="75000"/>
                </a:schemeClr>
              </a:buClr>
              <a:buFont typeface="+mj-lt"/>
              <a:buAutoNum type="arabicPeriod" startAt="27"/>
            </a:pPr>
            <a:r>
              <a:rPr lang="en-US" b="1" dirty="0"/>
              <a:t>The Yoke Of Babylon </a:t>
            </a:r>
          </a:p>
          <a:p>
            <a:pPr marL="514338" indent="-514338">
              <a:lnSpc>
                <a:spcPct val="100000"/>
              </a:lnSpc>
              <a:spcBef>
                <a:spcPts val="900"/>
              </a:spcBef>
              <a:buClr>
                <a:schemeClr val="accent1">
                  <a:lumMod val="75000"/>
                </a:schemeClr>
              </a:buClr>
              <a:buFont typeface="+mj-lt"/>
              <a:buAutoNum type="arabicPeriod" startAt="27"/>
            </a:pPr>
            <a:r>
              <a:rPr lang="en-US" b="1" dirty="0"/>
              <a:t>Hananiah The Heretic</a:t>
            </a:r>
          </a:p>
          <a:p>
            <a:pPr marL="514338" indent="-514338">
              <a:lnSpc>
                <a:spcPct val="100000"/>
              </a:lnSpc>
              <a:spcBef>
                <a:spcPts val="900"/>
              </a:spcBef>
              <a:buClr>
                <a:schemeClr val="accent1">
                  <a:lumMod val="75000"/>
                </a:schemeClr>
              </a:buClr>
              <a:buFont typeface="+mj-lt"/>
              <a:buAutoNum type="arabicPeriod" startAt="27"/>
            </a:pPr>
            <a:r>
              <a:rPr lang="en-US" b="1" dirty="0"/>
              <a:t>Letters to the Exiles</a:t>
            </a:r>
          </a:p>
          <a:p>
            <a:pPr marL="514338" indent="-514338">
              <a:lnSpc>
                <a:spcPct val="100000"/>
              </a:lnSpc>
              <a:spcBef>
                <a:spcPts val="900"/>
              </a:spcBef>
              <a:buClr>
                <a:schemeClr val="accent1">
                  <a:lumMod val="75000"/>
                </a:schemeClr>
              </a:buClr>
              <a:buFont typeface="+mj-lt"/>
              <a:buAutoNum type="arabicPeriod" startAt="27"/>
            </a:pPr>
            <a:r>
              <a:rPr lang="en-US" b="1" dirty="0"/>
              <a:t>Glorious Future Ahead</a:t>
            </a:r>
          </a:p>
          <a:p>
            <a:pPr marL="514338" indent="-514338">
              <a:lnSpc>
                <a:spcPct val="100000"/>
              </a:lnSpc>
              <a:spcBef>
                <a:spcPts val="900"/>
              </a:spcBef>
              <a:buClr>
                <a:schemeClr val="accent1">
                  <a:lumMod val="75000"/>
                </a:schemeClr>
              </a:buClr>
              <a:buFont typeface="+mj-lt"/>
              <a:buAutoNum type="arabicPeriod" startAt="27"/>
            </a:pPr>
            <a:r>
              <a:rPr lang="en-US" b="1" dirty="0"/>
              <a:t>The New Covenant</a:t>
            </a:r>
          </a:p>
          <a:p>
            <a:pPr marL="514338" indent="-514338">
              <a:lnSpc>
                <a:spcPct val="100000"/>
              </a:lnSpc>
              <a:spcBef>
                <a:spcPts val="900"/>
              </a:spcBef>
              <a:buClr>
                <a:schemeClr val="accent1">
                  <a:lumMod val="75000"/>
                </a:schemeClr>
              </a:buClr>
              <a:buFont typeface="+mj-lt"/>
              <a:buAutoNum type="arabicPeriod" startAt="27"/>
            </a:pPr>
            <a:r>
              <a:rPr lang="en-US" b="1" dirty="0"/>
              <a:t>Kinsman Redeemer</a:t>
            </a:r>
          </a:p>
          <a:p>
            <a:pPr marL="514338" indent="-514338">
              <a:lnSpc>
                <a:spcPct val="100000"/>
              </a:lnSpc>
              <a:spcBef>
                <a:spcPts val="900"/>
              </a:spcBef>
              <a:buClr>
                <a:schemeClr val="accent1">
                  <a:lumMod val="75000"/>
                </a:schemeClr>
              </a:buClr>
              <a:buFont typeface="+mj-lt"/>
              <a:buAutoNum type="arabicPeriod" startAt="27"/>
            </a:pPr>
            <a:r>
              <a:rPr lang="en-US" b="1" dirty="0"/>
              <a:t>I Will Cure Them</a:t>
            </a:r>
          </a:p>
          <a:p>
            <a:pPr marL="514338" indent="-514338">
              <a:lnSpc>
                <a:spcPct val="100000"/>
              </a:lnSpc>
              <a:spcBef>
                <a:spcPts val="900"/>
              </a:spcBef>
              <a:buClr>
                <a:schemeClr val="accent1">
                  <a:lumMod val="75000"/>
                </a:schemeClr>
              </a:buClr>
              <a:buFont typeface="+mj-lt"/>
              <a:buAutoNum type="arabicPeriod" startAt="27"/>
            </a:pPr>
            <a:r>
              <a:rPr lang="en-US" b="1" dirty="0"/>
              <a:t>Violation of Sabbath Year</a:t>
            </a:r>
          </a:p>
          <a:p>
            <a:pPr marL="514338" indent="-514338">
              <a:lnSpc>
                <a:spcPct val="100000"/>
              </a:lnSpc>
              <a:spcBef>
                <a:spcPts val="900"/>
              </a:spcBef>
              <a:buClr>
                <a:schemeClr val="accent1">
                  <a:lumMod val="75000"/>
                </a:schemeClr>
              </a:buClr>
              <a:buFont typeface="+mj-lt"/>
              <a:buAutoNum type="arabicPeriod" startAt="27"/>
            </a:pPr>
            <a:r>
              <a:rPr lang="en-US" b="1" dirty="0"/>
              <a:t>The Rechabites</a:t>
            </a:r>
          </a:p>
          <a:p>
            <a:pPr marL="514338" indent="-514338">
              <a:lnSpc>
                <a:spcPct val="100000"/>
              </a:lnSpc>
              <a:spcBef>
                <a:spcPts val="900"/>
              </a:spcBef>
              <a:buClr>
                <a:schemeClr val="accent1">
                  <a:lumMod val="75000"/>
                </a:schemeClr>
              </a:buClr>
              <a:buFont typeface="+mj-lt"/>
              <a:buAutoNum type="arabicPeriod" startAt="27"/>
            </a:pPr>
            <a:r>
              <a:rPr lang="en-US" b="1" dirty="0"/>
              <a:t>Jehoiakim Burns The Scroll</a:t>
            </a:r>
          </a:p>
          <a:p>
            <a:pPr marL="514338" indent="-514338">
              <a:lnSpc>
                <a:spcPct val="100000"/>
              </a:lnSpc>
              <a:spcBef>
                <a:spcPts val="900"/>
              </a:spcBef>
              <a:buClr>
                <a:schemeClr val="accent1">
                  <a:lumMod val="75000"/>
                </a:schemeClr>
              </a:buClr>
              <a:buFont typeface="+mj-lt"/>
              <a:buAutoNum type="arabicPeriod" startAt="27"/>
            </a:pPr>
            <a:r>
              <a:rPr lang="en-US" b="1" dirty="0"/>
              <a:t>Jonathan’s Cistern</a:t>
            </a:r>
          </a:p>
          <a:p>
            <a:pPr marL="514338" indent="-514338">
              <a:lnSpc>
                <a:spcPct val="100000"/>
              </a:lnSpc>
              <a:spcBef>
                <a:spcPts val="900"/>
              </a:spcBef>
              <a:buClr>
                <a:schemeClr val="accent1">
                  <a:lumMod val="75000"/>
                </a:schemeClr>
              </a:buClr>
              <a:buFont typeface="+mj-lt"/>
              <a:buAutoNum type="arabicPeriod" startAt="27"/>
            </a:pPr>
            <a:r>
              <a:rPr lang="en-US" b="1" dirty="0" err="1"/>
              <a:t>Malchijah’s</a:t>
            </a:r>
            <a:r>
              <a:rPr lang="en-US" b="1" dirty="0"/>
              <a:t> Cistern</a:t>
            </a:r>
          </a:p>
        </p:txBody>
      </p:sp>
      <p:sp>
        <p:nvSpPr>
          <p:cNvPr id="4" name="Rectangle 3">
            <a:extLst>
              <a:ext uri="{FF2B5EF4-FFF2-40B4-BE49-F238E27FC236}">
                <a16:creationId xmlns:a16="http://schemas.microsoft.com/office/drawing/2014/main" id="{3DF3D067-7BBC-414C-A519-F61CE877479A}"/>
              </a:ext>
            </a:extLst>
          </p:cNvPr>
          <p:cNvSpPr/>
          <p:nvPr/>
        </p:nvSpPr>
        <p:spPr>
          <a:xfrm>
            <a:off x="4589169" y="1290184"/>
            <a:ext cx="4572000" cy="3271345"/>
          </a:xfrm>
          <a:prstGeom prst="rect">
            <a:avLst/>
          </a:prstGeom>
        </p:spPr>
        <p:txBody>
          <a:bodyPr>
            <a:spAutoFit/>
          </a:bodyPr>
          <a:lstStyle/>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Jerusalem Falls</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Aftermath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Murder Of Gedaliah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Don’t Go To Egypt!</a:t>
            </a:r>
          </a:p>
          <a:p>
            <a:pPr marL="514338" indent="-514338">
              <a:lnSpc>
                <a:spcPct val="80000"/>
              </a:lnSpc>
              <a:spcBef>
                <a:spcPts val="900"/>
              </a:spcBef>
              <a:buClr>
                <a:srgbClr val="4472C4">
                  <a:lumMod val="75000"/>
                </a:srgbClr>
              </a:buClr>
              <a:buFont typeface="+mj-lt"/>
              <a:buAutoNum type="arabicPeriod" startAt="39"/>
              <a:defRPr/>
            </a:pPr>
            <a:r>
              <a:rPr lang="en-US" sz="2400" b="1" dirty="0">
                <a:solidFill>
                  <a:prstClr val="black"/>
                </a:solidFill>
              </a:rPr>
              <a:t>They Go To Egypt</a:t>
            </a:r>
          </a:p>
          <a:p>
            <a:pPr marL="514338" indent="-514338">
              <a:lnSpc>
                <a:spcPct val="80000"/>
              </a:lnSpc>
              <a:spcBef>
                <a:spcPts val="900"/>
              </a:spcBef>
              <a:buClr>
                <a:srgbClr val="4472C4">
                  <a:lumMod val="75000"/>
                </a:srgbClr>
              </a:buClr>
              <a:buFont typeface="+mj-lt"/>
              <a:buAutoNum type="arabicPeriod" startAt="39"/>
              <a:defRPr/>
            </a:pPr>
            <a:r>
              <a:rPr lang="en-US" sz="2400" b="1" dirty="0">
                <a:solidFill>
                  <a:prstClr val="black"/>
                </a:solidFill>
              </a:rPr>
              <a:t>Queen of Heaven</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Woes of Baruch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39"/>
              <a:tabLst/>
              <a:defRPr/>
            </a:pPr>
            <a:r>
              <a:rPr lang="en-US" sz="2400" b="1" dirty="0">
                <a:solidFill>
                  <a:prstClr val="black"/>
                </a:solidFill>
                <a:latin typeface="Calibri" panose="020F0502020204030204"/>
              </a:rPr>
              <a:t>Judgment on Egypt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05EEC9D-E234-FF4D-8BAD-F59305FE39B4}"/>
              </a:ext>
            </a:extLst>
          </p:cNvPr>
          <p:cNvPicPr>
            <a:picLocks noChangeAspect="1"/>
          </p:cNvPicPr>
          <p:nvPr/>
        </p:nvPicPr>
        <p:blipFill>
          <a:blip r:embed="rId2"/>
          <a:stretch>
            <a:fillRect/>
          </a:stretch>
        </p:blipFill>
        <p:spPr>
          <a:xfrm>
            <a:off x="4718223" y="4699493"/>
            <a:ext cx="3089190" cy="1736646"/>
          </a:xfrm>
          <a:prstGeom prst="rect">
            <a:avLst/>
          </a:prstGeom>
        </p:spPr>
      </p:pic>
    </p:spTree>
    <p:extLst>
      <p:ext uri="{BB962C8B-B14F-4D97-AF65-F5344CB8AC3E}">
        <p14:creationId xmlns:p14="http://schemas.microsoft.com/office/powerpoint/2010/main" val="379063765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134"/>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45: Woes of Baruch</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628650" y="1324585"/>
            <a:ext cx="7886700" cy="4351338"/>
          </a:xfrm>
        </p:spPr>
        <p:txBody>
          <a:bodyPr/>
          <a:lstStyle/>
          <a:p>
            <a:pPr marL="0" indent="0" algn="ctr">
              <a:lnSpc>
                <a:spcPct val="100000"/>
              </a:lnSpc>
              <a:spcBef>
                <a:spcPts val="1800"/>
              </a:spcBef>
              <a:buNone/>
            </a:pPr>
            <a:r>
              <a:rPr lang="en-US" b="1" dirty="0"/>
              <a:t>Baruch’s Complaint (45:1-3)</a:t>
            </a:r>
          </a:p>
          <a:p>
            <a:pPr marL="0" indent="0" algn="ctr">
              <a:lnSpc>
                <a:spcPct val="100000"/>
              </a:lnSpc>
              <a:spcBef>
                <a:spcPts val="1800"/>
              </a:spcBef>
              <a:buNone/>
            </a:pPr>
            <a:r>
              <a:rPr lang="en-US" b="1" dirty="0"/>
              <a:t>God’s Response (45:4-5)</a:t>
            </a:r>
          </a:p>
        </p:txBody>
      </p:sp>
      <p:pic>
        <p:nvPicPr>
          <p:cNvPr id="5" name="Picture 4">
            <a:extLst>
              <a:ext uri="{FF2B5EF4-FFF2-40B4-BE49-F238E27FC236}">
                <a16:creationId xmlns:a16="http://schemas.microsoft.com/office/drawing/2014/main" id="{D0027C78-EB80-8B4A-B6B9-6B48DA890C29}"/>
              </a:ext>
            </a:extLst>
          </p:cNvPr>
          <p:cNvPicPr>
            <a:picLocks noChangeAspect="1"/>
          </p:cNvPicPr>
          <p:nvPr/>
        </p:nvPicPr>
        <p:blipFill>
          <a:blip r:embed="rId2"/>
          <a:stretch>
            <a:fillRect/>
          </a:stretch>
        </p:blipFill>
        <p:spPr>
          <a:xfrm>
            <a:off x="0" y="2844800"/>
            <a:ext cx="9144000" cy="4028574"/>
          </a:xfrm>
          <a:prstGeom prst="rect">
            <a:avLst/>
          </a:prstGeom>
        </p:spPr>
      </p:pic>
    </p:spTree>
    <p:extLst>
      <p:ext uri="{BB962C8B-B14F-4D97-AF65-F5344CB8AC3E}">
        <p14:creationId xmlns:p14="http://schemas.microsoft.com/office/powerpoint/2010/main" val="4147504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1600200"/>
          </a:xfrm>
        </p:spPr>
        <p:txBody>
          <a:bodyPr anchor="ctr"/>
          <a:lstStyle/>
          <a:p>
            <a:r>
              <a:rPr lang="en-US" sz="4400" b="1" u="sng" dirty="0"/>
              <a:t>Chapter 45: Thought Questions</a:t>
            </a:r>
          </a:p>
        </p:txBody>
      </p:sp>
      <p:sp>
        <p:nvSpPr>
          <p:cNvPr id="3" name="Content Placeholder 2"/>
          <p:cNvSpPr>
            <a:spLocks noGrp="1"/>
          </p:cNvSpPr>
          <p:nvPr>
            <p:ph sz="half" idx="2"/>
          </p:nvPr>
        </p:nvSpPr>
        <p:spPr>
          <a:xfrm>
            <a:off x="4648200" y="1447800"/>
            <a:ext cx="4038600" cy="4525963"/>
          </a:xfrm>
        </p:spPr>
        <p:txBody>
          <a:bodyPr>
            <a:noAutofit/>
          </a:bodyPr>
          <a:lstStyle/>
          <a:p>
            <a:pPr>
              <a:spcBef>
                <a:spcPts val="1800"/>
              </a:spcBef>
            </a:pPr>
            <a:r>
              <a:rPr lang="en-US" b="1" dirty="0">
                <a:solidFill>
                  <a:schemeClr val="tx1"/>
                </a:solidFill>
              </a:rPr>
              <a:t>What principles for ministry can we derive from this chapter?</a:t>
            </a:r>
          </a:p>
          <a:p>
            <a:pPr>
              <a:spcBef>
                <a:spcPts val="1800"/>
              </a:spcBef>
            </a:pPr>
            <a:r>
              <a:rPr lang="en-US" b="1" dirty="0">
                <a:solidFill>
                  <a:schemeClr val="tx1"/>
                </a:solidFill>
              </a:rPr>
              <a:t>Compare &amp; contrast the feelings of Baruch with Jeremiah (15:18-21; 20:14-18).</a:t>
            </a:r>
          </a:p>
          <a:p>
            <a:pPr>
              <a:spcBef>
                <a:spcPts val="1800"/>
              </a:spcBef>
            </a:pPr>
            <a:r>
              <a:rPr lang="en-US" b="1" dirty="0">
                <a:solidFill>
                  <a:schemeClr val="tx1"/>
                </a:solidFill>
              </a:rPr>
              <a:t>Why is it important to let God be God? What happens when we lose sight of this?</a:t>
            </a:r>
          </a:p>
        </p:txBody>
      </p:sp>
      <p:pic>
        <p:nvPicPr>
          <p:cNvPr id="6" name="Content Placeholder 5">
            <a:extLst>
              <a:ext uri="{FF2B5EF4-FFF2-40B4-BE49-F238E27FC236}">
                <a16:creationId xmlns:a16="http://schemas.microsoft.com/office/drawing/2014/main" id="{3D887120-ABC4-4D42-8C34-FCFE1925E97C}"/>
              </a:ext>
            </a:extLst>
          </p:cNvPr>
          <p:cNvPicPr>
            <a:picLocks noGrp="1" noChangeAspect="1"/>
          </p:cNvPicPr>
          <p:nvPr>
            <p:ph sz="quarter" idx="13"/>
          </p:nvPr>
        </p:nvPicPr>
        <p:blipFill>
          <a:blip r:embed="rId2"/>
          <a:stretch>
            <a:fillRect/>
          </a:stretch>
        </p:blipFill>
        <p:spPr>
          <a:xfrm>
            <a:off x="582611" y="1549400"/>
            <a:ext cx="3913189" cy="4713614"/>
          </a:xfrm>
        </p:spPr>
      </p:pic>
    </p:spTree>
    <p:extLst>
      <p:ext uri="{BB962C8B-B14F-4D97-AF65-F5344CB8AC3E}">
        <p14:creationId xmlns:p14="http://schemas.microsoft.com/office/powerpoint/2010/main" val="3392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3226"/>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Chapter 45: Applications</a:t>
            </a:r>
          </a:p>
        </p:txBody>
      </p:sp>
      <p:sp>
        <p:nvSpPr>
          <p:cNvPr id="4" name="Content Placeholder 3"/>
          <p:cNvSpPr>
            <a:spLocks noGrp="1"/>
          </p:cNvSpPr>
          <p:nvPr>
            <p:ph sz="half" idx="1"/>
          </p:nvPr>
        </p:nvSpPr>
        <p:spPr>
          <a:xfrm>
            <a:off x="190500" y="1622425"/>
            <a:ext cx="5054600" cy="4351338"/>
          </a:xfrm>
        </p:spPr>
        <p:txBody>
          <a:bodyPr>
            <a:noAutofit/>
          </a:bodyPr>
          <a:lstStyle/>
          <a:p>
            <a:pPr marL="0" indent="0" algn="ctr">
              <a:spcBef>
                <a:spcPts val="1800"/>
              </a:spcBef>
              <a:buNone/>
            </a:pPr>
            <a:r>
              <a:rPr lang="en-US" b="1" i="1" dirty="0">
                <a:solidFill>
                  <a:schemeClr val="accent1">
                    <a:lumMod val="75000"/>
                  </a:schemeClr>
                </a:solidFill>
              </a:rPr>
              <a:t>“Therefore my beloved brethren, be steadfast, immovable, always abounding in the work of the Lord, knowing that your toil is not in vain in the Lord.” </a:t>
            </a:r>
            <a:r>
              <a:rPr lang="en-US" b="1" dirty="0">
                <a:solidFill>
                  <a:schemeClr val="accent1">
                    <a:lumMod val="75000"/>
                  </a:schemeClr>
                </a:solidFill>
              </a:rPr>
              <a:t>(1Cor. 15:58)</a:t>
            </a:r>
          </a:p>
          <a:p>
            <a:pPr marL="0" indent="0" algn="ctr">
              <a:spcBef>
                <a:spcPts val="1800"/>
              </a:spcBef>
              <a:buNone/>
            </a:pPr>
            <a:r>
              <a:rPr lang="en-US" b="1" dirty="0"/>
              <a:t>The work of a servant of God is not always glamorous (2:30; 36:26; Acts 7:52; 1Cor. 4:9-13; 2Tim. 3:12). We must therefore live by faith (Hab. 2:2-4). </a:t>
            </a:r>
          </a:p>
        </p:txBody>
      </p:sp>
      <p:pic>
        <p:nvPicPr>
          <p:cNvPr id="6" name="Content Placeholder 5">
            <a:extLst>
              <a:ext uri="{FF2B5EF4-FFF2-40B4-BE49-F238E27FC236}">
                <a16:creationId xmlns:a16="http://schemas.microsoft.com/office/drawing/2014/main" id="{3DC43B88-20E7-A04E-A604-119EF5503F71}"/>
              </a:ext>
            </a:extLst>
          </p:cNvPr>
          <p:cNvPicPr>
            <a:picLocks noGrp="1" noChangeAspect="1"/>
          </p:cNvPicPr>
          <p:nvPr>
            <p:ph sz="half" idx="2"/>
          </p:nvPr>
        </p:nvPicPr>
        <p:blipFill>
          <a:blip r:embed="rId2"/>
          <a:stretch>
            <a:fillRect/>
          </a:stretch>
        </p:blipFill>
        <p:spPr>
          <a:xfrm>
            <a:off x="5537200" y="1728788"/>
            <a:ext cx="3238500" cy="4351337"/>
          </a:xfrm>
        </p:spPr>
      </p:pic>
    </p:spTree>
    <p:extLst>
      <p:ext uri="{BB962C8B-B14F-4D97-AF65-F5344CB8AC3E}">
        <p14:creationId xmlns:p14="http://schemas.microsoft.com/office/powerpoint/2010/main" val="527154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1E61-6721-C845-8EC5-416D4A1B74E3}"/>
              </a:ext>
            </a:extLst>
          </p:cNvPr>
          <p:cNvSpPr>
            <a:spLocks noGrp="1"/>
          </p:cNvSpPr>
          <p:nvPr>
            <p:ph type="title"/>
          </p:nvPr>
        </p:nvSpPr>
        <p:spPr>
          <a:xfrm>
            <a:off x="457200" y="365126"/>
            <a:ext cx="8280400" cy="1325563"/>
          </a:xfrm>
        </p:spPr>
        <p:txBody>
          <a:bodyPr>
            <a:normAutofit/>
          </a:bodyPr>
          <a:lstStyle/>
          <a:p>
            <a:pPr algn="ctr"/>
            <a:r>
              <a:rPr lang="en-US" sz="4000" b="1" u="sng" dirty="0">
                <a:solidFill>
                  <a:schemeClr val="accent1">
                    <a:lumMod val="75000"/>
                  </a:schemeClr>
                </a:solidFill>
                <a:latin typeface="Palatino Linotype" panose="02040502050505030304" pitchFamily="18" charset="0"/>
              </a:rPr>
              <a:t>Introduction to Chapters 46-51 </a:t>
            </a:r>
            <a:br>
              <a:rPr lang="en-US" sz="4000" b="1" u="sng" dirty="0">
                <a:solidFill>
                  <a:schemeClr val="accent1">
                    <a:lumMod val="75000"/>
                  </a:schemeClr>
                </a:solidFill>
                <a:latin typeface="Palatino Linotype" panose="02040502050505030304" pitchFamily="18" charset="0"/>
              </a:rPr>
            </a:br>
            <a:r>
              <a:rPr lang="en-US" sz="4000" b="1" u="sng" dirty="0">
                <a:solidFill>
                  <a:schemeClr val="accent1">
                    <a:lumMod val="75000"/>
                  </a:schemeClr>
                </a:solidFill>
                <a:latin typeface="Palatino Linotype" panose="02040502050505030304" pitchFamily="18" charset="0"/>
              </a:rPr>
              <a:t>(in LXX, after 25:13a)</a:t>
            </a:r>
          </a:p>
        </p:txBody>
      </p:sp>
      <p:sp>
        <p:nvSpPr>
          <p:cNvPr id="3" name="Content Placeholder 2">
            <a:extLst>
              <a:ext uri="{FF2B5EF4-FFF2-40B4-BE49-F238E27FC236}">
                <a16:creationId xmlns:a16="http://schemas.microsoft.com/office/drawing/2014/main" id="{774833D0-5F0E-7442-A754-D8D45BCFD061}"/>
              </a:ext>
            </a:extLst>
          </p:cNvPr>
          <p:cNvSpPr>
            <a:spLocks noGrp="1"/>
          </p:cNvSpPr>
          <p:nvPr>
            <p:ph idx="1"/>
          </p:nvPr>
        </p:nvSpPr>
        <p:spPr>
          <a:xfrm>
            <a:off x="457200" y="1825625"/>
            <a:ext cx="8280400" cy="4351338"/>
          </a:xfrm>
        </p:spPr>
        <p:txBody>
          <a:bodyPr>
            <a:normAutofit/>
          </a:bodyPr>
          <a:lstStyle/>
          <a:p>
            <a:pPr>
              <a:spcBef>
                <a:spcPts val="2200"/>
              </a:spcBef>
            </a:pPr>
            <a:r>
              <a:rPr lang="en-US" b="1" dirty="0"/>
              <a:t>Messianic Assurances Built into These Oracles. </a:t>
            </a:r>
          </a:p>
          <a:p>
            <a:pPr>
              <a:spcBef>
                <a:spcPts val="2200"/>
              </a:spcBef>
            </a:pPr>
            <a:r>
              <a:rPr lang="en-US" b="1" dirty="0"/>
              <a:t>God Is King of the Nations (10:7; Ps. 97:1-3; Acts 17:26), So All Are Accountable.</a:t>
            </a:r>
          </a:p>
          <a:p>
            <a:pPr>
              <a:spcBef>
                <a:spcPts val="2200"/>
              </a:spcBef>
            </a:pPr>
            <a:r>
              <a:rPr lang="en-US" b="1" dirty="0"/>
              <a:t>A Remnant for Israel (31:7; Rom. 9:27; 11:5); a Remnant for the Gentiles (Is. 11:10; Rom. 15:12; Zech. 14:16; Mal. 1:11; Matt. 7:13f; Lk. 13:23f).</a:t>
            </a:r>
          </a:p>
          <a:p>
            <a:pPr>
              <a:spcBef>
                <a:spcPts val="2200"/>
              </a:spcBef>
            </a:pPr>
            <a:r>
              <a:rPr lang="en-US" b="1" dirty="0"/>
              <a:t>Compare Is. 13-23; Ezek. 25-32; Amos 1-2; Zeph. 2 for oracles against nations.</a:t>
            </a:r>
          </a:p>
        </p:txBody>
      </p:sp>
    </p:spTree>
    <p:extLst>
      <p:ext uri="{BB962C8B-B14F-4D97-AF65-F5344CB8AC3E}">
        <p14:creationId xmlns:p14="http://schemas.microsoft.com/office/powerpoint/2010/main" val="9046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459f </a:t>
            </a:r>
          </a:p>
        </p:txBody>
      </p:sp>
      <p:sp>
        <p:nvSpPr>
          <p:cNvPr id="6" name="Content Placeholder 5"/>
          <p:cNvSpPr>
            <a:spLocks noGrp="1"/>
          </p:cNvSpPr>
          <p:nvPr>
            <p:ph idx="1"/>
          </p:nvPr>
        </p:nvSpPr>
        <p:spPr>
          <a:xfrm>
            <a:off x="300625" y="1702055"/>
            <a:ext cx="8555276" cy="4351338"/>
          </a:xfrm>
        </p:spPr>
        <p:txBody>
          <a:bodyPr>
            <a:noAutofit/>
          </a:bodyPr>
          <a:lstStyle/>
          <a:p>
            <a:pPr marL="0" indent="0" algn="ctr">
              <a:buNone/>
            </a:pPr>
            <a:r>
              <a:rPr lang="en-US" sz="2400" b="1" i="1" dirty="0"/>
              <a:t>“Egypt is shown to be weak and vulnerable before the powerful Babylonian army. Human wisdom might look to Egypt and think that, with her long history as a powerful nation, she would be stronger than this new, rising nation (Neo-Babylon). In fact, Israel had a long history of turning to (once powerful) Egypt for political protection, but it was a serious mistake (Deut. 17:16; Isa. 30:1-5; 31:1-3; Jer. 2:13, 18, 36-37; Ezek. 17:7, 15; 29:6, 7; </a:t>
            </a:r>
            <a:r>
              <a:rPr lang="en-US" sz="2400" b="1" i="1" dirty="0" err="1"/>
              <a:t>Pss</a:t>
            </a:r>
            <a:r>
              <a:rPr lang="en-US" sz="2400" b="1" i="1" dirty="0"/>
              <a:t>. 118:8, 9; 146:3, 4). Egypt would be no match for Babylon ‘because the Lord drove them away’ (v. 15, NKJV) in defeat. God would smite (scatter) Egypt among the nations, but then healing (restoration) would be offered to those in Egypt who would turn to the Lord. In its ultimate application, the passage is messianic (cf. Isa. 19:22-25; Ezek. 29:12-13; 30:26). The closing paragraph in the chapter is God’s promise to preserve Israel in spite of his punishment of her.”</a:t>
            </a:r>
          </a:p>
        </p:txBody>
      </p:sp>
    </p:spTree>
    <p:extLst>
      <p:ext uri="{BB962C8B-B14F-4D97-AF65-F5344CB8AC3E}">
        <p14:creationId xmlns:p14="http://schemas.microsoft.com/office/powerpoint/2010/main" val="30521615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926"/>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46: Judgment On Egypt</a:t>
            </a:r>
          </a:p>
        </p:txBody>
      </p:sp>
      <p:sp>
        <p:nvSpPr>
          <p:cNvPr id="4" name="Content Placeholder 3">
            <a:extLst>
              <a:ext uri="{FF2B5EF4-FFF2-40B4-BE49-F238E27FC236}">
                <a16:creationId xmlns:a16="http://schemas.microsoft.com/office/drawing/2014/main" id="{2B9C2788-FB1D-DC42-9E99-84CC32E51AFB}"/>
              </a:ext>
            </a:extLst>
          </p:cNvPr>
          <p:cNvSpPr>
            <a:spLocks noGrp="1"/>
          </p:cNvSpPr>
          <p:nvPr>
            <p:ph idx="1"/>
          </p:nvPr>
        </p:nvSpPr>
        <p:spPr>
          <a:xfrm>
            <a:off x="628650" y="1373189"/>
            <a:ext cx="7886700" cy="4351338"/>
          </a:xfrm>
        </p:spPr>
        <p:txBody>
          <a:bodyPr/>
          <a:lstStyle/>
          <a:p>
            <a:pPr marL="0" indent="0" algn="ctr">
              <a:spcBef>
                <a:spcPts val="2200"/>
              </a:spcBef>
              <a:buNone/>
            </a:pPr>
            <a:r>
              <a:rPr lang="en-US" b="1" dirty="0"/>
              <a:t>Humiliating Defeat of Egypt @ Carchemish (46:1-12) </a:t>
            </a:r>
          </a:p>
          <a:p>
            <a:pPr marL="0" indent="0" algn="ctr">
              <a:spcBef>
                <a:spcPts val="2200"/>
              </a:spcBef>
              <a:buNone/>
            </a:pPr>
            <a:r>
              <a:rPr lang="en-US" b="1" dirty="0"/>
              <a:t>Egypt Plucked Up &amp; Then Built Back Up (46:13-26) </a:t>
            </a:r>
          </a:p>
          <a:p>
            <a:pPr marL="0" indent="0" algn="ctr">
              <a:spcBef>
                <a:spcPts val="2200"/>
              </a:spcBef>
              <a:buNone/>
            </a:pPr>
            <a:r>
              <a:rPr lang="en-US" b="1" dirty="0"/>
              <a:t>Discipline, Yet Deliverance for Israel (46:27-28)</a:t>
            </a:r>
          </a:p>
        </p:txBody>
      </p:sp>
      <p:pic>
        <p:nvPicPr>
          <p:cNvPr id="7" name="Picture 6">
            <a:extLst>
              <a:ext uri="{FF2B5EF4-FFF2-40B4-BE49-F238E27FC236}">
                <a16:creationId xmlns:a16="http://schemas.microsoft.com/office/drawing/2014/main" id="{83C0CF84-B202-1749-A50F-E3DB5F76DDDD}"/>
              </a:ext>
            </a:extLst>
          </p:cNvPr>
          <p:cNvPicPr>
            <a:picLocks noChangeAspect="1"/>
          </p:cNvPicPr>
          <p:nvPr/>
        </p:nvPicPr>
        <p:blipFill rotWithShape="1">
          <a:blip r:embed="rId2"/>
          <a:srcRect t="28642" b="17302"/>
          <a:stretch/>
        </p:blipFill>
        <p:spPr>
          <a:xfrm>
            <a:off x="0" y="3561714"/>
            <a:ext cx="9144000" cy="3296286"/>
          </a:xfrm>
          <a:prstGeom prst="rect">
            <a:avLst/>
          </a:prstGeom>
        </p:spPr>
      </p:pic>
    </p:spTree>
    <p:extLst>
      <p:ext uri="{BB962C8B-B14F-4D97-AF65-F5344CB8AC3E}">
        <p14:creationId xmlns:p14="http://schemas.microsoft.com/office/powerpoint/2010/main" val="94667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
            <a:ext cx="8229600" cy="1600200"/>
          </a:xfrm>
        </p:spPr>
        <p:txBody>
          <a:bodyPr anchor="ctr"/>
          <a:lstStyle/>
          <a:p>
            <a:r>
              <a:rPr lang="en-US" sz="4400" b="1" u="sng" dirty="0"/>
              <a:t>Chapter 46: Thought Questions</a:t>
            </a:r>
          </a:p>
        </p:txBody>
      </p:sp>
      <p:sp>
        <p:nvSpPr>
          <p:cNvPr id="3" name="Content Placeholder 2"/>
          <p:cNvSpPr>
            <a:spLocks noGrp="1"/>
          </p:cNvSpPr>
          <p:nvPr>
            <p:ph sz="half" idx="2"/>
          </p:nvPr>
        </p:nvSpPr>
        <p:spPr>
          <a:xfrm>
            <a:off x="4648200" y="1447800"/>
            <a:ext cx="4038600" cy="4525963"/>
          </a:xfrm>
        </p:spPr>
        <p:txBody>
          <a:bodyPr>
            <a:noAutofit/>
          </a:bodyPr>
          <a:lstStyle/>
          <a:p>
            <a:pPr>
              <a:spcBef>
                <a:spcPts val="1800"/>
              </a:spcBef>
            </a:pPr>
            <a:r>
              <a:rPr lang="en-US" b="1" dirty="0">
                <a:solidFill>
                  <a:schemeClr val="tx1"/>
                </a:solidFill>
              </a:rPr>
              <a:t>Can you think of any North African peoples who found restoration via the gospel?</a:t>
            </a:r>
          </a:p>
          <a:p>
            <a:pPr>
              <a:spcBef>
                <a:spcPts val="1800"/>
              </a:spcBef>
            </a:pPr>
            <a:r>
              <a:rPr lang="en-US" b="1" dirty="0">
                <a:solidFill>
                  <a:schemeClr val="tx1"/>
                </a:solidFill>
              </a:rPr>
              <a:t>What is meant by the passing of the appointed time for Pharaoh? (v. 17)</a:t>
            </a:r>
          </a:p>
          <a:p>
            <a:pPr>
              <a:spcBef>
                <a:spcPts val="1800"/>
              </a:spcBef>
            </a:pPr>
            <a:r>
              <a:rPr lang="en-US" b="1" dirty="0">
                <a:solidFill>
                  <a:schemeClr val="tx1"/>
                </a:solidFill>
              </a:rPr>
              <a:t>What national and personal applications may be made from this oracle?</a:t>
            </a:r>
          </a:p>
          <a:p>
            <a:pPr>
              <a:spcBef>
                <a:spcPts val="1800"/>
              </a:spcBef>
            </a:pPr>
            <a:endParaRPr lang="en-US" b="1" dirty="0">
              <a:solidFill>
                <a:schemeClr val="tx1"/>
              </a:solidFill>
            </a:endParaRPr>
          </a:p>
        </p:txBody>
      </p:sp>
      <p:pic>
        <p:nvPicPr>
          <p:cNvPr id="7" name="Picture 6">
            <a:extLst>
              <a:ext uri="{FF2B5EF4-FFF2-40B4-BE49-F238E27FC236}">
                <a16:creationId xmlns:a16="http://schemas.microsoft.com/office/drawing/2014/main" id="{5FA1E565-D8D2-6D41-AA18-31C09815747E}"/>
              </a:ext>
            </a:extLst>
          </p:cNvPr>
          <p:cNvPicPr>
            <a:picLocks noChangeAspect="1"/>
          </p:cNvPicPr>
          <p:nvPr/>
        </p:nvPicPr>
        <p:blipFill>
          <a:blip r:embed="rId2"/>
          <a:stretch>
            <a:fillRect/>
          </a:stretch>
        </p:blipFill>
        <p:spPr>
          <a:xfrm>
            <a:off x="457200" y="1577181"/>
            <a:ext cx="3911600" cy="4711700"/>
          </a:xfrm>
          <a:prstGeom prst="rect">
            <a:avLst/>
          </a:prstGeom>
        </p:spPr>
      </p:pic>
    </p:spTree>
    <p:extLst>
      <p:ext uri="{BB962C8B-B14F-4D97-AF65-F5344CB8AC3E}">
        <p14:creationId xmlns:p14="http://schemas.microsoft.com/office/powerpoint/2010/main" val="14459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3081</TotalTime>
  <Words>1021</Words>
  <Application>Microsoft Macintosh PowerPoint</Application>
  <PresentationFormat>On-screen Show (4:3)</PresentationFormat>
  <Paragraphs>54</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Century Gothic</vt:lpstr>
      <vt:lpstr>Courier New</vt:lpstr>
      <vt:lpstr>Palatino Linotype</vt:lpstr>
      <vt:lpstr>Office Theme</vt:lpstr>
      <vt:lpstr>Executive</vt:lpstr>
      <vt:lpstr>Jeremiah: Chapters 45-46</vt:lpstr>
      <vt:lpstr>Jeremiah Memory Jogger:</vt:lpstr>
      <vt:lpstr>Chapter 45: Woes of Baruch</vt:lpstr>
      <vt:lpstr>Chapter 45: Thought Questions</vt:lpstr>
      <vt:lpstr>Chapter 45: Applications</vt:lpstr>
      <vt:lpstr>Introduction to Chapters 46-51  (in LXX, after 25:13a)</vt:lpstr>
      <vt:lpstr>John Humphries, “The Books of Jeremiah and Lamentations,” Truth Commentaries, 459f </vt:lpstr>
      <vt:lpstr>Chapter 46: Judgment On Egypt</vt:lpstr>
      <vt:lpstr>Chapter 46: Thought Questions</vt:lpstr>
      <vt:lpstr>John Humphries, “The Books of Jeremiah and Lamentations,” Truth Commentaries, 468 </vt:lpstr>
      <vt:lpstr>John Humphries, “The Books of Jeremiah and Lamentations,” Truth Commentaries, 468 </vt:lpstr>
      <vt:lpstr>Chapter 46: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45-46</dc:title>
  <dc:creator>Eric Parker</dc:creator>
  <cp:lastModifiedBy>Eric Parker</cp:lastModifiedBy>
  <cp:revision>10</cp:revision>
  <dcterms:created xsi:type="dcterms:W3CDTF">2019-09-16T20:27:58Z</dcterms:created>
  <dcterms:modified xsi:type="dcterms:W3CDTF">2019-10-02T21:46:25Z</dcterms:modified>
</cp:coreProperties>
</file>