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80" r:id="rId3"/>
    <p:sldId id="275" r:id="rId4"/>
    <p:sldId id="281" r:id="rId5"/>
    <p:sldId id="289" r:id="rId6"/>
    <p:sldId id="263" r:id="rId7"/>
    <p:sldId id="264" r:id="rId8"/>
    <p:sldId id="282" r:id="rId9"/>
    <p:sldId id="283" r:id="rId10"/>
    <p:sldId id="286" r:id="rId11"/>
    <p:sldId id="285" r:id="rId12"/>
    <p:sldId id="288" r:id="rId13"/>
    <p:sldId id="287" r:id="rId14"/>
    <p:sldId id="278" r:id="rId15"/>
    <p:sldId id="29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93"/>
  </p:normalViewPr>
  <p:slideViewPr>
    <p:cSldViewPr snapToGrid="0" snapToObjects="1">
      <p:cViewPr>
        <p:scale>
          <a:sx n="83" d="100"/>
          <a:sy n="83" d="100"/>
        </p:scale>
        <p:origin x="73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3AE259-A91E-F745-87FC-ED939DA7E925}"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6ED8A-4AB8-F14F-A508-AB4EC1F35D89}" type="slidenum">
              <a:rPr lang="en-US" smtClean="0"/>
              <a:t>‹#›</a:t>
            </a:fld>
            <a:endParaRPr lang="en-US"/>
          </a:p>
        </p:txBody>
      </p:sp>
    </p:spTree>
    <p:extLst>
      <p:ext uri="{BB962C8B-B14F-4D97-AF65-F5344CB8AC3E}">
        <p14:creationId xmlns:p14="http://schemas.microsoft.com/office/powerpoint/2010/main" val="371054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3AE259-A91E-F745-87FC-ED939DA7E925}"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6ED8A-4AB8-F14F-A508-AB4EC1F35D89}" type="slidenum">
              <a:rPr lang="en-US" smtClean="0"/>
              <a:t>‹#›</a:t>
            </a:fld>
            <a:endParaRPr lang="en-US"/>
          </a:p>
        </p:txBody>
      </p:sp>
    </p:spTree>
    <p:extLst>
      <p:ext uri="{BB962C8B-B14F-4D97-AF65-F5344CB8AC3E}">
        <p14:creationId xmlns:p14="http://schemas.microsoft.com/office/powerpoint/2010/main" val="3918248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3AE259-A91E-F745-87FC-ED939DA7E925}"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6ED8A-4AB8-F14F-A508-AB4EC1F35D89}" type="slidenum">
              <a:rPr lang="en-US" smtClean="0"/>
              <a:t>‹#›</a:t>
            </a:fld>
            <a:endParaRPr lang="en-US"/>
          </a:p>
        </p:txBody>
      </p:sp>
    </p:spTree>
    <p:extLst>
      <p:ext uri="{BB962C8B-B14F-4D97-AF65-F5344CB8AC3E}">
        <p14:creationId xmlns:p14="http://schemas.microsoft.com/office/powerpoint/2010/main" val="261016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3AE259-A91E-F745-87FC-ED939DA7E925}"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6ED8A-4AB8-F14F-A508-AB4EC1F35D89}" type="slidenum">
              <a:rPr lang="en-US" smtClean="0"/>
              <a:t>‹#›</a:t>
            </a:fld>
            <a:endParaRPr lang="en-US"/>
          </a:p>
        </p:txBody>
      </p:sp>
    </p:spTree>
    <p:extLst>
      <p:ext uri="{BB962C8B-B14F-4D97-AF65-F5344CB8AC3E}">
        <p14:creationId xmlns:p14="http://schemas.microsoft.com/office/powerpoint/2010/main" val="352752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3AE259-A91E-F745-87FC-ED939DA7E925}" type="datetimeFigureOut">
              <a:rPr lang="en-US" smtClean="0"/>
              <a:t>10/9/19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46ED8A-4AB8-F14F-A508-AB4EC1F35D89}" type="slidenum">
              <a:rPr lang="en-US" smtClean="0"/>
              <a:t>‹#›</a:t>
            </a:fld>
            <a:endParaRPr lang="en-US"/>
          </a:p>
        </p:txBody>
      </p:sp>
    </p:spTree>
    <p:extLst>
      <p:ext uri="{BB962C8B-B14F-4D97-AF65-F5344CB8AC3E}">
        <p14:creationId xmlns:p14="http://schemas.microsoft.com/office/powerpoint/2010/main" val="1257125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3AE259-A91E-F745-87FC-ED939DA7E925}" type="datetimeFigureOut">
              <a:rPr lang="en-US" smtClean="0"/>
              <a:t>10/9/19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6ED8A-4AB8-F14F-A508-AB4EC1F35D89}" type="slidenum">
              <a:rPr lang="en-US" smtClean="0"/>
              <a:t>‹#›</a:t>
            </a:fld>
            <a:endParaRPr lang="en-US"/>
          </a:p>
        </p:txBody>
      </p:sp>
    </p:spTree>
    <p:extLst>
      <p:ext uri="{BB962C8B-B14F-4D97-AF65-F5344CB8AC3E}">
        <p14:creationId xmlns:p14="http://schemas.microsoft.com/office/powerpoint/2010/main" val="3895211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3AE259-A91E-F745-87FC-ED939DA7E925}" type="datetimeFigureOut">
              <a:rPr lang="en-US" smtClean="0"/>
              <a:t>10/9/19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46ED8A-4AB8-F14F-A508-AB4EC1F35D89}" type="slidenum">
              <a:rPr lang="en-US" smtClean="0"/>
              <a:t>‹#›</a:t>
            </a:fld>
            <a:endParaRPr lang="en-US"/>
          </a:p>
        </p:txBody>
      </p:sp>
    </p:spTree>
    <p:extLst>
      <p:ext uri="{BB962C8B-B14F-4D97-AF65-F5344CB8AC3E}">
        <p14:creationId xmlns:p14="http://schemas.microsoft.com/office/powerpoint/2010/main" val="21118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3AE259-A91E-F745-87FC-ED939DA7E925}" type="datetimeFigureOut">
              <a:rPr lang="en-US" smtClean="0"/>
              <a:t>10/9/19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46ED8A-4AB8-F14F-A508-AB4EC1F35D89}" type="slidenum">
              <a:rPr lang="en-US" smtClean="0"/>
              <a:t>‹#›</a:t>
            </a:fld>
            <a:endParaRPr lang="en-US"/>
          </a:p>
        </p:txBody>
      </p:sp>
    </p:spTree>
    <p:extLst>
      <p:ext uri="{BB962C8B-B14F-4D97-AF65-F5344CB8AC3E}">
        <p14:creationId xmlns:p14="http://schemas.microsoft.com/office/powerpoint/2010/main" val="3278699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AE259-A91E-F745-87FC-ED939DA7E925}" type="datetimeFigureOut">
              <a:rPr lang="en-US" smtClean="0"/>
              <a:t>10/9/19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46ED8A-4AB8-F14F-A508-AB4EC1F35D89}" type="slidenum">
              <a:rPr lang="en-US" smtClean="0"/>
              <a:t>‹#›</a:t>
            </a:fld>
            <a:endParaRPr lang="en-US"/>
          </a:p>
        </p:txBody>
      </p:sp>
    </p:spTree>
    <p:extLst>
      <p:ext uri="{BB962C8B-B14F-4D97-AF65-F5344CB8AC3E}">
        <p14:creationId xmlns:p14="http://schemas.microsoft.com/office/powerpoint/2010/main" val="328079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3AE259-A91E-F745-87FC-ED939DA7E925}" type="datetimeFigureOut">
              <a:rPr lang="en-US" smtClean="0"/>
              <a:t>10/9/19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6ED8A-4AB8-F14F-A508-AB4EC1F35D89}" type="slidenum">
              <a:rPr lang="en-US" smtClean="0"/>
              <a:t>‹#›</a:t>
            </a:fld>
            <a:endParaRPr lang="en-US"/>
          </a:p>
        </p:txBody>
      </p:sp>
    </p:spTree>
    <p:extLst>
      <p:ext uri="{BB962C8B-B14F-4D97-AF65-F5344CB8AC3E}">
        <p14:creationId xmlns:p14="http://schemas.microsoft.com/office/powerpoint/2010/main" val="257874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3AE259-A91E-F745-87FC-ED939DA7E925}" type="datetimeFigureOut">
              <a:rPr lang="en-US" smtClean="0"/>
              <a:t>10/9/19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46ED8A-4AB8-F14F-A508-AB4EC1F35D89}" type="slidenum">
              <a:rPr lang="en-US" smtClean="0"/>
              <a:t>‹#›</a:t>
            </a:fld>
            <a:endParaRPr lang="en-US"/>
          </a:p>
        </p:txBody>
      </p:sp>
    </p:spTree>
    <p:extLst>
      <p:ext uri="{BB962C8B-B14F-4D97-AF65-F5344CB8AC3E}">
        <p14:creationId xmlns:p14="http://schemas.microsoft.com/office/powerpoint/2010/main" val="231419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AE259-A91E-F745-87FC-ED939DA7E925}" type="datetimeFigureOut">
              <a:rPr lang="en-US" smtClean="0"/>
              <a:t>10/9/19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46ED8A-4AB8-F14F-A508-AB4EC1F35D89}" type="slidenum">
              <a:rPr lang="en-US" smtClean="0"/>
              <a:t>‹#›</a:t>
            </a:fld>
            <a:endParaRPr lang="en-US"/>
          </a:p>
        </p:txBody>
      </p:sp>
    </p:spTree>
    <p:extLst>
      <p:ext uri="{BB962C8B-B14F-4D97-AF65-F5344CB8AC3E}">
        <p14:creationId xmlns:p14="http://schemas.microsoft.com/office/powerpoint/2010/main" val="1822057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43" y="5198251"/>
            <a:ext cx="8648620" cy="1439591"/>
          </a:xfrm>
        </p:spPr>
        <p:txBody>
          <a:bodyPr anchor="ctr"/>
          <a:lstStyle/>
          <a:p>
            <a:r>
              <a:rPr lang="en-US" sz="5400" b="1" u="sng" dirty="0">
                <a:solidFill>
                  <a:schemeClr val="accent1">
                    <a:lumMod val="75000"/>
                  </a:schemeClr>
                </a:solidFill>
                <a:latin typeface="Palatino Linotype" panose="02040502050505030304" pitchFamily="18" charset="0"/>
              </a:rPr>
              <a:t>Jeremiah: Chapters 47-48</a:t>
            </a:r>
          </a:p>
        </p:txBody>
      </p:sp>
      <p:pic>
        <p:nvPicPr>
          <p:cNvPr id="4" name="Picture 3" descr="Jeremiah Paint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
            <a:ext cx="9144000" cy="5035403"/>
          </a:xfrm>
          <a:prstGeom prst="rect">
            <a:avLst/>
          </a:prstGeom>
        </p:spPr>
      </p:pic>
    </p:spTree>
    <p:extLst>
      <p:ext uri="{BB962C8B-B14F-4D97-AF65-F5344CB8AC3E}">
        <p14:creationId xmlns:p14="http://schemas.microsoft.com/office/powerpoint/2010/main" val="54712987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9940DE-2819-1D45-B81B-8BC0638D925B}"/>
              </a:ext>
            </a:extLst>
          </p:cNvPr>
          <p:cNvSpPr>
            <a:spLocks noGrp="1"/>
          </p:cNvSpPr>
          <p:nvPr>
            <p:ph type="title"/>
          </p:nvPr>
        </p:nvSpPr>
        <p:spPr>
          <a:xfrm>
            <a:off x="165100" y="355600"/>
            <a:ext cx="4762500" cy="1600200"/>
          </a:xfrm>
        </p:spPr>
        <p:txBody>
          <a:bodyPr anchor="t">
            <a:noAutofit/>
          </a:bodyPr>
          <a:lstStyle/>
          <a:p>
            <a:pPr algn="ctr"/>
            <a:r>
              <a:rPr lang="en-US" b="1" u="sng" dirty="0">
                <a:solidFill>
                  <a:schemeClr val="accent1">
                    <a:lumMod val="75000"/>
                  </a:schemeClr>
                </a:solidFill>
              </a:rPr>
              <a:t>Moabite Stone/</a:t>
            </a:r>
            <a:r>
              <a:rPr lang="en-US" b="1" u="sng" dirty="0" err="1">
                <a:solidFill>
                  <a:schemeClr val="accent1">
                    <a:lumMod val="75000"/>
                  </a:schemeClr>
                </a:solidFill>
              </a:rPr>
              <a:t>Mesha</a:t>
            </a:r>
            <a:r>
              <a:rPr lang="en-US" b="1" u="sng" dirty="0">
                <a:solidFill>
                  <a:schemeClr val="accent1">
                    <a:lumMod val="75000"/>
                  </a:schemeClr>
                </a:solidFill>
              </a:rPr>
              <a:t> Stele</a:t>
            </a:r>
          </a:p>
        </p:txBody>
      </p:sp>
      <p:pic>
        <p:nvPicPr>
          <p:cNvPr id="8" name="Content Placeholder 7">
            <a:extLst>
              <a:ext uri="{FF2B5EF4-FFF2-40B4-BE49-F238E27FC236}">
                <a16:creationId xmlns:a16="http://schemas.microsoft.com/office/drawing/2014/main" id="{858560A5-5F6F-5A4D-887C-E1771F429194}"/>
              </a:ext>
            </a:extLst>
          </p:cNvPr>
          <p:cNvPicPr>
            <a:picLocks noGrp="1" noChangeAspect="1"/>
          </p:cNvPicPr>
          <p:nvPr>
            <p:ph idx="1"/>
          </p:nvPr>
        </p:nvPicPr>
        <p:blipFill>
          <a:blip r:embed="rId2"/>
          <a:stretch>
            <a:fillRect/>
          </a:stretch>
        </p:blipFill>
        <p:spPr>
          <a:xfrm>
            <a:off x="5207000" y="400050"/>
            <a:ext cx="3670300" cy="6057900"/>
          </a:xfrm>
        </p:spPr>
      </p:pic>
      <p:sp>
        <p:nvSpPr>
          <p:cNvPr id="6" name="Text Placeholder 5">
            <a:extLst>
              <a:ext uri="{FF2B5EF4-FFF2-40B4-BE49-F238E27FC236}">
                <a16:creationId xmlns:a16="http://schemas.microsoft.com/office/drawing/2014/main" id="{370BCB54-B51E-2C4F-9E3C-CC1343870976}"/>
              </a:ext>
            </a:extLst>
          </p:cNvPr>
          <p:cNvSpPr>
            <a:spLocks noGrp="1"/>
          </p:cNvSpPr>
          <p:nvPr>
            <p:ph type="body" sz="half" idx="2"/>
          </p:nvPr>
        </p:nvSpPr>
        <p:spPr>
          <a:xfrm>
            <a:off x="165100" y="1016000"/>
            <a:ext cx="4762500" cy="5676900"/>
          </a:xfrm>
        </p:spPr>
        <p:txBody>
          <a:bodyPr>
            <a:normAutofit lnSpcReduction="10000"/>
          </a:bodyPr>
          <a:lstStyle/>
          <a:p>
            <a:pPr algn="ctr"/>
            <a:r>
              <a:rPr lang="en-US" sz="1900" b="1" i="1" dirty="0"/>
              <a:t>“…I assaulted the wall and captured it, and killed all the warriors of the city for the well-pleasing of </a:t>
            </a:r>
            <a:r>
              <a:rPr lang="en-US" sz="1900" b="1" i="1" dirty="0" err="1">
                <a:solidFill>
                  <a:srgbClr val="FF0000"/>
                </a:solidFill>
              </a:rPr>
              <a:t>Chemosh</a:t>
            </a:r>
            <a:r>
              <a:rPr lang="en-US" sz="1900" b="1" i="1" dirty="0"/>
              <a:t> and Moab, and I removed from it all the spoil, and offered it before </a:t>
            </a:r>
            <a:r>
              <a:rPr lang="en-US" sz="1900" b="1" i="1" dirty="0" err="1">
                <a:solidFill>
                  <a:srgbClr val="FF0000"/>
                </a:solidFill>
              </a:rPr>
              <a:t>Chemosh</a:t>
            </a:r>
            <a:r>
              <a:rPr lang="en-US" sz="1900" b="1" i="1" dirty="0"/>
              <a:t> in </a:t>
            </a:r>
            <a:r>
              <a:rPr lang="en-US" sz="1900" b="1" i="1" dirty="0" err="1"/>
              <a:t>Kirjath</a:t>
            </a:r>
            <a:r>
              <a:rPr lang="en-US" sz="1900" b="1" i="1" dirty="0"/>
              <a:t>; and I placed therein the men of </a:t>
            </a:r>
            <a:r>
              <a:rPr lang="en-US" sz="1900" b="1" i="1" dirty="0" err="1"/>
              <a:t>Siran</a:t>
            </a:r>
            <a:r>
              <a:rPr lang="en-US" sz="1900" b="1" i="1" dirty="0"/>
              <a:t>, and the men of </a:t>
            </a:r>
            <a:r>
              <a:rPr lang="en-US" sz="1900" b="1" i="1" dirty="0" err="1"/>
              <a:t>Mochrath</a:t>
            </a:r>
            <a:r>
              <a:rPr lang="en-US" sz="1900" b="1" i="1" dirty="0"/>
              <a:t>. And </a:t>
            </a:r>
            <a:r>
              <a:rPr lang="en-US" sz="1900" b="1" i="1" dirty="0" err="1">
                <a:solidFill>
                  <a:srgbClr val="FF0000"/>
                </a:solidFill>
              </a:rPr>
              <a:t>Chemosh</a:t>
            </a:r>
            <a:r>
              <a:rPr lang="en-US" sz="1900" b="1" i="1" dirty="0"/>
              <a:t> said to me, Go take Nebo against Israel, and I went in the night and I fought against it from the break of day till noon, and I took it: and I killed in all seven thousand men, but I did not kill the women and maidens, for I devoted them to </a:t>
            </a:r>
            <a:r>
              <a:rPr lang="en-US" sz="1900" b="1" i="1" dirty="0" err="1">
                <a:solidFill>
                  <a:srgbClr val="FF0000"/>
                </a:solidFill>
              </a:rPr>
              <a:t>Ashtar-Chemosh</a:t>
            </a:r>
            <a:r>
              <a:rPr lang="en-US" sz="1900" b="1" i="1" dirty="0">
                <a:solidFill>
                  <a:schemeClr val="accent1">
                    <a:lumMod val="75000"/>
                  </a:schemeClr>
                </a:solidFill>
              </a:rPr>
              <a:t> </a:t>
            </a:r>
            <a:r>
              <a:rPr lang="en-US" sz="2000" b="1" i="1" dirty="0"/>
              <a:t>and I took from it the vessels of </a:t>
            </a:r>
            <a:r>
              <a:rPr lang="en-US" sz="2000" b="1" i="1" dirty="0">
                <a:solidFill>
                  <a:srgbClr val="00B0F0"/>
                </a:solidFill>
              </a:rPr>
              <a:t>Jehovah</a:t>
            </a:r>
            <a:r>
              <a:rPr lang="en-US" sz="2000" b="1" i="1" dirty="0"/>
              <a:t>, and offered them before </a:t>
            </a:r>
            <a:r>
              <a:rPr lang="en-US" sz="2000" b="1" i="1" dirty="0" err="1">
                <a:solidFill>
                  <a:srgbClr val="FF0000"/>
                </a:solidFill>
              </a:rPr>
              <a:t>Chemosh</a:t>
            </a:r>
            <a:r>
              <a:rPr lang="en-US" sz="2000" b="1" i="1" dirty="0"/>
              <a:t>. And the king of Israel fortified </a:t>
            </a:r>
            <a:r>
              <a:rPr lang="en-US" sz="2000" b="1" i="1" dirty="0" err="1"/>
              <a:t>Jahaz</a:t>
            </a:r>
            <a:r>
              <a:rPr lang="en-US" sz="2000" b="1" i="1" dirty="0"/>
              <a:t>, and occupied it, when he made war against me, and </a:t>
            </a:r>
            <a:r>
              <a:rPr lang="en-US" sz="2000" b="1" i="1" dirty="0" err="1">
                <a:solidFill>
                  <a:srgbClr val="FF0000"/>
                </a:solidFill>
              </a:rPr>
              <a:t>Chemosh</a:t>
            </a:r>
            <a:r>
              <a:rPr lang="en-US" sz="2000" b="1" i="1" dirty="0"/>
              <a:t> drove him out before me, and I took from Moab two hundred men in all, and placed them in </a:t>
            </a:r>
            <a:r>
              <a:rPr lang="en-US" sz="2000" b="1" i="1" dirty="0" err="1"/>
              <a:t>Jahaz</a:t>
            </a:r>
            <a:r>
              <a:rPr lang="en-US" sz="2000" b="1" i="1" dirty="0"/>
              <a:t>, and took it to annex it to </a:t>
            </a:r>
            <a:r>
              <a:rPr lang="en-US" sz="2000" b="1" i="1" dirty="0" err="1"/>
              <a:t>Dibon</a:t>
            </a:r>
            <a:r>
              <a:rPr lang="en-US" sz="2000" b="1" i="1" dirty="0"/>
              <a:t>. I built </a:t>
            </a:r>
            <a:r>
              <a:rPr lang="en-US" sz="2000" b="1" i="1" dirty="0" err="1"/>
              <a:t>Karchah</a:t>
            </a:r>
            <a:r>
              <a:rPr lang="en-US" sz="2000" b="1" i="1" dirty="0"/>
              <a:t> the wall of the forest, and the wall of the Hill. I have built its gates and I have built its towers… </a:t>
            </a:r>
            <a:endParaRPr lang="en-US" sz="1900" b="1" i="1" dirty="0"/>
          </a:p>
        </p:txBody>
      </p:sp>
    </p:spTree>
    <p:extLst>
      <p:ext uri="{BB962C8B-B14F-4D97-AF65-F5344CB8AC3E}">
        <p14:creationId xmlns:p14="http://schemas.microsoft.com/office/powerpoint/2010/main" val="3467872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9940DE-2819-1D45-B81B-8BC0638D925B}"/>
              </a:ext>
            </a:extLst>
          </p:cNvPr>
          <p:cNvSpPr>
            <a:spLocks noGrp="1"/>
          </p:cNvSpPr>
          <p:nvPr>
            <p:ph type="title"/>
          </p:nvPr>
        </p:nvSpPr>
        <p:spPr>
          <a:xfrm>
            <a:off x="165100" y="355600"/>
            <a:ext cx="4902200" cy="1600200"/>
          </a:xfrm>
        </p:spPr>
        <p:txBody>
          <a:bodyPr anchor="t">
            <a:noAutofit/>
          </a:bodyPr>
          <a:lstStyle/>
          <a:p>
            <a:pPr algn="ctr"/>
            <a:r>
              <a:rPr lang="en-US" b="1" u="sng" dirty="0">
                <a:solidFill>
                  <a:schemeClr val="accent1">
                    <a:lumMod val="75000"/>
                  </a:schemeClr>
                </a:solidFill>
              </a:rPr>
              <a:t>Moabite Stone/</a:t>
            </a:r>
            <a:r>
              <a:rPr lang="en-US" b="1" u="sng" dirty="0" err="1">
                <a:solidFill>
                  <a:schemeClr val="accent1">
                    <a:lumMod val="75000"/>
                  </a:schemeClr>
                </a:solidFill>
              </a:rPr>
              <a:t>Mesha</a:t>
            </a:r>
            <a:r>
              <a:rPr lang="en-US" b="1" u="sng" dirty="0">
                <a:solidFill>
                  <a:schemeClr val="accent1">
                    <a:lumMod val="75000"/>
                  </a:schemeClr>
                </a:solidFill>
              </a:rPr>
              <a:t> Stele</a:t>
            </a:r>
          </a:p>
        </p:txBody>
      </p:sp>
      <p:pic>
        <p:nvPicPr>
          <p:cNvPr id="8" name="Content Placeholder 7">
            <a:extLst>
              <a:ext uri="{FF2B5EF4-FFF2-40B4-BE49-F238E27FC236}">
                <a16:creationId xmlns:a16="http://schemas.microsoft.com/office/drawing/2014/main" id="{858560A5-5F6F-5A4D-887C-E1771F429194}"/>
              </a:ext>
            </a:extLst>
          </p:cNvPr>
          <p:cNvPicPr>
            <a:picLocks noGrp="1" noChangeAspect="1"/>
          </p:cNvPicPr>
          <p:nvPr>
            <p:ph idx="1"/>
          </p:nvPr>
        </p:nvPicPr>
        <p:blipFill>
          <a:blip r:embed="rId2"/>
          <a:stretch>
            <a:fillRect/>
          </a:stretch>
        </p:blipFill>
        <p:spPr>
          <a:xfrm>
            <a:off x="5219700" y="400050"/>
            <a:ext cx="3657600" cy="6057900"/>
          </a:xfrm>
        </p:spPr>
      </p:pic>
      <p:sp>
        <p:nvSpPr>
          <p:cNvPr id="6" name="Text Placeholder 5">
            <a:extLst>
              <a:ext uri="{FF2B5EF4-FFF2-40B4-BE49-F238E27FC236}">
                <a16:creationId xmlns:a16="http://schemas.microsoft.com/office/drawing/2014/main" id="{370BCB54-B51E-2C4F-9E3C-CC1343870976}"/>
              </a:ext>
            </a:extLst>
          </p:cNvPr>
          <p:cNvSpPr>
            <a:spLocks noGrp="1"/>
          </p:cNvSpPr>
          <p:nvPr>
            <p:ph type="body" sz="half" idx="2"/>
          </p:nvPr>
        </p:nvSpPr>
        <p:spPr>
          <a:xfrm>
            <a:off x="114300" y="1016000"/>
            <a:ext cx="4953000" cy="5676900"/>
          </a:xfrm>
        </p:spPr>
        <p:txBody>
          <a:bodyPr>
            <a:noAutofit/>
          </a:bodyPr>
          <a:lstStyle/>
          <a:p>
            <a:pPr algn="ctr"/>
            <a:r>
              <a:rPr lang="en-US" sz="1900" b="1" i="1" dirty="0"/>
              <a:t>…I have built the palace of the king, and I made the prisons for the criminals within the wall. And there were no wells in the interior of the wall in </a:t>
            </a:r>
            <a:r>
              <a:rPr lang="en-US" sz="1900" b="1" i="1" dirty="0" err="1"/>
              <a:t>Karchah</a:t>
            </a:r>
            <a:r>
              <a:rPr lang="en-US" sz="1900" b="1" i="1" dirty="0"/>
              <a:t>. And I said to all the people, ‘Make you every man a well in his house.’ And I dug the ditch for </a:t>
            </a:r>
            <a:r>
              <a:rPr lang="en-US" sz="1900" b="1" i="1" dirty="0" err="1"/>
              <a:t>Karchah</a:t>
            </a:r>
            <a:r>
              <a:rPr lang="en-US" sz="1900" b="1" i="1" dirty="0"/>
              <a:t> with the chosen men of Israel. I built </a:t>
            </a:r>
            <a:r>
              <a:rPr lang="en-US" sz="1900" b="1" i="1" dirty="0" err="1"/>
              <a:t>Aroer</a:t>
            </a:r>
            <a:r>
              <a:rPr lang="en-US" sz="1900" b="1" i="1" dirty="0"/>
              <a:t>, and I made the road across the </a:t>
            </a:r>
            <a:r>
              <a:rPr lang="en-US" sz="1900" b="1" i="1" dirty="0" err="1"/>
              <a:t>Arnon</a:t>
            </a:r>
            <a:r>
              <a:rPr lang="en-US" sz="1900" b="1" i="1" dirty="0"/>
              <a:t>. I took Beth-</a:t>
            </a:r>
            <a:r>
              <a:rPr lang="en-US" sz="1900" b="1" i="1" dirty="0" err="1"/>
              <a:t>Bamoth</a:t>
            </a:r>
            <a:r>
              <a:rPr lang="en-US" sz="1900" b="1" i="1" dirty="0"/>
              <a:t> for it was destroyed. I built </a:t>
            </a:r>
            <a:r>
              <a:rPr lang="en-US" sz="1900" b="1" i="1" dirty="0" err="1"/>
              <a:t>Bezer</a:t>
            </a:r>
            <a:r>
              <a:rPr lang="en-US" sz="1900" b="1" i="1" dirty="0"/>
              <a:t> for it was cut down by the armed men of </a:t>
            </a:r>
            <a:r>
              <a:rPr lang="en-US" sz="1900" b="1" i="1" dirty="0" err="1"/>
              <a:t>Daybon</a:t>
            </a:r>
            <a:r>
              <a:rPr lang="en-US" sz="1900" b="1" i="1" dirty="0"/>
              <a:t>, for all </a:t>
            </a:r>
            <a:r>
              <a:rPr lang="en-US" sz="1900" b="1" i="1" dirty="0" err="1"/>
              <a:t>Daybon</a:t>
            </a:r>
            <a:r>
              <a:rPr lang="en-US" sz="1900" b="1" i="1" dirty="0"/>
              <a:t> was now loyal; and I reigned from </a:t>
            </a:r>
            <a:r>
              <a:rPr lang="en-US" sz="1900" b="1" i="1" dirty="0" err="1"/>
              <a:t>Bikran</a:t>
            </a:r>
            <a:r>
              <a:rPr lang="en-US" sz="1900" b="1" i="1" dirty="0"/>
              <a:t>, which I added to my land. And I built Beth-</a:t>
            </a:r>
            <a:r>
              <a:rPr lang="en-US" sz="1900" b="1" i="1" dirty="0" err="1"/>
              <a:t>Gamul</a:t>
            </a:r>
            <a:r>
              <a:rPr lang="en-US" sz="1900" b="1" i="1" dirty="0"/>
              <a:t>, and Beth-</a:t>
            </a:r>
            <a:r>
              <a:rPr lang="en-US" sz="1900" b="1" i="1" dirty="0" err="1"/>
              <a:t>Diblathaim</a:t>
            </a:r>
            <a:r>
              <a:rPr lang="en-US" sz="1900" b="1" i="1" dirty="0"/>
              <a:t>, and Beth Baal-</a:t>
            </a:r>
            <a:r>
              <a:rPr lang="en-US" sz="1900" b="1" i="1" dirty="0" err="1"/>
              <a:t>Meon</a:t>
            </a:r>
            <a:r>
              <a:rPr lang="en-US" sz="1900" b="1" i="1" dirty="0"/>
              <a:t>, and I placed there the poor people of the land. And as to </a:t>
            </a:r>
            <a:r>
              <a:rPr lang="en-US" sz="1900" b="1" i="1" dirty="0" err="1"/>
              <a:t>Horonaim</a:t>
            </a:r>
            <a:r>
              <a:rPr lang="en-US" sz="1900" b="1" i="1" dirty="0"/>
              <a:t>, the men of Edom dwelt therein, on the descent from old. And </a:t>
            </a:r>
            <a:r>
              <a:rPr lang="en-US" sz="1900" b="1" i="1" dirty="0" err="1">
                <a:solidFill>
                  <a:srgbClr val="FF0000"/>
                </a:solidFill>
              </a:rPr>
              <a:t>Chemosh</a:t>
            </a:r>
            <a:r>
              <a:rPr lang="en-US" sz="1900" b="1" i="1" dirty="0"/>
              <a:t> said to me, Go down, make war against </a:t>
            </a:r>
            <a:r>
              <a:rPr lang="en-US" sz="1900" b="1" i="1" dirty="0" err="1"/>
              <a:t>Horonaim</a:t>
            </a:r>
            <a:r>
              <a:rPr lang="en-US" sz="1900" b="1" i="1" dirty="0"/>
              <a:t>, and take it. And I assaulted it, And I took it, for </a:t>
            </a:r>
            <a:r>
              <a:rPr lang="en-US" sz="1900" b="1" i="1" dirty="0" err="1">
                <a:solidFill>
                  <a:srgbClr val="FF0000"/>
                </a:solidFill>
              </a:rPr>
              <a:t>Chemosh</a:t>
            </a:r>
            <a:r>
              <a:rPr lang="en-US" sz="1900" b="1" i="1" dirty="0"/>
              <a:t> restored it in my days. Wherefore I made.... ...year...and I....”</a:t>
            </a:r>
          </a:p>
        </p:txBody>
      </p:sp>
    </p:spTree>
    <p:extLst>
      <p:ext uri="{BB962C8B-B14F-4D97-AF65-F5344CB8AC3E}">
        <p14:creationId xmlns:p14="http://schemas.microsoft.com/office/powerpoint/2010/main" val="347292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7D2C39-5E4E-4643-9FA9-68B3A04A1446}"/>
              </a:ext>
            </a:extLst>
          </p:cNvPr>
          <p:cNvSpPr>
            <a:spLocks noGrp="1"/>
          </p:cNvSpPr>
          <p:nvPr>
            <p:ph type="title"/>
          </p:nvPr>
        </p:nvSpPr>
        <p:spPr>
          <a:xfrm>
            <a:off x="628650" y="0"/>
            <a:ext cx="7886700" cy="1325563"/>
          </a:xfrm>
        </p:spPr>
        <p:txBody>
          <a:bodyPr anchor="ctr"/>
          <a:lstStyle/>
          <a:p>
            <a:pPr algn="ctr"/>
            <a:r>
              <a:rPr lang="en-US" b="1" u="sng" dirty="0">
                <a:solidFill>
                  <a:schemeClr val="accent1">
                    <a:lumMod val="75000"/>
                  </a:schemeClr>
                </a:solidFill>
              </a:rPr>
              <a:t>The King’s Highway</a:t>
            </a:r>
          </a:p>
        </p:txBody>
      </p:sp>
      <p:pic>
        <p:nvPicPr>
          <p:cNvPr id="6" name="Content Placeholder 5">
            <a:extLst>
              <a:ext uri="{FF2B5EF4-FFF2-40B4-BE49-F238E27FC236}">
                <a16:creationId xmlns:a16="http://schemas.microsoft.com/office/drawing/2014/main" id="{FC20F895-6BF1-EE42-9E48-AB94669FC331}"/>
              </a:ext>
            </a:extLst>
          </p:cNvPr>
          <p:cNvPicPr>
            <a:picLocks noGrp="1" noChangeAspect="1"/>
          </p:cNvPicPr>
          <p:nvPr>
            <p:ph idx="1"/>
          </p:nvPr>
        </p:nvPicPr>
        <p:blipFill>
          <a:blip r:embed="rId2"/>
          <a:stretch>
            <a:fillRect/>
          </a:stretch>
        </p:blipFill>
        <p:spPr>
          <a:xfrm>
            <a:off x="628649" y="1253330"/>
            <a:ext cx="7886699" cy="5337897"/>
          </a:xfrm>
        </p:spPr>
      </p:pic>
    </p:spTree>
    <p:extLst>
      <p:ext uri="{BB962C8B-B14F-4D97-AF65-F5344CB8AC3E}">
        <p14:creationId xmlns:p14="http://schemas.microsoft.com/office/powerpoint/2010/main" val="3882203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7D2C39-5E4E-4643-9FA9-68B3A04A1446}"/>
              </a:ext>
            </a:extLst>
          </p:cNvPr>
          <p:cNvSpPr>
            <a:spLocks noGrp="1"/>
          </p:cNvSpPr>
          <p:nvPr>
            <p:ph type="title"/>
          </p:nvPr>
        </p:nvSpPr>
        <p:spPr>
          <a:xfrm>
            <a:off x="628650" y="334129"/>
            <a:ext cx="7886700" cy="1325563"/>
          </a:xfrm>
        </p:spPr>
        <p:txBody>
          <a:bodyPr anchor="t"/>
          <a:lstStyle/>
          <a:p>
            <a:pPr algn="ctr"/>
            <a:r>
              <a:rPr lang="en-US" b="1" u="sng" dirty="0">
                <a:solidFill>
                  <a:schemeClr val="accent1">
                    <a:lumMod val="75000"/>
                  </a:schemeClr>
                </a:solidFill>
              </a:rPr>
              <a:t>The King’s Highway</a:t>
            </a:r>
          </a:p>
        </p:txBody>
      </p:sp>
      <p:pic>
        <p:nvPicPr>
          <p:cNvPr id="19" name="Content Placeholder 18">
            <a:extLst>
              <a:ext uri="{FF2B5EF4-FFF2-40B4-BE49-F238E27FC236}">
                <a16:creationId xmlns:a16="http://schemas.microsoft.com/office/drawing/2014/main" id="{41E9AC4C-D24A-A147-B353-90B6DF72DA6A}"/>
              </a:ext>
            </a:extLst>
          </p:cNvPr>
          <p:cNvPicPr>
            <a:picLocks noGrp="1" noChangeAspect="1"/>
          </p:cNvPicPr>
          <p:nvPr>
            <p:ph idx="1"/>
          </p:nvPr>
        </p:nvPicPr>
        <p:blipFill>
          <a:blip r:embed="rId2"/>
          <a:stretch>
            <a:fillRect/>
          </a:stretch>
        </p:blipFill>
        <p:spPr>
          <a:xfrm>
            <a:off x="0" y="1225740"/>
            <a:ext cx="9155376" cy="3051792"/>
          </a:xfrm>
        </p:spPr>
      </p:pic>
      <p:sp>
        <p:nvSpPr>
          <p:cNvPr id="2" name="TextBox 1">
            <a:extLst>
              <a:ext uri="{FF2B5EF4-FFF2-40B4-BE49-F238E27FC236}">
                <a16:creationId xmlns:a16="http://schemas.microsoft.com/office/drawing/2014/main" id="{6F36ED53-F358-4942-B5A3-2A853E4E66CC}"/>
              </a:ext>
            </a:extLst>
          </p:cNvPr>
          <p:cNvSpPr txBox="1"/>
          <p:nvPr/>
        </p:nvSpPr>
        <p:spPr>
          <a:xfrm>
            <a:off x="185978" y="4478098"/>
            <a:ext cx="8787539" cy="2031325"/>
          </a:xfrm>
          <a:prstGeom prst="rect">
            <a:avLst/>
          </a:prstGeom>
          <a:noFill/>
        </p:spPr>
        <p:txBody>
          <a:bodyPr wrap="square" rtlCol="0">
            <a:spAutoFit/>
          </a:bodyPr>
          <a:lstStyle/>
          <a:p>
            <a:pPr algn="ctr"/>
            <a:r>
              <a:rPr lang="en-US" b="1" i="1" dirty="0">
                <a:solidFill>
                  <a:schemeClr val="accent1">
                    <a:lumMod val="75000"/>
                  </a:schemeClr>
                </a:solidFill>
              </a:rPr>
              <a:t>“The ‘King’s Highway’ (Num. 20:17), extending north and south across the Moabite plateau, provided a bountiful source of income, as large, rich caravans, loaded with their wares, moved through the country. This ancient caravan and military route extended from the Gulf of </a:t>
            </a:r>
            <a:r>
              <a:rPr lang="en-US" b="1" i="1" dirty="0" err="1">
                <a:solidFill>
                  <a:schemeClr val="accent1">
                    <a:lumMod val="75000"/>
                  </a:schemeClr>
                </a:solidFill>
              </a:rPr>
              <a:t>Akabah</a:t>
            </a:r>
            <a:r>
              <a:rPr lang="en-US" b="1" i="1" dirty="0">
                <a:solidFill>
                  <a:schemeClr val="accent1">
                    <a:lumMod val="75000"/>
                  </a:schemeClr>
                </a:solidFill>
              </a:rPr>
              <a:t> to Damascus, a distance of about 300 miles. In addition to this, Moab enjoyed good agricultural and pastoral success. There was much building activity, and the Moabites produced their own distinctive poetry. Strategically placed along the boundaries of Moab were strong fortifications in the form of small fortresses.” </a:t>
            </a:r>
            <a:r>
              <a:rPr lang="en-US" b="1" dirty="0">
                <a:solidFill>
                  <a:schemeClr val="accent1">
                    <a:lumMod val="75000"/>
                  </a:schemeClr>
                </a:solidFill>
              </a:rPr>
              <a:t>(Humphries, 473)</a:t>
            </a:r>
          </a:p>
        </p:txBody>
      </p:sp>
    </p:spTree>
    <p:extLst>
      <p:ext uri="{BB962C8B-B14F-4D97-AF65-F5344CB8AC3E}">
        <p14:creationId xmlns:p14="http://schemas.microsoft.com/office/powerpoint/2010/main" val="934743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7134"/>
            <a:ext cx="7886700" cy="1325563"/>
          </a:xfrm>
        </p:spPr>
        <p:txBody>
          <a:bodyPr anchor="ctr"/>
          <a:lstStyle/>
          <a:p>
            <a:pPr algn="ctr">
              <a:lnSpc>
                <a:spcPct val="100000"/>
              </a:lnSpc>
            </a:pPr>
            <a:r>
              <a:rPr lang="en-US" sz="4000" b="1" u="sng" dirty="0">
                <a:solidFill>
                  <a:schemeClr val="accent1">
                    <a:lumMod val="75000"/>
                  </a:schemeClr>
                </a:solidFill>
                <a:latin typeface="Palatino Linotype" panose="02040502050505030304" pitchFamily="18" charset="0"/>
              </a:rPr>
              <a:t>Chapter 48: Judgment On Moab</a:t>
            </a:r>
          </a:p>
        </p:txBody>
      </p:sp>
      <p:sp>
        <p:nvSpPr>
          <p:cNvPr id="3" name="Content Placeholder 2">
            <a:extLst>
              <a:ext uri="{FF2B5EF4-FFF2-40B4-BE49-F238E27FC236}">
                <a16:creationId xmlns:a16="http://schemas.microsoft.com/office/drawing/2014/main" id="{E6ACAE45-AD7E-9848-90DC-82A8162891F2}"/>
              </a:ext>
            </a:extLst>
          </p:cNvPr>
          <p:cNvSpPr>
            <a:spLocks noGrp="1"/>
          </p:cNvSpPr>
          <p:nvPr>
            <p:ph idx="1"/>
          </p:nvPr>
        </p:nvSpPr>
        <p:spPr>
          <a:xfrm>
            <a:off x="495945" y="1324585"/>
            <a:ext cx="8198603" cy="4351338"/>
          </a:xfrm>
        </p:spPr>
        <p:txBody>
          <a:bodyPr/>
          <a:lstStyle/>
          <a:p>
            <a:pPr marL="0" indent="0" algn="ctr">
              <a:lnSpc>
                <a:spcPct val="100000"/>
              </a:lnSpc>
              <a:spcBef>
                <a:spcPts val="1800"/>
              </a:spcBef>
              <a:buNone/>
            </a:pPr>
            <a:r>
              <a:rPr lang="en-US" b="1" i="1" dirty="0"/>
              <a:t>Desolation of Moab (48:1-10)</a:t>
            </a:r>
            <a:r>
              <a:rPr lang="en-US" b="1" dirty="0"/>
              <a:t> </a:t>
            </a:r>
          </a:p>
          <a:p>
            <a:pPr marL="0" indent="0" algn="ctr">
              <a:lnSpc>
                <a:spcPct val="100000"/>
              </a:lnSpc>
              <a:spcBef>
                <a:spcPts val="1800"/>
              </a:spcBef>
              <a:buNone/>
            </a:pPr>
            <a:r>
              <a:rPr lang="en-US" b="1" i="1" dirty="0"/>
              <a:t>The Pride &amp; Complacency of Moab (48:11-39)</a:t>
            </a:r>
            <a:endParaRPr lang="en-US" b="1" dirty="0"/>
          </a:p>
          <a:p>
            <a:pPr marL="0" indent="0" algn="ctr">
              <a:lnSpc>
                <a:spcPct val="100000"/>
              </a:lnSpc>
              <a:spcBef>
                <a:spcPts val="1800"/>
              </a:spcBef>
              <a:buNone/>
            </a:pPr>
            <a:r>
              <a:rPr lang="en-US" b="1" i="1" dirty="0"/>
              <a:t>Total Domination By Babylon (48:40-46); Hope (48:47)</a:t>
            </a:r>
            <a:endParaRPr lang="en-US" b="1" dirty="0"/>
          </a:p>
        </p:txBody>
      </p:sp>
      <p:pic>
        <p:nvPicPr>
          <p:cNvPr id="5" name="Picture 4">
            <a:extLst>
              <a:ext uri="{FF2B5EF4-FFF2-40B4-BE49-F238E27FC236}">
                <a16:creationId xmlns:a16="http://schemas.microsoft.com/office/drawing/2014/main" id="{9BAF5DF2-1F2E-5941-9236-C341BF7B5D39}"/>
              </a:ext>
            </a:extLst>
          </p:cNvPr>
          <p:cNvPicPr>
            <a:picLocks noChangeAspect="1"/>
          </p:cNvPicPr>
          <p:nvPr/>
        </p:nvPicPr>
        <p:blipFill>
          <a:blip r:embed="rId2"/>
          <a:stretch>
            <a:fillRect/>
          </a:stretch>
        </p:blipFill>
        <p:spPr>
          <a:xfrm>
            <a:off x="0" y="3564610"/>
            <a:ext cx="9144000" cy="3293389"/>
          </a:xfrm>
          <a:prstGeom prst="rect">
            <a:avLst/>
          </a:prstGeom>
        </p:spPr>
      </p:pic>
    </p:spTree>
    <p:extLst>
      <p:ext uri="{BB962C8B-B14F-4D97-AF65-F5344CB8AC3E}">
        <p14:creationId xmlns:p14="http://schemas.microsoft.com/office/powerpoint/2010/main" val="22961962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141851"/>
            <a:ext cx="7886700" cy="1325563"/>
          </a:xfrm>
        </p:spPr>
        <p:txBody>
          <a:bodyPr anchor="ctr">
            <a:normAutofit/>
          </a:bodyPr>
          <a:lstStyle/>
          <a:p>
            <a:pPr algn="ctr"/>
            <a:r>
              <a:rPr lang="en-US" sz="3600" b="1" u="sng" dirty="0">
                <a:solidFill>
                  <a:schemeClr val="accent1">
                    <a:lumMod val="75000"/>
                  </a:schemeClr>
                </a:solidFill>
                <a:latin typeface="Palatino Linotype" panose="02040502050505030304" pitchFamily="18" charset="0"/>
              </a:rPr>
              <a:t>Chapter 48: Applications</a:t>
            </a:r>
          </a:p>
        </p:txBody>
      </p:sp>
      <p:sp>
        <p:nvSpPr>
          <p:cNvPr id="4" name="Content Placeholder 3"/>
          <p:cNvSpPr>
            <a:spLocks noGrp="1"/>
          </p:cNvSpPr>
          <p:nvPr>
            <p:ph idx="1"/>
          </p:nvPr>
        </p:nvSpPr>
        <p:spPr>
          <a:xfrm>
            <a:off x="219204" y="3315881"/>
            <a:ext cx="8705589" cy="4351339"/>
          </a:xfrm>
        </p:spPr>
        <p:txBody>
          <a:bodyPr>
            <a:noAutofit/>
          </a:bodyPr>
          <a:lstStyle/>
          <a:p>
            <a:r>
              <a:rPr lang="en-US" sz="2400" b="1" i="1" dirty="0"/>
              <a:t>“Jer. 48:10: Cursed be the man who does God’s work ‘negligently’ (ASV) or ‘deceitfully.’ Whatever God commands of us should be done wholeheartedly in the way He has purposed. Anything less is ‘negligent’ or ‘deceitful’ and will be punished by God (cf. Acts 5:1-11; Col. 3:17, 23; Rev. 3:15-17).” </a:t>
            </a:r>
            <a:r>
              <a:rPr lang="en-US" sz="2400" b="1" dirty="0"/>
              <a:t>(</a:t>
            </a:r>
            <a:r>
              <a:rPr lang="en-US" sz="2400" b="1" dirty="0" err="1"/>
              <a:t>Harkrider</a:t>
            </a:r>
            <a:r>
              <a:rPr lang="en-US" sz="2400" b="1" dirty="0"/>
              <a:t>, 118)</a:t>
            </a:r>
          </a:p>
          <a:p>
            <a:r>
              <a:rPr lang="en-US" sz="2400" b="1" i="1" dirty="0"/>
              <a:t>“Misplaced confidence in the arm of flesh will destroy any nation (9:23; 17:5; </a:t>
            </a:r>
            <a:r>
              <a:rPr lang="en-US" sz="2400" b="1" i="1" dirty="0" err="1"/>
              <a:t>Pss</a:t>
            </a:r>
            <a:r>
              <a:rPr lang="en-US" sz="2400" b="1" i="1" dirty="0"/>
              <a:t>. 44:3; 118:8, 9; 146:3-7; Luke 12:15-21; 1 Tim. 6:17).” </a:t>
            </a:r>
            <a:r>
              <a:rPr lang="en-US" sz="2400" b="1" dirty="0"/>
              <a:t>(Humphries, 475)</a:t>
            </a:r>
          </a:p>
          <a:p>
            <a:endParaRPr lang="en-US" sz="2400" b="1" dirty="0"/>
          </a:p>
        </p:txBody>
      </p:sp>
      <p:sp>
        <p:nvSpPr>
          <p:cNvPr id="5" name="Title 1">
            <a:extLst>
              <a:ext uri="{FF2B5EF4-FFF2-40B4-BE49-F238E27FC236}">
                <a16:creationId xmlns:a16="http://schemas.microsoft.com/office/drawing/2014/main" id="{21F121FF-51FD-8A47-B3B8-F7CFAD23688D}"/>
              </a:ext>
            </a:extLst>
          </p:cNvPr>
          <p:cNvSpPr txBox="1">
            <a:spLocks/>
          </p:cNvSpPr>
          <p:nvPr/>
        </p:nvSpPr>
        <p:spPr>
          <a:xfrm>
            <a:off x="371605" y="106083"/>
            <a:ext cx="84007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u="sng" dirty="0">
                <a:solidFill>
                  <a:schemeClr val="accent1">
                    <a:lumMod val="75000"/>
                  </a:schemeClr>
                </a:solidFill>
                <a:latin typeface="Palatino Linotype" panose="02040502050505030304" pitchFamily="18" charset="0"/>
              </a:rPr>
              <a:t>Chapter 48: Thought Questions</a:t>
            </a:r>
          </a:p>
        </p:txBody>
      </p:sp>
      <p:sp>
        <p:nvSpPr>
          <p:cNvPr id="6" name="Content Placeholder 3">
            <a:extLst>
              <a:ext uri="{FF2B5EF4-FFF2-40B4-BE49-F238E27FC236}">
                <a16:creationId xmlns:a16="http://schemas.microsoft.com/office/drawing/2014/main" id="{7358F712-9072-5B48-8E35-C64EBEB00B90}"/>
              </a:ext>
            </a:extLst>
          </p:cNvPr>
          <p:cNvSpPr txBox="1">
            <a:spLocks/>
          </p:cNvSpPr>
          <p:nvPr/>
        </p:nvSpPr>
        <p:spPr>
          <a:xfrm>
            <a:off x="219205" y="1253330"/>
            <a:ext cx="8857989" cy="43513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What will happen to those who mock God’s people? (vv. 26f)</a:t>
            </a:r>
          </a:p>
          <a:p>
            <a:r>
              <a:rPr lang="en-US" sz="2400" b="1" dirty="0"/>
              <a:t>Why is pride opposite to the nature of a true servant? (v. 29)</a:t>
            </a:r>
          </a:p>
        </p:txBody>
      </p:sp>
    </p:spTree>
    <p:extLst>
      <p:ext uri="{BB962C8B-B14F-4D97-AF65-F5344CB8AC3E}">
        <p14:creationId xmlns:p14="http://schemas.microsoft.com/office/powerpoint/2010/main" val="1105812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dissolv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7033"/>
            <a:ext cx="7886700" cy="1325563"/>
          </a:xfrm>
        </p:spPr>
        <p:txBody>
          <a:bodyPr anchor="ctr"/>
          <a:lstStyle/>
          <a:p>
            <a:pPr algn="ctr"/>
            <a:r>
              <a:rPr lang="en-US" b="1" u="sng" dirty="0">
                <a:solidFill>
                  <a:schemeClr val="accent1">
                    <a:lumMod val="75000"/>
                  </a:schemeClr>
                </a:solidFill>
                <a:latin typeface="Palatino Linotype" panose="02040502050505030304" pitchFamily="18" charset="0"/>
              </a:rPr>
              <a:t>Jeremiah Memory Jogger:</a:t>
            </a:r>
          </a:p>
        </p:txBody>
      </p:sp>
      <p:sp>
        <p:nvSpPr>
          <p:cNvPr id="3" name="Content Placeholder 2">
            <a:extLst>
              <a:ext uri="{FF2B5EF4-FFF2-40B4-BE49-F238E27FC236}">
                <a16:creationId xmlns:a16="http://schemas.microsoft.com/office/drawing/2014/main" id="{31529371-2395-0041-924B-41C72E410F83}"/>
              </a:ext>
            </a:extLst>
          </p:cNvPr>
          <p:cNvSpPr>
            <a:spLocks noGrp="1"/>
          </p:cNvSpPr>
          <p:nvPr>
            <p:ph sz="half" idx="1"/>
          </p:nvPr>
        </p:nvSpPr>
        <p:spPr>
          <a:xfrm>
            <a:off x="350732" y="1181100"/>
            <a:ext cx="4516937" cy="5372100"/>
          </a:xfrm>
        </p:spPr>
        <p:txBody>
          <a:bodyPr anchor="ctr">
            <a:normAutofit fontScale="85000" lnSpcReduction="20000"/>
          </a:bodyPr>
          <a:lstStyle/>
          <a:p>
            <a:pPr marL="514338" indent="-514338">
              <a:lnSpc>
                <a:spcPct val="100000"/>
              </a:lnSpc>
              <a:spcBef>
                <a:spcPts val="900"/>
              </a:spcBef>
              <a:buClr>
                <a:schemeClr val="accent1">
                  <a:lumMod val="75000"/>
                </a:schemeClr>
              </a:buClr>
              <a:buFont typeface="+mj-lt"/>
              <a:buAutoNum type="arabicPeriod" startAt="27"/>
            </a:pPr>
            <a:r>
              <a:rPr lang="en-US" b="1" dirty="0"/>
              <a:t>The Yoke Of Babylon </a:t>
            </a:r>
          </a:p>
          <a:p>
            <a:pPr marL="514338" indent="-514338">
              <a:lnSpc>
                <a:spcPct val="100000"/>
              </a:lnSpc>
              <a:spcBef>
                <a:spcPts val="900"/>
              </a:spcBef>
              <a:buClr>
                <a:schemeClr val="accent1">
                  <a:lumMod val="75000"/>
                </a:schemeClr>
              </a:buClr>
              <a:buFont typeface="+mj-lt"/>
              <a:buAutoNum type="arabicPeriod" startAt="27"/>
            </a:pPr>
            <a:r>
              <a:rPr lang="en-US" b="1" dirty="0"/>
              <a:t>Hananiah The Heretic</a:t>
            </a:r>
          </a:p>
          <a:p>
            <a:pPr marL="514338" indent="-514338">
              <a:lnSpc>
                <a:spcPct val="100000"/>
              </a:lnSpc>
              <a:spcBef>
                <a:spcPts val="900"/>
              </a:spcBef>
              <a:buClr>
                <a:schemeClr val="accent1">
                  <a:lumMod val="75000"/>
                </a:schemeClr>
              </a:buClr>
              <a:buFont typeface="+mj-lt"/>
              <a:buAutoNum type="arabicPeriod" startAt="27"/>
            </a:pPr>
            <a:r>
              <a:rPr lang="en-US" b="1" dirty="0"/>
              <a:t>Letters To The Exiles</a:t>
            </a:r>
          </a:p>
          <a:p>
            <a:pPr marL="514338" indent="-514338">
              <a:lnSpc>
                <a:spcPct val="100000"/>
              </a:lnSpc>
              <a:spcBef>
                <a:spcPts val="900"/>
              </a:spcBef>
              <a:buClr>
                <a:schemeClr val="accent1">
                  <a:lumMod val="75000"/>
                </a:schemeClr>
              </a:buClr>
              <a:buFont typeface="+mj-lt"/>
              <a:buAutoNum type="arabicPeriod" startAt="27"/>
            </a:pPr>
            <a:r>
              <a:rPr lang="en-US" b="1" dirty="0"/>
              <a:t>Glorious Future Ahead</a:t>
            </a:r>
          </a:p>
          <a:p>
            <a:pPr marL="514338" indent="-514338">
              <a:lnSpc>
                <a:spcPct val="100000"/>
              </a:lnSpc>
              <a:spcBef>
                <a:spcPts val="900"/>
              </a:spcBef>
              <a:buClr>
                <a:schemeClr val="accent1">
                  <a:lumMod val="75000"/>
                </a:schemeClr>
              </a:buClr>
              <a:buFont typeface="+mj-lt"/>
              <a:buAutoNum type="arabicPeriod" startAt="27"/>
            </a:pPr>
            <a:r>
              <a:rPr lang="en-US" b="1" dirty="0"/>
              <a:t>The New Covenant</a:t>
            </a:r>
          </a:p>
          <a:p>
            <a:pPr marL="514338" indent="-514338">
              <a:lnSpc>
                <a:spcPct val="100000"/>
              </a:lnSpc>
              <a:spcBef>
                <a:spcPts val="900"/>
              </a:spcBef>
              <a:buClr>
                <a:schemeClr val="accent1">
                  <a:lumMod val="75000"/>
                </a:schemeClr>
              </a:buClr>
              <a:buFont typeface="+mj-lt"/>
              <a:buAutoNum type="arabicPeriod" startAt="27"/>
            </a:pPr>
            <a:r>
              <a:rPr lang="en-US" b="1" dirty="0"/>
              <a:t>Kinsman Redeemer</a:t>
            </a:r>
          </a:p>
          <a:p>
            <a:pPr marL="514338" indent="-514338">
              <a:lnSpc>
                <a:spcPct val="100000"/>
              </a:lnSpc>
              <a:spcBef>
                <a:spcPts val="900"/>
              </a:spcBef>
              <a:buClr>
                <a:schemeClr val="accent1">
                  <a:lumMod val="75000"/>
                </a:schemeClr>
              </a:buClr>
              <a:buFont typeface="+mj-lt"/>
              <a:buAutoNum type="arabicPeriod" startAt="27"/>
            </a:pPr>
            <a:r>
              <a:rPr lang="en-US" b="1" dirty="0"/>
              <a:t>I Will Cure Them</a:t>
            </a:r>
          </a:p>
          <a:p>
            <a:pPr marL="514338" indent="-514338">
              <a:lnSpc>
                <a:spcPct val="100000"/>
              </a:lnSpc>
              <a:spcBef>
                <a:spcPts val="900"/>
              </a:spcBef>
              <a:buClr>
                <a:schemeClr val="accent1">
                  <a:lumMod val="75000"/>
                </a:schemeClr>
              </a:buClr>
              <a:buFont typeface="+mj-lt"/>
              <a:buAutoNum type="arabicPeriod" startAt="27"/>
            </a:pPr>
            <a:r>
              <a:rPr lang="en-US" b="1" dirty="0"/>
              <a:t>Violation of Sabbath Year</a:t>
            </a:r>
          </a:p>
          <a:p>
            <a:pPr marL="514338" indent="-514338">
              <a:lnSpc>
                <a:spcPct val="100000"/>
              </a:lnSpc>
              <a:spcBef>
                <a:spcPts val="900"/>
              </a:spcBef>
              <a:buClr>
                <a:schemeClr val="accent1">
                  <a:lumMod val="75000"/>
                </a:schemeClr>
              </a:buClr>
              <a:buFont typeface="+mj-lt"/>
              <a:buAutoNum type="arabicPeriod" startAt="27"/>
            </a:pPr>
            <a:r>
              <a:rPr lang="en-US" b="1" dirty="0"/>
              <a:t>The Rechabites</a:t>
            </a:r>
          </a:p>
          <a:p>
            <a:pPr marL="514338" indent="-514338">
              <a:lnSpc>
                <a:spcPct val="100000"/>
              </a:lnSpc>
              <a:spcBef>
                <a:spcPts val="900"/>
              </a:spcBef>
              <a:buClr>
                <a:schemeClr val="accent1">
                  <a:lumMod val="75000"/>
                </a:schemeClr>
              </a:buClr>
              <a:buFont typeface="+mj-lt"/>
              <a:buAutoNum type="arabicPeriod" startAt="27"/>
            </a:pPr>
            <a:r>
              <a:rPr lang="en-US" b="1" dirty="0"/>
              <a:t>Jehoiakim Burns The Scroll</a:t>
            </a:r>
          </a:p>
          <a:p>
            <a:pPr marL="514338" indent="-514338">
              <a:lnSpc>
                <a:spcPct val="100000"/>
              </a:lnSpc>
              <a:spcBef>
                <a:spcPts val="900"/>
              </a:spcBef>
              <a:buClr>
                <a:schemeClr val="accent1">
                  <a:lumMod val="75000"/>
                </a:schemeClr>
              </a:buClr>
              <a:buFont typeface="+mj-lt"/>
              <a:buAutoNum type="arabicPeriod" startAt="27"/>
            </a:pPr>
            <a:r>
              <a:rPr lang="en-US" b="1" dirty="0"/>
              <a:t>Jonathan’s Cistern</a:t>
            </a:r>
          </a:p>
          <a:p>
            <a:pPr marL="514338" indent="-514338">
              <a:lnSpc>
                <a:spcPct val="100000"/>
              </a:lnSpc>
              <a:spcBef>
                <a:spcPts val="900"/>
              </a:spcBef>
              <a:buClr>
                <a:schemeClr val="accent1">
                  <a:lumMod val="75000"/>
                </a:schemeClr>
              </a:buClr>
              <a:buFont typeface="+mj-lt"/>
              <a:buAutoNum type="arabicPeriod" startAt="27"/>
            </a:pPr>
            <a:r>
              <a:rPr lang="en-US" b="1" dirty="0" err="1"/>
              <a:t>Malchijah’s</a:t>
            </a:r>
            <a:r>
              <a:rPr lang="en-US" b="1" dirty="0"/>
              <a:t> Cistern</a:t>
            </a:r>
          </a:p>
          <a:p>
            <a:pPr marL="514338" indent="-514338">
              <a:lnSpc>
                <a:spcPct val="100000"/>
              </a:lnSpc>
              <a:spcBef>
                <a:spcPts val="900"/>
              </a:spcBef>
              <a:buClr>
                <a:schemeClr val="accent1">
                  <a:lumMod val="75000"/>
                </a:schemeClr>
              </a:buClr>
              <a:buFont typeface="+mj-lt"/>
              <a:buAutoNum type="arabicPeriod" startAt="27"/>
            </a:pPr>
            <a:r>
              <a:rPr lang="en-US" b="1" dirty="0">
                <a:solidFill>
                  <a:prstClr val="black"/>
                </a:solidFill>
              </a:rPr>
              <a:t>Jerusalem Falls</a:t>
            </a:r>
          </a:p>
        </p:txBody>
      </p:sp>
      <p:sp>
        <p:nvSpPr>
          <p:cNvPr id="4" name="Rectangle 3">
            <a:extLst>
              <a:ext uri="{FF2B5EF4-FFF2-40B4-BE49-F238E27FC236}">
                <a16:creationId xmlns:a16="http://schemas.microsoft.com/office/drawing/2014/main" id="{3DF3D067-7BBC-414C-A519-F61CE877479A}"/>
              </a:ext>
            </a:extLst>
          </p:cNvPr>
          <p:cNvSpPr/>
          <p:nvPr/>
        </p:nvSpPr>
        <p:spPr>
          <a:xfrm>
            <a:off x="4572000" y="1181100"/>
            <a:ext cx="4572000" cy="3682226"/>
          </a:xfrm>
          <a:prstGeom prst="rect">
            <a:avLst/>
          </a:prstGeom>
        </p:spPr>
        <p:txBody>
          <a:bodyPr>
            <a:spAutoFit/>
          </a:bodyPr>
          <a:lstStyle/>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The Aftermath</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Murder Of Gedaliah</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Don’t Go To Egypt!</a:t>
            </a:r>
          </a:p>
          <a:p>
            <a:pPr marL="514338" indent="-514338">
              <a:lnSpc>
                <a:spcPct val="80000"/>
              </a:lnSpc>
              <a:spcBef>
                <a:spcPts val="900"/>
              </a:spcBef>
              <a:buClr>
                <a:srgbClr val="4472C4">
                  <a:lumMod val="75000"/>
                </a:srgbClr>
              </a:buClr>
              <a:buFont typeface="+mj-lt"/>
              <a:buAutoNum type="arabicPeriod" startAt="40"/>
              <a:defRPr/>
            </a:pPr>
            <a:r>
              <a:rPr lang="en-US" sz="2400" b="1" dirty="0">
                <a:solidFill>
                  <a:prstClr val="black"/>
                </a:solidFill>
              </a:rPr>
              <a:t>They Go To Egypt</a:t>
            </a:r>
          </a:p>
          <a:p>
            <a:pPr marL="514338" indent="-514338">
              <a:lnSpc>
                <a:spcPct val="80000"/>
              </a:lnSpc>
              <a:spcBef>
                <a:spcPts val="900"/>
              </a:spcBef>
              <a:buClr>
                <a:srgbClr val="4472C4">
                  <a:lumMod val="75000"/>
                </a:srgbClr>
              </a:buClr>
              <a:buFont typeface="+mj-lt"/>
              <a:buAutoNum type="arabicPeriod" startAt="40"/>
              <a:defRPr/>
            </a:pPr>
            <a:r>
              <a:rPr lang="en-US" sz="2400" b="1" dirty="0">
                <a:solidFill>
                  <a:prstClr val="black"/>
                </a:solidFill>
              </a:rPr>
              <a:t>Queen Of Heaven</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Woes Of Baruch</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lang="en-US" sz="2400" b="1" dirty="0">
                <a:solidFill>
                  <a:prstClr val="black"/>
                </a:solidFill>
                <a:latin typeface="Calibri" panose="020F0502020204030204"/>
              </a:rPr>
              <a:t>Judgment On Egypt</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Judgment </a:t>
            </a:r>
            <a:r>
              <a:rPr lang="en-US" sz="2400" b="1" dirty="0">
                <a:solidFill>
                  <a:prstClr val="black"/>
                </a:solidFill>
                <a:latin typeface="Calibri" panose="020F0502020204030204"/>
              </a:rPr>
              <a:t>O</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 Philistia</a:t>
            </a:r>
          </a:p>
          <a:p>
            <a:pPr marL="514338" marR="0" lvl="0" indent="-514338" algn="l" defTabSz="914400" rtl="0" eaLnBrk="1" fontAlgn="auto" latinLnBrk="0" hangingPunct="1">
              <a:lnSpc>
                <a:spcPct val="80000"/>
              </a:lnSpc>
              <a:spcBef>
                <a:spcPts val="900"/>
              </a:spcBef>
              <a:spcAft>
                <a:spcPts val="0"/>
              </a:spcAft>
              <a:buClr>
                <a:srgbClr val="4472C4">
                  <a:lumMod val="75000"/>
                </a:srgbClr>
              </a:buClr>
              <a:buSzTx/>
              <a:buFont typeface="+mj-lt"/>
              <a:buAutoNum type="arabicPeriod" startAt="40"/>
              <a:tabLst/>
              <a:defRPr/>
            </a:pPr>
            <a:r>
              <a:rPr lang="en-US" sz="2400" b="1" dirty="0">
                <a:solidFill>
                  <a:prstClr val="black"/>
                </a:solidFill>
                <a:latin typeface="Calibri" panose="020F0502020204030204"/>
              </a:rPr>
              <a:t>Judgment On Moab</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47157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00026"/>
            <a:ext cx="7886700" cy="1325563"/>
          </a:xfrm>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469 </a:t>
            </a:r>
          </a:p>
        </p:txBody>
      </p:sp>
      <p:sp>
        <p:nvSpPr>
          <p:cNvPr id="6" name="Content Placeholder 5"/>
          <p:cNvSpPr>
            <a:spLocks noGrp="1"/>
          </p:cNvSpPr>
          <p:nvPr>
            <p:ph idx="1"/>
          </p:nvPr>
        </p:nvSpPr>
        <p:spPr>
          <a:xfrm>
            <a:off x="114300" y="1536955"/>
            <a:ext cx="8953500" cy="4351338"/>
          </a:xfrm>
        </p:spPr>
        <p:txBody>
          <a:bodyPr>
            <a:noAutofit/>
          </a:bodyPr>
          <a:lstStyle/>
          <a:p>
            <a:pPr marL="0" indent="0" algn="ctr">
              <a:buNone/>
            </a:pPr>
            <a:r>
              <a:rPr lang="en-US" sz="2400" b="1" i="1" dirty="0"/>
              <a:t>“The Philistines (Sea Peoples) settled in the coastal region known as the Philistine plain and were powerful and persistent enemies of Israel (Judg. 3:1-3; 1 Sam. 4:1; 31:1; Ezek. 25:15-17). The Philistines (forced out by the Greeks) arrived in Canaan from the Aegean Sea area (Crete) as hostile invaders, destroying the Canaanite cities and settling in their ruins. Egypt also used them as mercenaries to man the garrison towns which protected the northeastern frontier of Egypt. It is also possible that some of the Philistines (as Aegean traders) had arrived much earlier (cf. Gen. 21:32, 34) but were not sufficiently prominent to merit special mention in the contemporaneous secular histories. They were doubtless among the ‘Sea Peoples’ who not only plied their trade on the high seas, but also settled in southwest Canaan. Philistia eventually was dominated by five city-states. These five cities (pentapolis) of the Philistines (1 Sam. 6:16-18) were </a:t>
            </a:r>
            <a:r>
              <a:rPr lang="en-US" sz="2400" b="1" i="1" dirty="0" err="1"/>
              <a:t>Ekron</a:t>
            </a:r>
            <a:r>
              <a:rPr lang="en-US" sz="2400" b="1" i="1" dirty="0"/>
              <a:t>, Ashdod, Gaza, Ashkelon, and Gath…</a:t>
            </a:r>
          </a:p>
        </p:txBody>
      </p:sp>
    </p:spTree>
    <p:extLst>
      <p:ext uri="{BB962C8B-B14F-4D97-AF65-F5344CB8AC3E}">
        <p14:creationId xmlns:p14="http://schemas.microsoft.com/office/powerpoint/2010/main" val="126475592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00026"/>
            <a:ext cx="7886700" cy="1325563"/>
          </a:xfrm>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469 </a:t>
            </a:r>
          </a:p>
        </p:txBody>
      </p:sp>
      <p:sp>
        <p:nvSpPr>
          <p:cNvPr id="6" name="Content Placeholder 5"/>
          <p:cNvSpPr>
            <a:spLocks noGrp="1"/>
          </p:cNvSpPr>
          <p:nvPr>
            <p:ph idx="1"/>
          </p:nvPr>
        </p:nvSpPr>
        <p:spPr>
          <a:xfrm>
            <a:off x="300625" y="1536955"/>
            <a:ext cx="8555276" cy="4351338"/>
          </a:xfrm>
        </p:spPr>
        <p:txBody>
          <a:bodyPr>
            <a:noAutofit/>
          </a:bodyPr>
          <a:lstStyle/>
          <a:p>
            <a:pPr marL="0" indent="0" algn="ctr">
              <a:buNone/>
            </a:pPr>
            <a:r>
              <a:rPr lang="en-US" sz="2400" b="1" i="1" dirty="0"/>
              <a:t>“…By the twelfth century B.C., the Philistines were established as a powerful, formidable force in Canaan. As noted, they became the bitter enemies of Israel. Even though the Philistines were eventually subdued by the campaigns of David against them (2 Sam. 8:1), they later asserted their independence of Judah during the time of the divided kingdom (2 Chron. 21:16, 17; 28:18). Military conflicts with the Assyrians (and others), which continued during the time of Alexander the Great (336-323 B.C.), greatly weakened the Philistines. They were, therefore, conquered by the Maccabees (second century B.C.) and assimilated into Israel. Other prophets spoke of Philistia, not only delivering warnings of God’s judgments against the people (Jer. 47:1-7), but also extending hope in the Messiah (Isa. 14:28; 20:1; Amos 1:6-8; Zeph. 2:4-7; Zech. 9:6-8; cf. Acts 8:40).”</a:t>
            </a:r>
          </a:p>
        </p:txBody>
      </p:sp>
    </p:spTree>
    <p:extLst>
      <p:ext uri="{BB962C8B-B14F-4D97-AF65-F5344CB8AC3E}">
        <p14:creationId xmlns:p14="http://schemas.microsoft.com/office/powerpoint/2010/main" val="128730055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F56C91-6EB8-B645-AE9F-2C463433EC55}"/>
              </a:ext>
            </a:extLst>
          </p:cNvPr>
          <p:cNvPicPr>
            <a:picLocks noChangeAspect="1"/>
          </p:cNvPicPr>
          <p:nvPr/>
        </p:nvPicPr>
        <p:blipFill>
          <a:blip r:embed="rId2"/>
          <a:stretch>
            <a:fillRect/>
          </a:stretch>
        </p:blipFill>
        <p:spPr>
          <a:xfrm>
            <a:off x="0" y="-1"/>
            <a:ext cx="9144000" cy="6867815"/>
          </a:xfrm>
          <a:prstGeom prst="rect">
            <a:avLst/>
          </a:prstGeom>
        </p:spPr>
      </p:pic>
    </p:spTree>
    <p:extLst>
      <p:ext uri="{BB962C8B-B14F-4D97-AF65-F5344CB8AC3E}">
        <p14:creationId xmlns:p14="http://schemas.microsoft.com/office/powerpoint/2010/main" val="3050969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7134"/>
            <a:ext cx="7886700" cy="1325563"/>
          </a:xfrm>
        </p:spPr>
        <p:txBody>
          <a:bodyPr anchor="ctr">
            <a:normAutofit/>
          </a:bodyPr>
          <a:lstStyle/>
          <a:p>
            <a:pPr algn="ctr">
              <a:lnSpc>
                <a:spcPct val="100000"/>
              </a:lnSpc>
            </a:pPr>
            <a:r>
              <a:rPr lang="en-US" sz="3600" b="1" u="sng" dirty="0">
                <a:solidFill>
                  <a:schemeClr val="accent1">
                    <a:lumMod val="75000"/>
                  </a:schemeClr>
                </a:solidFill>
                <a:latin typeface="Palatino Linotype" panose="02040502050505030304" pitchFamily="18" charset="0"/>
              </a:rPr>
              <a:t>Chapter 47: Judgment On Philistia</a:t>
            </a:r>
          </a:p>
        </p:txBody>
      </p:sp>
      <p:sp>
        <p:nvSpPr>
          <p:cNvPr id="3" name="Content Placeholder 2">
            <a:extLst>
              <a:ext uri="{FF2B5EF4-FFF2-40B4-BE49-F238E27FC236}">
                <a16:creationId xmlns:a16="http://schemas.microsoft.com/office/drawing/2014/main" id="{E6ACAE45-AD7E-9848-90DC-82A8162891F2}"/>
              </a:ext>
            </a:extLst>
          </p:cNvPr>
          <p:cNvSpPr>
            <a:spLocks noGrp="1"/>
          </p:cNvSpPr>
          <p:nvPr>
            <p:ph idx="1"/>
          </p:nvPr>
        </p:nvSpPr>
        <p:spPr>
          <a:xfrm>
            <a:off x="628650" y="1324585"/>
            <a:ext cx="7886700" cy="2999442"/>
          </a:xfrm>
        </p:spPr>
        <p:txBody>
          <a:bodyPr/>
          <a:lstStyle/>
          <a:p>
            <a:pPr marL="0" indent="0" algn="ctr">
              <a:lnSpc>
                <a:spcPct val="100000"/>
              </a:lnSpc>
              <a:spcBef>
                <a:spcPts val="1800"/>
              </a:spcBef>
              <a:buNone/>
            </a:pPr>
            <a:r>
              <a:rPr lang="en-US" b="1" i="1" dirty="0"/>
              <a:t>Introduction (v. 1)</a:t>
            </a:r>
          </a:p>
          <a:p>
            <a:pPr marL="0" indent="0" algn="ctr">
              <a:lnSpc>
                <a:spcPct val="100000"/>
              </a:lnSpc>
              <a:spcBef>
                <a:spcPts val="1800"/>
              </a:spcBef>
              <a:buNone/>
            </a:pPr>
            <a:r>
              <a:rPr lang="en-US" b="1" i="1" dirty="0"/>
              <a:t>Destruction (vv. 2-5a)</a:t>
            </a:r>
          </a:p>
          <a:p>
            <a:pPr marL="0" indent="0" algn="ctr">
              <a:lnSpc>
                <a:spcPct val="100000"/>
              </a:lnSpc>
              <a:spcBef>
                <a:spcPts val="1800"/>
              </a:spcBef>
              <a:buNone/>
            </a:pPr>
            <a:r>
              <a:rPr lang="en-US" b="1" i="1" dirty="0"/>
              <a:t>Compassion (vv. 5b-7)</a:t>
            </a:r>
            <a:endParaRPr lang="en-US" b="1" i="1" dirty="0">
              <a:solidFill>
                <a:schemeClr val="accent1">
                  <a:lumMod val="75000"/>
                </a:schemeClr>
              </a:solidFill>
            </a:endParaRPr>
          </a:p>
        </p:txBody>
      </p:sp>
      <p:pic>
        <p:nvPicPr>
          <p:cNvPr id="5" name="Picture 4">
            <a:extLst>
              <a:ext uri="{FF2B5EF4-FFF2-40B4-BE49-F238E27FC236}">
                <a16:creationId xmlns:a16="http://schemas.microsoft.com/office/drawing/2014/main" id="{A28CCCC3-71D8-9D43-AF23-BB086B4071E7}"/>
              </a:ext>
            </a:extLst>
          </p:cNvPr>
          <p:cNvPicPr>
            <a:picLocks noChangeAspect="1"/>
          </p:cNvPicPr>
          <p:nvPr/>
        </p:nvPicPr>
        <p:blipFill rotWithShape="1">
          <a:blip r:embed="rId2"/>
          <a:srcRect b="12658"/>
          <a:stretch/>
        </p:blipFill>
        <p:spPr>
          <a:xfrm>
            <a:off x="0" y="3429000"/>
            <a:ext cx="9144000" cy="3425850"/>
          </a:xfrm>
          <a:prstGeom prst="rect">
            <a:avLst/>
          </a:prstGeom>
        </p:spPr>
      </p:pic>
    </p:spTree>
    <p:extLst>
      <p:ext uri="{BB962C8B-B14F-4D97-AF65-F5344CB8AC3E}">
        <p14:creationId xmlns:p14="http://schemas.microsoft.com/office/powerpoint/2010/main" val="1943394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193018"/>
            <a:ext cx="7886700" cy="1325563"/>
          </a:xfrm>
        </p:spPr>
        <p:txBody>
          <a:bodyPr anchor="ctr">
            <a:normAutofit/>
          </a:bodyPr>
          <a:lstStyle/>
          <a:p>
            <a:pPr algn="ctr"/>
            <a:r>
              <a:rPr lang="en-US" sz="3600" b="1" u="sng" dirty="0">
                <a:solidFill>
                  <a:schemeClr val="accent1">
                    <a:lumMod val="75000"/>
                  </a:schemeClr>
                </a:solidFill>
                <a:latin typeface="Palatino Linotype" panose="02040502050505030304" pitchFamily="18" charset="0"/>
              </a:rPr>
              <a:t>Chapter 47: Applications</a:t>
            </a:r>
          </a:p>
        </p:txBody>
      </p:sp>
      <p:sp>
        <p:nvSpPr>
          <p:cNvPr id="4" name="Content Placeholder 3"/>
          <p:cNvSpPr>
            <a:spLocks noGrp="1"/>
          </p:cNvSpPr>
          <p:nvPr>
            <p:ph idx="1"/>
          </p:nvPr>
        </p:nvSpPr>
        <p:spPr>
          <a:xfrm>
            <a:off x="219205" y="4340265"/>
            <a:ext cx="8705589" cy="4351339"/>
          </a:xfrm>
        </p:spPr>
        <p:txBody>
          <a:bodyPr>
            <a:noAutofit/>
          </a:bodyPr>
          <a:lstStyle/>
          <a:p>
            <a:r>
              <a:rPr lang="en-US" sz="2400" b="1" dirty="0"/>
              <a:t>Rather than to offer children as objects of brutal appeasement for false gods, we should be dedicating them to the LORD (1Sam. 1-2; Eph. 6).</a:t>
            </a:r>
          </a:p>
          <a:p>
            <a:r>
              <a:rPr lang="en-US" sz="2400" b="1" dirty="0"/>
              <a:t>Those who do not know God see flaming fire (cf. 2Thess. 1:7b-9)</a:t>
            </a:r>
          </a:p>
        </p:txBody>
      </p:sp>
      <p:sp>
        <p:nvSpPr>
          <p:cNvPr id="5" name="Title 1">
            <a:extLst>
              <a:ext uri="{FF2B5EF4-FFF2-40B4-BE49-F238E27FC236}">
                <a16:creationId xmlns:a16="http://schemas.microsoft.com/office/drawing/2014/main" id="{21F121FF-51FD-8A47-B3B8-F7CFAD23688D}"/>
              </a:ext>
            </a:extLst>
          </p:cNvPr>
          <p:cNvSpPr txBox="1">
            <a:spLocks/>
          </p:cNvSpPr>
          <p:nvPr/>
        </p:nvSpPr>
        <p:spPr>
          <a:xfrm>
            <a:off x="371605" y="106083"/>
            <a:ext cx="840079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u="sng" dirty="0">
                <a:solidFill>
                  <a:schemeClr val="accent1">
                    <a:lumMod val="75000"/>
                  </a:schemeClr>
                </a:solidFill>
                <a:latin typeface="Palatino Linotype" panose="02040502050505030304" pitchFamily="18" charset="0"/>
              </a:rPr>
              <a:t>Chapter 47: Thought Questions</a:t>
            </a:r>
          </a:p>
        </p:txBody>
      </p:sp>
      <p:sp>
        <p:nvSpPr>
          <p:cNvPr id="6" name="Content Placeholder 3">
            <a:extLst>
              <a:ext uri="{FF2B5EF4-FFF2-40B4-BE49-F238E27FC236}">
                <a16:creationId xmlns:a16="http://schemas.microsoft.com/office/drawing/2014/main" id="{7358F712-9072-5B48-8E35-C64EBEB00B90}"/>
              </a:ext>
            </a:extLst>
          </p:cNvPr>
          <p:cNvSpPr txBox="1">
            <a:spLocks/>
          </p:cNvSpPr>
          <p:nvPr/>
        </p:nvSpPr>
        <p:spPr>
          <a:xfrm>
            <a:off x="219205" y="1253330"/>
            <a:ext cx="8857989" cy="435133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Explain the starkness of the imagery of fathers abandoning their children.</a:t>
            </a:r>
          </a:p>
          <a:p>
            <a:r>
              <a:rPr lang="en-US" sz="2400" b="1" dirty="0"/>
              <a:t>Will fleshly allies be able to withstand the Lord?</a:t>
            </a:r>
          </a:p>
          <a:p>
            <a:r>
              <a:rPr lang="en-US" sz="2400" b="1" dirty="0"/>
              <a:t>Is it proper for Christians to mourn for the destruction of the ungodly?</a:t>
            </a:r>
          </a:p>
          <a:p>
            <a:pPr>
              <a:spcBef>
                <a:spcPts val="1800"/>
              </a:spcBef>
            </a:pPr>
            <a:endParaRPr lang="en-US" sz="2400" b="1" dirty="0"/>
          </a:p>
        </p:txBody>
      </p:sp>
    </p:spTree>
    <p:extLst>
      <p:ext uri="{BB962C8B-B14F-4D97-AF65-F5344CB8AC3E}">
        <p14:creationId xmlns:p14="http://schemas.microsoft.com/office/powerpoint/2010/main" val="151357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ssolv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dissolv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22226"/>
            <a:ext cx="7886700" cy="1325563"/>
          </a:xfrm>
        </p:spPr>
        <p:txBody>
          <a:bodyPr anchor="ctr">
            <a:normAutofit fontScale="90000"/>
          </a:bodyPr>
          <a:lstStyle/>
          <a:p>
            <a:pPr algn="ctr">
              <a:lnSpc>
                <a:spcPct val="100000"/>
              </a:lnSpc>
            </a:pPr>
            <a:r>
              <a:rPr lang="en-US" sz="3200" b="1" u="sng" dirty="0">
                <a:solidFill>
                  <a:schemeClr val="accent1">
                    <a:lumMod val="75000"/>
                  </a:schemeClr>
                </a:solidFill>
                <a:latin typeface="Palatino Linotype" panose="02040502050505030304" pitchFamily="18" charset="0"/>
              </a:rPr>
              <a:t>John Humphries, “The Books of Jeremiah and Lamentations,” </a:t>
            </a:r>
            <a:r>
              <a:rPr lang="en-US" sz="3200" b="1" i="1" u="sng" dirty="0">
                <a:solidFill>
                  <a:schemeClr val="accent1">
                    <a:lumMod val="75000"/>
                  </a:schemeClr>
                </a:solidFill>
                <a:latin typeface="Palatino Linotype" panose="02040502050505030304" pitchFamily="18" charset="0"/>
              </a:rPr>
              <a:t>Truth Commentaries</a:t>
            </a:r>
            <a:r>
              <a:rPr lang="en-US" sz="3200" b="1" u="sng" dirty="0">
                <a:solidFill>
                  <a:schemeClr val="accent1">
                    <a:lumMod val="75000"/>
                  </a:schemeClr>
                </a:solidFill>
                <a:latin typeface="Palatino Linotype" panose="02040502050505030304" pitchFamily="18" charset="0"/>
              </a:rPr>
              <a:t>, 473 </a:t>
            </a:r>
          </a:p>
        </p:txBody>
      </p:sp>
      <p:sp>
        <p:nvSpPr>
          <p:cNvPr id="6" name="Content Placeholder 5"/>
          <p:cNvSpPr>
            <a:spLocks noGrp="1"/>
          </p:cNvSpPr>
          <p:nvPr>
            <p:ph idx="1"/>
          </p:nvPr>
        </p:nvSpPr>
        <p:spPr>
          <a:xfrm>
            <a:off x="114300" y="1257555"/>
            <a:ext cx="8953500" cy="4351338"/>
          </a:xfrm>
        </p:spPr>
        <p:txBody>
          <a:bodyPr>
            <a:noAutofit/>
          </a:bodyPr>
          <a:lstStyle/>
          <a:p>
            <a:pPr marL="0" indent="0" algn="ctr">
              <a:buNone/>
            </a:pPr>
            <a:r>
              <a:rPr lang="en-US" sz="2400" b="1" i="1" dirty="0"/>
              <a:t>“There was much contact between Moab and Israel through the centuries (Num. 20:14; 22:1; 25:1; Judg. 3:12; 2 Kings 3:4; Jer. 27:3). Saul, king of Israel, fought against Moab (1 Sam. 14:47), but King David eventually brought the Moabites into subjection and had them render tribute (2 Sam. 8:2). A black basalt inscription called ‘The Moabite Stone’ (ca. 840 B.C. at </a:t>
            </a:r>
            <a:r>
              <a:rPr lang="en-US" sz="2400" b="1" i="1" dirty="0" err="1"/>
              <a:t>Dibon</a:t>
            </a:r>
            <a:r>
              <a:rPr lang="en-US" sz="2400" b="1" i="1" dirty="0"/>
              <a:t>) was left by King </a:t>
            </a:r>
            <a:r>
              <a:rPr lang="en-US" sz="2400" b="1" i="1" dirty="0" err="1"/>
              <a:t>Mesha</a:t>
            </a:r>
            <a:r>
              <a:rPr lang="en-US" sz="2400" b="1" i="1" dirty="0"/>
              <a:t> of Moab to commemorate his revolt against </a:t>
            </a:r>
            <a:r>
              <a:rPr lang="en-US" sz="2400" b="1" i="1" dirty="0" err="1"/>
              <a:t>Jehoram</a:t>
            </a:r>
            <a:r>
              <a:rPr lang="en-US" sz="2400" b="1" i="1" dirty="0"/>
              <a:t>, king of Israel (2 Kings 3:4-5). Many years later, when Assyria was conquering much of the eastern Mediterranean world in the late eight century B.C., Assyria also subdued Moab. Then, as the Assyrian Empire collapsed, Moab regained her independence for a time. However, after 581 B.C., Babylon, under Nebuchadnezzar, again brought Moab into subjection (Josephus, Antiquities, IX, 7). Following the demise of the Babylonian Empire, Moab first came under the influence of Persia and then the Arabs. During the Byzantine period (A.D. 395-1453), Moab’s predicted extinction as a nation was completed (Num. 24:17).”</a:t>
            </a:r>
          </a:p>
        </p:txBody>
      </p:sp>
    </p:spTree>
    <p:extLst>
      <p:ext uri="{BB962C8B-B14F-4D97-AF65-F5344CB8AC3E}">
        <p14:creationId xmlns:p14="http://schemas.microsoft.com/office/powerpoint/2010/main" val="272411235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9940DE-2819-1D45-B81B-8BC0638D925B}"/>
              </a:ext>
            </a:extLst>
          </p:cNvPr>
          <p:cNvSpPr>
            <a:spLocks noGrp="1"/>
          </p:cNvSpPr>
          <p:nvPr>
            <p:ph type="title"/>
          </p:nvPr>
        </p:nvSpPr>
        <p:spPr>
          <a:xfrm>
            <a:off x="165100" y="355600"/>
            <a:ext cx="4762500" cy="1600200"/>
          </a:xfrm>
        </p:spPr>
        <p:txBody>
          <a:bodyPr anchor="t">
            <a:noAutofit/>
          </a:bodyPr>
          <a:lstStyle/>
          <a:p>
            <a:pPr algn="ctr"/>
            <a:r>
              <a:rPr lang="en-US" b="1" u="sng" dirty="0">
                <a:solidFill>
                  <a:schemeClr val="accent1">
                    <a:lumMod val="75000"/>
                  </a:schemeClr>
                </a:solidFill>
              </a:rPr>
              <a:t>Moabite Stone/</a:t>
            </a:r>
            <a:r>
              <a:rPr lang="en-US" b="1" u="sng" dirty="0" err="1">
                <a:solidFill>
                  <a:schemeClr val="accent1">
                    <a:lumMod val="75000"/>
                  </a:schemeClr>
                </a:solidFill>
              </a:rPr>
              <a:t>Mesha</a:t>
            </a:r>
            <a:r>
              <a:rPr lang="en-US" b="1" u="sng" dirty="0">
                <a:solidFill>
                  <a:schemeClr val="accent1">
                    <a:lumMod val="75000"/>
                  </a:schemeClr>
                </a:solidFill>
              </a:rPr>
              <a:t> Stele</a:t>
            </a:r>
          </a:p>
        </p:txBody>
      </p:sp>
      <p:pic>
        <p:nvPicPr>
          <p:cNvPr id="8" name="Content Placeholder 7">
            <a:extLst>
              <a:ext uri="{FF2B5EF4-FFF2-40B4-BE49-F238E27FC236}">
                <a16:creationId xmlns:a16="http://schemas.microsoft.com/office/drawing/2014/main" id="{858560A5-5F6F-5A4D-887C-E1771F429194}"/>
              </a:ext>
            </a:extLst>
          </p:cNvPr>
          <p:cNvPicPr>
            <a:picLocks noGrp="1" noChangeAspect="1"/>
          </p:cNvPicPr>
          <p:nvPr>
            <p:ph idx="1"/>
          </p:nvPr>
        </p:nvPicPr>
        <p:blipFill>
          <a:blip r:embed="rId2"/>
          <a:stretch>
            <a:fillRect/>
          </a:stretch>
        </p:blipFill>
        <p:spPr>
          <a:xfrm>
            <a:off x="5219700" y="400050"/>
            <a:ext cx="3657600" cy="6057900"/>
          </a:xfrm>
        </p:spPr>
      </p:pic>
      <p:sp>
        <p:nvSpPr>
          <p:cNvPr id="6" name="Text Placeholder 5">
            <a:extLst>
              <a:ext uri="{FF2B5EF4-FFF2-40B4-BE49-F238E27FC236}">
                <a16:creationId xmlns:a16="http://schemas.microsoft.com/office/drawing/2014/main" id="{370BCB54-B51E-2C4F-9E3C-CC1343870976}"/>
              </a:ext>
            </a:extLst>
          </p:cNvPr>
          <p:cNvSpPr>
            <a:spLocks noGrp="1"/>
          </p:cNvSpPr>
          <p:nvPr>
            <p:ph type="body" sz="half" idx="2"/>
          </p:nvPr>
        </p:nvSpPr>
        <p:spPr>
          <a:xfrm>
            <a:off x="165100" y="1016000"/>
            <a:ext cx="4762500" cy="5676900"/>
          </a:xfrm>
        </p:spPr>
        <p:txBody>
          <a:bodyPr>
            <a:normAutofit fontScale="92500" lnSpcReduction="10000"/>
          </a:bodyPr>
          <a:lstStyle/>
          <a:p>
            <a:pPr algn="ctr"/>
            <a:r>
              <a:rPr lang="en-US" sz="2000" b="1" i="1" dirty="0"/>
              <a:t>“I am </a:t>
            </a:r>
            <a:r>
              <a:rPr lang="en-US" sz="2000" b="1" i="1" dirty="0" err="1"/>
              <a:t>Mesha</a:t>
            </a:r>
            <a:r>
              <a:rPr lang="en-US" sz="2000" b="1" i="1" dirty="0"/>
              <a:t>, son of </a:t>
            </a:r>
            <a:r>
              <a:rPr lang="en-US" sz="2000" b="1" i="1" dirty="0" err="1">
                <a:solidFill>
                  <a:srgbClr val="FF0000"/>
                </a:solidFill>
              </a:rPr>
              <a:t>Chemosh</a:t>
            </a:r>
            <a:r>
              <a:rPr lang="en-US" sz="2000" b="1" i="1" dirty="0">
                <a:solidFill>
                  <a:srgbClr val="FF0000"/>
                </a:solidFill>
              </a:rPr>
              <a:t>-gad</a:t>
            </a:r>
            <a:r>
              <a:rPr lang="en-US" sz="2000" b="1" i="1" dirty="0"/>
              <a:t>, king of Moab, the </a:t>
            </a:r>
            <a:r>
              <a:rPr lang="en-US" sz="2000" b="1" i="1" dirty="0" err="1"/>
              <a:t>Dibonite</a:t>
            </a:r>
            <a:r>
              <a:rPr lang="en-US" sz="2000" b="1" i="1" dirty="0"/>
              <a:t>. My father reigned over Moab thirty years, and I have reigned after my father. And I have built this sanctuary for </a:t>
            </a:r>
            <a:r>
              <a:rPr lang="en-US" sz="2000" b="1" i="1" dirty="0">
                <a:solidFill>
                  <a:srgbClr val="FF0000"/>
                </a:solidFill>
              </a:rPr>
              <a:t>Chemosh</a:t>
            </a:r>
            <a:r>
              <a:rPr lang="en-US" sz="2000" b="1" i="1" dirty="0"/>
              <a:t> in </a:t>
            </a:r>
            <a:r>
              <a:rPr lang="en-US" sz="2000" b="1" i="1" dirty="0" err="1"/>
              <a:t>Karchah</a:t>
            </a:r>
            <a:r>
              <a:rPr lang="en-US" sz="2000" b="1" i="1" dirty="0"/>
              <a:t>, a sanctuary of salvation, for he saved me from all aggressors, and made me look upon all mine enemies with contempt. </a:t>
            </a:r>
            <a:r>
              <a:rPr lang="en-US" sz="2000" b="1" i="1" dirty="0" err="1"/>
              <a:t>Omri</a:t>
            </a:r>
            <a:r>
              <a:rPr lang="en-US" sz="2000" b="1" i="1" dirty="0"/>
              <a:t> was king of Israel, and oppressed Moab during many days, and </a:t>
            </a:r>
            <a:r>
              <a:rPr lang="en-US" sz="2000" b="1" i="1" dirty="0" err="1">
                <a:solidFill>
                  <a:srgbClr val="FF0000"/>
                </a:solidFill>
              </a:rPr>
              <a:t>Chemosh</a:t>
            </a:r>
            <a:r>
              <a:rPr lang="en-US" sz="2000" b="1" i="1" dirty="0"/>
              <a:t> was angry with his aggressions. His son succeeded him, and he also said, I will oppress Moab. In my days he said, Let us go, and I will see my desire upon him and his house, and Israel said, I shall destroy it for ever. Now </a:t>
            </a:r>
            <a:r>
              <a:rPr lang="en-US" sz="2000" b="1" i="1" dirty="0" err="1"/>
              <a:t>Omri</a:t>
            </a:r>
            <a:r>
              <a:rPr lang="en-US" sz="2000" b="1" i="1" dirty="0"/>
              <a:t> took the land of </a:t>
            </a:r>
            <a:r>
              <a:rPr lang="en-US" sz="2000" b="1" i="1" dirty="0" err="1"/>
              <a:t>Madeba</a:t>
            </a:r>
            <a:r>
              <a:rPr lang="en-US" sz="2000" b="1" i="1" dirty="0"/>
              <a:t>, and occupied it in his day, and in the days of his son, forty years. And </a:t>
            </a:r>
            <a:r>
              <a:rPr lang="en-US" sz="2000" b="1" i="1" dirty="0" err="1">
                <a:solidFill>
                  <a:srgbClr val="FF0000"/>
                </a:solidFill>
              </a:rPr>
              <a:t>Chemosh</a:t>
            </a:r>
            <a:r>
              <a:rPr lang="en-US" sz="2000" b="1" i="1" dirty="0"/>
              <a:t> had mercy on it in my time. And I built Baal-</a:t>
            </a:r>
            <a:r>
              <a:rPr lang="en-US" sz="2000" b="1" i="1" dirty="0" err="1"/>
              <a:t>meon</a:t>
            </a:r>
            <a:r>
              <a:rPr lang="en-US" sz="2000" b="1" i="1" dirty="0"/>
              <a:t> and made therein the ditch, and I built </a:t>
            </a:r>
            <a:r>
              <a:rPr lang="en-US" sz="2000" b="1" i="1" dirty="0" err="1"/>
              <a:t>Kiriathaim</a:t>
            </a:r>
            <a:r>
              <a:rPr lang="en-US" sz="2000" b="1" i="1" dirty="0"/>
              <a:t>. And the men of Gad dwelled in the country of </a:t>
            </a:r>
            <a:r>
              <a:rPr lang="en-US" sz="2000" b="1" i="1" dirty="0" err="1"/>
              <a:t>Ataroth</a:t>
            </a:r>
            <a:r>
              <a:rPr lang="en-US" sz="2000" b="1" i="1" dirty="0"/>
              <a:t> from ancient times, and the king of Israel fortified </a:t>
            </a:r>
            <a:r>
              <a:rPr lang="en-US" sz="2000" b="1" i="1" dirty="0" err="1"/>
              <a:t>Ataroth</a:t>
            </a:r>
            <a:r>
              <a:rPr lang="en-US" sz="2000" b="1" i="1" dirty="0"/>
              <a:t>…</a:t>
            </a:r>
          </a:p>
        </p:txBody>
      </p:sp>
    </p:spTree>
    <p:extLst>
      <p:ext uri="{BB962C8B-B14F-4D97-AF65-F5344CB8AC3E}">
        <p14:creationId xmlns:p14="http://schemas.microsoft.com/office/powerpoint/2010/main" val="10777895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489</TotalTime>
  <Words>1631</Words>
  <Application>Microsoft Macintosh PowerPoint</Application>
  <PresentationFormat>On-screen Show (4:3)</PresentationFormat>
  <Paragraphs>60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Palatino Linotype</vt:lpstr>
      <vt:lpstr>Office Theme</vt:lpstr>
      <vt:lpstr>Jeremiah: Chapters 47-48</vt:lpstr>
      <vt:lpstr>Jeremiah Memory Jogger:</vt:lpstr>
      <vt:lpstr>John Humphries, “The Books of Jeremiah and Lamentations,” Truth Commentaries, 469 </vt:lpstr>
      <vt:lpstr>John Humphries, “The Books of Jeremiah and Lamentations,” Truth Commentaries, 469 </vt:lpstr>
      <vt:lpstr>PowerPoint Presentation</vt:lpstr>
      <vt:lpstr>Chapter 47: Judgment On Philistia</vt:lpstr>
      <vt:lpstr>Chapter 47: Applications</vt:lpstr>
      <vt:lpstr>John Humphries, “The Books of Jeremiah and Lamentations,” Truth Commentaries, 473 </vt:lpstr>
      <vt:lpstr>Moabite Stone/Mesha Stele</vt:lpstr>
      <vt:lpstr>Moabite Stone/Mesha Stele</vt:lpstr>
      <vt:lpstr>Moabite Stone/Mesha Stele</vt:lpstr>
      <vt:lpstr>The King’s Highway</vt:lpstr>
      <vt:lpstr>The King’s Highway</vt:lpstr>
      <vt:lpstr>Chapter 48: Judgment On Moab</vt:lpstr>
      <vt:lpstr>Chapter 48: Applications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Jeremiah: Chapters 47-48</dc:title>
  <dc:creator>Eric Parker</dc:creator>
  <cp:lastModifiedBy>Eric Parker</cp:lastModifiedBy>
  <cp:revision>17</cp:revision>
  <dcterms:created xsi:type="dcterms:W3CDTF">2019-09-16T20:29:12Z</dcterms:created>
  <dcterms:modified xsi:type="dcterms:W3CDTF">2019-10-09T21:55:45Z</dcterms:modified>
</cp:coreProperties>
</file>