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80" r:id="rId3"/>
    <p:sldId id="281" r:id="rId4"/>
    <p:sldId id="263" r:id="rId5"/>
    <p:sldId id="264" r:id="rId6"/>
    <p:sldId id="278" r:id="rId7"/>
    <p:sldId id="282" r:id="rId8"/>
    <p:sldId id="279"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93"/>
  </p:normalViewPr>
  <p:slideViewPr>
    <p:cSldViewPr snapToGrid="0" snapToObjects="1">
      <p:cViewPr varScale="1">
        <p:scale>
          <a:sx n="100" d="100"/>
          <a:sy n="100" d="100"/>
        </p:scale>
        <p:origin x="21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B99FFF-62D8-2E40-AD75-616BB24BB364}"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512392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99FFF-62D8-2E40-AD75-616BB24BB364}"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12400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99FFF-62D8-2E40-AD75-616BB24BB364}"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405468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99FFF-62D8-2E40-AD75-616BB24BB364}"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325606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99FFF-62D8-2E40-AD75-616BB24BB364}" type="datetimeFigureOut">
              <a:rPr lang="en-US" smtClean="0"/>
              <a:t>10/23/19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363100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B99FFF-62D8-2E40-AD75-616BB24BB364}"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134238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99FFF-62D8-2E40-AD75-616BB24BB364}" type="datetimeFigureOut">
              <a:rPr lang="en-US" smtClean="0"/>
              <a:t>10/23/19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771010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B99FFF-62D8-2E40-AD75-616BB24BB364}" type="datetimeFigureOut">
              <a:rPr lang="en-US" smtClean="0"/>
              <a:t>10/23/19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5625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99FFF-62D8-2E40-AD75-616BB24BB364}" type="datetimeFigureOut">
              <a:rPr lang="en-US" smtClean="0"/>
              <a:t>10/23/19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879185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B99FFF-62D8-2E40-AD75-616BB24BB364}"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109867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B99FFF-62D8-2E40-AD75-616BB24BB364}" type="datetimeFigureOut">
              <a:rPr lang="en-US" smtClean="0"/>
              <a:t>10/23/19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AF201-09E8-AE46-947E-F722D1368351}" type="slidenum">
              <a:rPr lang="en-US" smtClean="0"/>
              <a:t>‹#›</a:t>
            </a:fld>
            <a:endParaRPr lang="en-US"/>
          </a:p>
        </p:txBody>
      </p:sp>
    </p:spTree>
    <p:extLst>
      <p:ext uri="{BB962C8B-B14F-4D97-AF65-F5344CB8AC3E}">
        <p14:creationId xmlns:p14="http://schemas.microsoft.com/office/powerpoint/2010/main" val="18554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99FFF-62D8-2E40-AD75-616BB24BB364}" type="datetimeFigureOut">
              <a:rPr lang="en-US" smtClean="0"/>
              <a:t>10/23/19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AF201-09E8-AE46-947E-F722D1368351}" type="slidenum">
              <a:rPr lang="en-US" smtClean="0"/>
              <a:t>‹#›</a:t>
            </a:fld>
            <a:endParaRPr lang="en-US"/>
          </a:p>
        </p:txBody>
      </p:sp>
    </p:spTree>
    <p:extLst>
      <p:ext uri="{BB962C8B-B14F-4D97-AF65-F5344CB8AC3E}">
        <p14:creationId xmlns:p14="http://schemas.microsoft.com/office/powerpoint/2010/main" val="2392754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43" y="5198251"/>
            <a:ext cx="8648620" cy="1439591"/>
          </a:xfrm>
        </p:spPr>
        <p:txBody>
          <a:bodyPr anchor="ctr"/>
          <a:lstStyle/>
          <a:p>
            <a:r>
              <a:rPr lang="en-US" sz="5400" b="1" u="sng" dirty="0">
                <a:solidFill>
                  <a:schemeClr val="accent1">
                    <a:lumMod val="75000"/>
                  </a:schemeClr>
                </a:solidFill>
                <a:latin typeface="Palatino Linotype" panose="02040502050505030304" pitchFamily="18" charset="0"/>
              </a:rPr>
              <a:t>Jeremiah: Chapters 49-50</a:t>
            </a:r>
          </a:p>
        </p:txBody>
      </p:sp>
      <p:pic>
        <p:nvPicPr>
          <p:cNvPr id="4" name="Picture 3" descr="Jeremiah Pain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
            <a:ext cx="9144000" cy="5035403"/>
          </a:xfrm>
          <a:prstGeom prst="rect">
            <a:avLst/>
          </a:prstGeom>
        </p:spPr>
      </p:pic>
    </p:spTree>
    <p:extLst>
      <p:ext uri="{BB962C8B-B14F-4D97-AF65-F5344CB8AC3E}">
        <p14:creationId xmlns:p14="http://schemas.microsoft.com/office/powerpoint/2010/main" val="296185479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7033"/>
            <a:ext cx="7886700" cy="1325563"/>
          </a:xfrm>
        </p:spPr>
        <p:txBody>
          <a:bodyPr anchor="ctr"/>
          <a:lstStyle/>
          <a:p>
            <a:pPr algn="ctr"/>
            <a:r>
              <a:rPr lang="en-US" b="1" u="sng" dirty="0">
                <a:solidFill>
                  <a:schemeClr val="accent1">
                    <a:lumMod val="75000"/>
                  </a:schemeClr>
                </a:solidFill>
                <a:latin typeface="Palatino Linotype" panose="02040502050505030304" pitchFamily="18" charset="0"/>
              </a:rPr>
              <a:t>Jeremiah Memory Jogger:</a:t>
            </a:r>
          </a:p>
        </p:txBody>
      </p:sp>
      <p:sp>
        <p:nvSpPr>
          <p:cNvPr id="3" name="Content Placeholder 2">
            <a:extLst>
              <a:ext uri="{FF2B5EF4-FFF2-40B4-BE49-F238E27FC236}">
                <a16:creationId xmlns:a16="http://schemas.microsoft.com/office/drawing/2014/main" id="{31529371-2395-0041-924B-41C72E410F83}"/>
              </a:ext>
            </a:extLst>
          </p:cNvPr>
          <p:cNvSpPr>
            <a:spLocks noGrp="1"/>
          </p:cNvSpPr>
          <p:nvPr>
            <p:ph sz="half" idx="1"/>
          </p:nvPr>
        </p:nvSpPr>
        <p:spPr>
          <a:xfrm>
            <a:off x="350732" y="1181100"/>
            <a:ext cx="4516937" cy="5372100"/>
          </a:xfrm>
        </p:spPr>
        <p:txBody>
          <a:bodyPr anchor="ctr">
            <a:normAutofit fontScale="85000" lnSpcReduction="20000"/>
          </a:bodyPr>
          <a:lstStyle/>
          <a:p>
            <a:pPr marL="514338" indent="-514338">
              <a:lnSpc>
                <a:spcPct val="100000"/>
              </a:lnSpc>
              <a:spcBef>
                <a:spcPts val="900"/>
              </a:spcBef>
              <a:buClr>
                <a:schemeClr val="accent1">
                  <a:lumMod val="75000"/>
                </a:schemeClr>
              </a:buClr>
              <a:buFont typeface="+mj-lt"/>
              <a:buAutoNum type="arabicPeriod" startAt="27"/>
            </a:pPr>
            <a:r>
              <a:rPr lang="en-US" b="1" dirty="0"/>
              <a:t>The Yoke Of Babylon </a:t>
            </a:r>
          </a:p>
          <a:p>
            <a:pPr marL="514338" indent="-514338">
              <a:lnSpc>
                <a:spcPct val="100000"/>
              </a:lnSpc>
              <a:spcBef>
                <a:spcPts val="900"/>
              </a:spcBef>
              <a:buClr>
                <a:schemeClr val="accent1">
                  <a:lumMod val="75000"/>
                </a:schemeClr>
              </a:buClr>
              <a:buFont typeface="+mj-lt"/>
              <a:buAutoNum type="arabicPeriod" startAt="27"/>
            </a:pPr>
            <a:r>
              <a:rPr lang="en-US" b="1" dirty="0"/>
              <a:t>Hananiah The Heretic</a:t>
            </a:r>
          </a:p>
          <a:p>
            <a:pPr marL="514338" indent="-514338">
              <a:lnSpc>
                <a:spcPct val="100000"/>
              </a:lnSpc>
              <a:spcBef>
                <a:spcPts val="900"/>
              </a:spcBef>
              <a:buClr>
                <a:schemeClr val="accent1">
                  <a:lumMod val="75000"/>
                </a:schemeClr>
              </a:buClr>
              <a:buFont typeface="+mj-lt"/>
              <a:buAutoNum type="arabicPeriod" startAt="27"/>
            </a:pPr>
            <a:r>
              <a:rPr lang="en-US" b="1" dirty="0"/>
              <a:t>Letters To The Exiles</a:t>
            </a:r>
          </a:p>
          <a:p>
            <a:pPr marL="514338" indent="-514338">
              <a:lnSpc>
                <a:spcPct val="100000"/>
              </a:lnSpc>
              <a:spcBef>
                <a:spcPts val="900"/>
              </a:spcBef>
              <a:buClr>
                <a:schemeClr val="accent1">
                  <a:lumMod val="75000"/>
                </a:schemeClr>
              </a:buClr>
              <a:buFont typeface="+mj-lt"/>
              <a:buAutoNum type="arabicPeriod" startAt="27"/>
            </a:pPr>
            <a:r>
              <a:rPr lang="en-US" b="1" dirty="0"/>
              <a:t>Glorious Future Ahead</a:t>
            </a:r>
          </a:p>
          <a:p>
            <a:pPr marL="514338" indent="-514338">
              <a:lnSpc>
                <a:spcPct val="100000"/>
              </a:lnSpc>
              <a:spcBef>
                <a:spcPts val="900"/>
              </a:spcBef>
              <a:buClr>
                <a:schemeClr val="accent1">
                  <a:lumMod val="75000"/>
                </a:schemeClr>
              </a:buClr>
              <a:buFont typeface="+mj-lt"/>
              <a:buAutoNum type="arabicPeriod" startAt="27"/>
            </a:pPr>
            <a:r>
              <a:rPr lang="en-US" b="1" dirty="0"/>
              <a:t>The New Covenant</a:t>
            </a:r>
          </a:p>
          <a:p>
            <a:pPr marL="514338" indent="-514338">
              <a:lnSpc>
                <a:spcPct val="100000"/>
              </a:lnSpc>
              <a:spcBef>
                <a:spcPts val="900"/>
              </a:spcBef>
              <a:buClr>
                <a:schemeClr val="accent1">
                  <a:lumMod val="75000"/>
                </a:schemeClr>
              </a:buClr>
              <a:buFont typeface="+mj-lt"/>
              <a:buAutoNum type="arabicPeriod" startAt="27"/>
            </a:pPr>
            <a:r>
              <a:rPr lang="en-US" b="1" dirty="0"/>
              <a:t>Kinsman Redeemer</a:t>
            </a:r>
          </a:p>
          <a:p>
            <a:pPr marL="514338" indent="-514338">
              <a:lnSpc>
                <a:spcPct val="100000"/>
              </a:lnSpc>
              <a:spcBef>
                <a:spcPts val="900"/>
              </a:spcBef>
              <a:buClr>
                <a:schemeClr val="accent1">
                  <a:lumMod val="75000"/>
                </a:schemeClr>
              </a:buClr>
              <a:buFont typeface="+mj-lt"/>
              <a:buAutoNum type="arabicPeriod" startAt="27"/>
            </a:pPr>
            <a:r>
              <a:rPr lang="en-US" b="1" dirty="0"/>
              <a:t>I Will Cure Them</a:t>
            </a:r>
          </a:p>
          <a:p>
            <a:pPr marL="514338" indent="-514338">
              <a:lnSpc>
                <a:spcPct val="100000"/>
              </a:lnSpc>
              <a:spcBef>
                <a:spcPts val="900"/>
              </a:spcBef>
              <a:buClr>
                <a:schemeClr val="accent1">
                  <a:lumMod val="75000"/>
                </a:schemeClr>
              </a:buClr>
              <a:buFont typeface="+mj-lt"/>
              <a:buAutoNum type="arabicPeriod" startAt="27"/>
            </a:pPr>
            <a:r>
              <a:rPr lang="en-US" b="1" dirty="0"/>
              <a:t>Violation of Sabbath Year</a:t>
            </a:r>
          </a:p>
          <a:p>
            <a:pPr marL="514338" indent="-514338">
              <a:lnSpc>
                <a:spcPct val="100000"/>
              </a:lnSpc>
              <a:spcBef>
                <a:spcPts val="900"/>
              </a:spcBef>
              <a:buClr>
                <a:schemeClr val="accent1">
                  <a:lumMod val="75000"/>
                </a:schemeClr>
              </a:buClr>
              <a:buFont typeface="+mj-lt"/>
              <a:buAutoNum type="arabicPeriod" startAt="27"/>
            </a:pPr>
            <a:r>
              <a:rPr lang="en-US" b="1" dirty="0"/>
              <a:t>The Rechabites</a:t>
            </a:r>
          </a:p>
          <a:p>
            <a:pPr marL="514338" indent="-514338">
              <a:lnSpc>
                <a:spcPct val="100000"/>
              </a:lnSpc>
              <a:spcBef>
                <a:spcPts val="900"/>
              </a:spcBef>
              <a:buClr>
                <a:schemeClr val="accent1">
                  <a:lumMod val="75000"/>
                </a:schemeClr>
              </a:buClr>
              <a:buFont typeface="+mj-lt"/>
              <a:buAutoNum type="arabicPeriod" startAt="27"/>
            </a:pPr>
            <a:r>
              <a:rPr lang="en-US" b="1" dirty="0"/>
              <a:t>Jehoiakim Burns The Scroll</a:t>
            </a:r>
          </a:p>
          <a:p>
            <a:pPr marL="514338" indent="-514338">
              <a:lnSpc>
                <a:spcPct val="100000"/>
              </a:lnSpc>
              <a:spcBef>
                <a:spcPts val="900"/>
              </a:spcBef>
              <a:buClr>
                <a:schemeClr val="accent1">
                  <a:lumMod val="75000"/>
                </a:schemeClr>
              </a:buClr>
              <a:buFont typeface="+mj-lt"/>
              <a:buAutoNum type="arabicPeriod" startAt="27"/>
            </a:pPr>
            <a:r>
              <a:rPr lang="en-US" b="1" dirty="0"/>
              <a:t>Jonathan’s Cistern</a:t>
            </a:r>
          </a:p>
          <a:p>
            <a:pPr marL="514338" indent="-514338">
              <a:lnSpc>
                <a:spcPct val="100000"/>
              </a:lnSpc>
              <a:spcBef>
                <a:spcPts val="900"/>
              </a:spcBef>
              <a:buClr>
                <a:schemeClr val="accent1">
                  <a:lumMod val="75000"/>
                </a:schemeClr>
              </a:buClr>
              <a:buFont typeface="+mj-lt"/>
              <a:buAutoNum type="arabicPeriod" startAt="27"/>
            </a:pPr>
            <a:r>
              <a:rPr lang="en-US" b="1" dirty="0" err="1"/>
              <a:t>Malchijah’s</a:t>
            </a:r>
            <a:r>
              <a:rPr lang="en-US" b="1" dirty="0"/>
              <a:t> Cistern</a:t>
            </a:r>
          </a:p>
          <a:p>
            <a:pPr marL="514338" indent="-514338">
              <a:lnSpc>
                <a:spcPct val="100000"/>
              </a:lnSpc>
              <a:spcBef>
                <a:spcPts val="900"/>
              </a:spcBef>
              <a:buClr>
                <a:schemeClr val="accent1">
                  <a:lumMod val="75000"/>
                </a:schemeClr>
              </a:buClr>
              <a:buFont typeface="+mj-lt"/>
              <a:buAutoNum type="arabicPeriod" startAt="27"/>
            </a:pPr>
            <a:r>
              <a:rPr lang="en-US" b="1" dirty="0">
                <a:solidFill>
                  <a:prstClr val="black"/>
                </a:solidFill>
              </a:rPr>
              <a:t>Jerusalem Falls</a:t>
            </a:r>
          </a:p>
        </p:txBody>
      </p:sp>
      <p:sp>
        <p:nvSpPr>
          <p:cNvPr id="4" name="Rectangle 3">
            <a:extLst>
              <a:ext uri="{FF2B5EF4-FFF2-40B4-BE49-F238E27FC236}">
                <a16:creationId xmlns:a16="http://schemas.microsoft.com/office/drawing/2014/main" id="{3DF3D067-7BBC-414C-A519-F61CE877479A}"/>
              </a:ext>
            </a:extLst>
          </p:cNvPr>
          <p:cNvSpPr/>
          <p:nvPr/>
        </p:nvSpPr>
        <p:spPr>
          <a:xfrm>
            <a:off x="4572000" y="1181100"/>
            <a:ext cx="4572000" cy="4503990"/>
          </a:xfrm>
          <a:prstGeom prst="rect">
            <a:avLst/>
          </a:prstGeom>
        </p:spPr>
        <p:txBody>
          <a:bodyPr>
            <a:spAutoFit/>
          </a:bodyPr>
          <a:lstStyle/>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Aftermath</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Murder Of Gedaliah</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Don’t Go To Egypt!</a:t>
            </a:r>
          </a:p>
          <a:p>
            <a:pPr marL="514338" indent="-514338">
              <a:lnSpc>
                <a:spcPct val="80000"/>
              </a:lnSpc>
              <a:spcBef>
                <a:spcPts val="900"/>
              </a:spcBef>
              <a:buClr>
                <a:srgbClr val="4472C4">
                  <a:lumMod val="75000"/>
                </a:srgbClr>
              </a:buClr>
              <a:buFont typeface="+mj-lt"/>
              <a:buAutoNum type="arabicPeriod" startAt="40"/>
              <a:defRPr/>
            </a:pPr>
            <a:r>
              <a:rPr lang="en-US" sz="2400" b="1" dirty="0">
                <a:solidFill>
                  <a:prstClr val="black"/>
                </a:solidFill>
              </a:rPr>
              <a:t>They Go To Egypt</a:t>
            </a:r>
          </a:p>
          <a:p>
            <a:pPr marL="514338" indent="-514338">
              <a:lnSpc>
                <a:spcPct val="80000"/>
              </a:lnSpc>
              <a:spcBef>
                <a:spcPts val="900"/>
              </a:spcBef>
              <a:buClr>
                <a:srgbClr val="4472C4">
                  <a:lumMod val="75000"/>
                </a:srgbClr>
              </a:buClr>
              <a:buFont typeface="+mj-lt"/>
              <a:buAutoNum type="arabicPeriod" startAt="40"/>
              <a:defRPr/>
            </a:pPr>
            <a:r>
              <a:rPr lang="en-US" sz="2400" b="1" dirty="0">
                <a:solidFill>
                  <a:prstClr val="black"/>
                </a:solidFill>
              </a:rPr>
              <a:t>Queen Of Heaven</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Woes Of Baruch</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lang="en-US" sz="2400" b="1" dirty="0">
                <a:solidFill>
                  <a:prstClr val="black"/>
                </a:solidFill>
                <a:latin typeface="Calibri" panose="020F0502020204030204"/>
              </a:rPr>
              <a:t>Judgment On Egypt</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Judgment </a:t>
            </a:r>
            <a:r>
              <a:rPr lang="en-US" sz="2400" b="1" dirty="0">
                <a:solidFill>
                  <a:prstClr val="black"/>
                </a:solidFill>
                <a:latin typeface="Calibri" panose="020F0502020204030204"/>
              </a:rPr>
              <a:t>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 Philistia</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lang="en-US" sz="2400" b="1" dirty="0">
                <a:solidFill>
                  <a:prstClr val="black"/>
                </a:solidFill>
                <a:latin typeface="Calibri" panose="020F0502020204030204"/>
              </a:rPr>
              <a:t>Judgment On Moab</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Judgment On Ammon, etc.</a:t>
            </a:r>
          </a:p>
          <a:p>
            <a:pPr marL="514338" marR="0" lvl="0" indent="-514338" algn="l" defTabSz="914400" rtl="0" eaLnBrk="1" fontAlgn="auto" latinLnBrk="0" hangingPunct="1">
              <a:lnSpc>
                <a:spcPct val="80000"/>
              </a:lnSpc>
              <a:spcBef>
                <a:spcPts val="900"/>
              </a:spcBef>
              <a:spcAft>
                <a:spcPts val="0"/>
              </a:spcAft>
              <a:buClr>
                <a:srgbClr val="4472C4">
                  <a:lumMod val="75000"/>
                </a:srgbClr>
              </a:buClr>
              <a:buSzTx/>
              <a:buFont typeface="+mj-lt"/>
              <a:buAutoNum type="arabicPeriod" startAt="40"/>
              <a:tabLst/>
              <a:defRPr/>
            </a:pPr>
            <a:r>
              <a:rPr lang="en-US" sz="2400" b="1" dirty="0">
                <a:solidFill>
                  <a:prstClr val="black"/>
                </a:solidFill>
                <a:latin typeface="Calibri" panose="020F0502020204030204"/>
              </a:rPr>
              <a:t>Judgment On Babylon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51514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134"/>
            <a:ext cx="7886700" cy="1325563"/>
          </a:xfrm>
        </p:spPr>
        <p:txBody>
          <a:bodyPr anchor="ctr">
            <a:normAutofit/>
          </a:bodyPr>
          <a:lstStyle/>
          <a:p>
            <a:pPr algn="ctr">
              <a:lnSpc>
                <a:spcPct val="100000"/>
              </a:lnSpc>
            </a:pPr>
            <a:r>
              <a:rPr lang="en-US" sz="3200" b="1" u="sng" dirty="0">
                <a:solidFill>
                  <a:schemeClr val="accent1">
                    <a:lumMod val="75000"/>
                  </a:schemeClr>
                </a:solidFill>
                <a:latin typeface="Palatino Linotype" panose="02040502050505030304" pitchFamily="18" charset="0"/>
              </a:rPr>
              <a:t>Chapter 49: Judgment On Ammon, et al.</a:t>
            </a:r>
          </a:p>
        </p:txBody>
      </p:sp>
      <p:pic>
        <p:nvPicPr>
          <p:cNvPr id="4" name="Content Placeholder 3">
            <a:extLst>
              <a:ext uri="{FF2B5EF4-FFF2-40B4-BE49-F238E27FC236}">
                <a16:creationId xmlns:a16="http://schemas.microsoft.com/office/drawing/2014/main" id="{E13DFEDF-A88B-1747-9469-6B53AA3FDEA6}"/>
              </a:ext>
            </a:extLst>
          </p:cNvPr>
          <p:cNvPicPr>
            <a:picLocks noGrp="1" noChangeAspect="1"/>
          </p:cNvPicPr>
          <p:nvPr>
            <p:ph idx="1"/>
          </p:nvPr>
        </p:nvPicPr>
        <p:blipFill>
          <a:blip r:embed="rId2"/>
          <a:stretch>
            <a:fillRect/>
          </a:stretch>
        </p:blipFill>
        <p:spPr>
          <a:xfrm>
            <a:off x="1382309" y="1227930"/>
            <a:ext cx="6379381" cy="5196377"/>
          </a:xfrm>
          <a:prstGeom prst="rect">
            <a:avLst/>
          </a:prstGeom>
        </p:spPr>
      </p:pic>
      <p:sp>
        <p:nvSpPr>
          <p:cNvPr id="5" name="Oval 4">
            <a:extLst>
              <a:ext uri="{FF2B5EF4-FFF2-40B4-BE49-F238E27FC236}">
                <a16:creationId xmlns:a16="http://schemas.microsoft.com/office/drawing/2014/main" id="{41EB7A36-8F4D-DE4F-9391-31101AB6F551}"/>
              </a:ext>
            </a:extLst>
          </p:cNvPr>
          <p:cNvSpPr/>
          <p:nvPr/>
        </p:nvSpPr>
        <p:spPr>
          <a:xfrm>
            <a:off x="3302000" y="2806700"/>
            <a:ext cx="533400" cy="203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4FE483F-561F-8C4B-99A3-54A889759937}"/>
              </a:ext>
            </a:extLst>
          </p:cNvPr>
          <p:cNvSpPr/>
          <p:nvPr/>
        </p:nvSpPr>
        <p:spPr>
          <a:xfrm>
            <a:off x="3069230" y="3907496"/>
            <a:ext cx="533400" cy="203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AE56FA1-3F0E-1F45-8366-CB8A856805FF}"/>
              </a:ext>
            </a:extLst>
          </p:cNvPr>
          <p:cNvSpPr/>
          <p:nvPr/>
        </p:nvSpPr>
        <p:spPr>
          <a:xfrm>
            <a:off x="3556000" y="5211492"/>
            <a:ext cx="533400" cy="203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E7F217-17E0-F349-AC0E-98C154794A92}"/>
              </a:ext>
            </a:extLst>
          </p:cNvPr>
          <p:cNvSpPr/>
          <p:nvPr/>
        </p:nvSpPr>
        <p:spPr>
          <a:xfrm>
            <a:off x="6218830" y="3158196"/>
            <a:ext cx="639170" cy="2454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A4DE957-9A09-EE43-AFE7-A9C7CE52CAAE}"/>
              </a:ext>
            </a:extLst>
          </p:cNvPr>
          <p:cNvSpPr/>
          <p:nvPr/>
        </p:nvSpPr>
        <p:spPr>
          <a:xfrm>
            <a:off x="3120030" y="3399495"/>
            <a:ext cx="816970" cy="2420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7D28BA-3FA2-474C-8938-93F5EA72F96F}"/>
              </a:ext>
            </a:extLst>
          </p:cNvPr>
          <p:cNvSpPr/>
          <p:nvPr/>
        </p:nvSpPr>
        <p:spPr>
          <a:xfrm>
            <a:off x="3183530" y="3678896"/>
            <a:ext cx="639170" cy="2454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03B1DD-B110-1B46-832C-4F0A2BED55A7}"/>
              </a:ext>
            </a:extLst>
          </p:cNvPr>
          <p:cNvSpPr/>
          <p:nvPr/>
        </p:nvSpPr>
        <p:spPr>
          <a:xfrm>
            <a:off x="2982415" y="4364696"/>
            <a:ext cx="639170" cy="2454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B835B67-4B72-8446-A05D-91060279EADD}"/>
              </a:ext>
            </a:extLst>
          </p:cNvPr>
          <p:cNvSpPr/>
          <p:nvPr/>
        </p:nvSpPr>
        <p:spPr>
          <a:xfrm>
            <a:off x="5472610" y="3641588"/>
            <a:ext cx="639170" cy="2454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1ED54DC-6E76-5F40-A031-8F7424D60128}"/>
              </a:ext>
            </a:extLst>
          </p:cNvPr>
          <p:cNvSpPr/>
          <p:nvPr/>
        </p:nvSpPr>
        <p:spPr>
          <a:xfrm>
            <a:off x="3869328" y="4831284"/>
            <a:ext cx="1539781" cy="3895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489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134"/>
            <a:ext cx="7886700" cy="1325563"/>
          </a:xfrm>
        </p:spPr>
        <p:txBody>
          <a:bodyPr anchor="ctr">
            <a:normAutofit/>
          </a:bodyPr>
          <a:lstStyle/>
          <a:p>
            <a:pPr algn="ctr">
              <a:lnSpc>
                <a:spcPct val="100000"/>
              </a:lnSpc>
            </a:pPr>
            <a:r>
              <a:rPr lang="en-US" sz="3200" b="1" u="sng" dirty="0">
                <a:solidFill>
                  <a:schemeClr val="accent1">
                    <a:lumMod val="75000"/>
                  </a:schemeClr>
                </a:solidFill>
                <a:latin typeface="Palatino Linotype" panose="02040502050505030304" pitchFamily="18" charset="0"/>
              </a:rPr>
              <a:t>Chapter 49: Judgment On Ammon, et al.</a:t>
            </a:r>
          </a:p>
        </p:txBody>
      </p:sp>
      <p:sp>
        <p:nvSpPr>
          <p:cNvPr id="3" name="Content Placeholder 2">
            <a:extLst>
              <a:ext uri="{FF2B5EF4-FFF2-40B4-BE49-F238E27FC236}">
                <a16:creationId xmlns:a16="http://schemas.microsoft.com/office/drawing/2014/main" id="{E6ACAE45-AD7E-9848-90DC-82A8162891F2}"/>
              </a:ext>
            </a:extLst>
          </p:cNvPr>
          <p:cNvSpPr>
            <a:spLocks noGrp="1"/>
          </p:cNvSpPr>
          <p:nvPr>
            <p:ph idx="1"/>
          </p:nvPr>
        </p:nvSpPr>
        <p:spPr>
          <a:xfrm>
            <a:off x="628650" y="1235685"/>
            <a:ext cx="7886700" cy="4351338"/>
          </a:xfrm>
        </p:spPr>
        <p:txBody>
          <a:bodyPr>
            <a:normAutofit/>
          </a:bodyPr>
          <a:lstStyle/>
          <a:p>
            <a:pPr marL="0" indent="0" algn="ctr">
              <a:lnSpc>
                <a:spcPct val="100000"/>
              </a:lnSpc>
              <a:buNone/>
            </a:pPr>
            <a:r>
              <a:rPr lang="en-US" b="1" i="1" dirty="0"/>
              <a:t>Against Ammon (49:1-6)</a:t>
            </a:r>
            <a:endParaRPr lang="en-US" b="1" dirty="0"/>
          </a:p>
          <a:p>
            <a:pPr marL="0" indent="0" algn="ctr">
              <a:lnSpc>
                <a:spcPct val="100000"/>
              </a:lnSpc>
              <a:buNone/>
            </a:pPr>
            <a:r>
              <a:rPr lang="en-US" b="1" i="1" dirty="0"/>
              <a:t>Against Edom (49:7-22)</a:t>
            </a:r>
            <a:endParaRPr lang="en-US" b="1" dirty="0"/>
          </a:p>
          <a:p>
            <a:pPr marL="0" indent="0" algn="ctr">
              <a:lnSpc>
                <a:spcPct val="100000"/>
              </a:lnSpc>
              <a:buNone/>
            </a:pPr>
            <a:r>
              <a:rPr lang="en-US" b="1" i="1" dirty="0"/>
              <a:t>Against Damascus (49:23-27)</a:t>
            </a:r>
            <a:endParaRPr lang="en-US" b="1" dirty="0"/>
          </a:p>
          <a:p>
            <a:pPr marL="0" indent="0" algn="ctr">
              <a:lnSpc>
                <a:spcPct val="100000"/>
              </a:lnSpc>
              <a:buNone/>
            </a:pPr>
            <a:r>
              <a:rPr lang="en-US" b="1" i="1" dirty="0"/>
              <a:t>Against </a:t>
            </a:r>
            <a:r>
              <a:rPr lang="en-US" b="1" i="1" dirty="0" err="1"/>
              <a:t>Kedar</a:t>
            </a:r>
            <a:r>
              <a:rPr lang="en-US" b="1" i="1" dirty="0"/>
              <a:t> &amp; Hazor (28-33)</a:t>
            </a:r>
            <a:endParaRPr lang="en-US" b="1" dirty="0"/>
          </a:p>
          <a:p>
            <a:pPr marL="0" indent="0" algn="ctr">
              <a:lnSpc>
                <a:spcPct val="100000"/>
              </a:lnSpc>
              <a:buNone/>
            </a:pPr>
            <a:r>
              <a:rPr lang="en-US" b="1" i="1" dirty="0"/>
              <a:t>Against Elam (49:34-39)</a:t>
            </a:r>
            <a:endParaRPr lang="en-US" b="1" dirty="0"/>
          </a:p>
        </p:txBody>
      </p:sp>
      <p:pic>
        <p:nvPicPr>
          <p:cNvPr id="4" name="Picture 3">
            <a:extLst>
              <a:ext uri="{FF2B5EF4-FFF2-40B4-BE49-F238E27FC236}">
                <a16:creationId xmlns:a16="http://schemas.microsoft.com/office/drawing/2014/main" id="{F20A215D-712F-FE43-91B5-2566D878BE51}"/>
              </a:ext>
            </a:extLst>
          </p:cNvPr>
          <p:cNvPicPr>
            <a:picLocks noChangeAspect="1"/>
          </p:cNvPicPr>
          <p:nvPr/>
        </p:nvPicPr>
        <p:blipFill rotWithShape="1">
          <a:blip r:embed="rId2"/>
          <a:srcRect t="19036" b="6422"/>
          <a:stretch/>
        </p:blipFill>
        <p:spPr>
          <a:xfrm>
            <a:off x="0" y="4279900"/>
            <a:ext cx="9144000" cy="2578100"/>
          </a:xfrm>
          <a:prstGeom prst="rect">
            <a:avLst/>
          </a:prstGeom>
        </p:spPr>
      </p:pic>
    </p:spTree>
    <p:extLst>
      <p:ext uri="{BB962C8B-B14F-4D97-AF65-F5344CB8AC3E}">
        <p14:creationId xmlns:p14="http://schemas.microsoft.com/office/powerpoint/2010/main" val="2694730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660"/>
            <a:ext cx="7886700" cy="1325563"/>
          </a:xfrm>
        </p:spPr>
        <p:txBody>
          <a:bodyPr anchor="ctr"/>
          <a:lstStyle/>
          <a:p>
            <a:pPr algn="ctr"/>
            <a:r>
              <a:rPr lang="en-US" b="1" u="sng" dirty="0">
                <a:solidFill>
                  <a:schemeClr val="accent1">
                    <a:lumMod val="75000"/>
                  </a:schemeClr>
                </a:solidFill>
                <a:latin typeface="Palatino Linotype" panose="02040502050505030304" pitchFamily="18" charset="0"/>
              </a:rPr>
              <a:t>Chapter 49: Applications</a:t>
            </a:r>
          </a:p>
        </p:txBody>
      </p:sp>
      <p:sp>
        <p:nvSpPr>
          <p:cNvPr id="4" name="Content Placeholder 3"/>
          <p:cNvSpPr>
            <a:spLocks noGrp="1"/>
          </p:cNvSpPr>
          <p:nvPr>
            <p:ph idx="1"/>
          </p:nvPr>
        </p:nvSpPr>
        <p:spPr>
          <a:xfrm>
            <a:off x="212945" y="1364590"/>
            <a:ext cx="8705589" cy="4351339"/>
          </a:xfrm>
        </p:spPr>
        <p:txBody>
          <a:bodyPr>
            <a:noAutofit/>
          </a:bodyPr>
          <a:lstStyle/>
          <a:p>
            <a:pPr>
              <a:spcBef>
                <a:spcPts val="1800"/>
              </a:spcBef>
            </a:pPr>
            <a:r>
              <a:rPr lang="en-US" b="1" i="1" dirty="0"/>
              <a:t>“The sea of humanity can never be at rest or quiet…” </a:t>
            </a:r>
            <a:r>
              <a:rPr lang="en-US" b="1" dirty="0"/>
              <a:t>(Humphries, 493)</a:t>
            </a:r>
          </a:p>
          <a:p>
            <a:pPr>
              <a:spcBef>
                <a:spcPts val="1800"/>
              </a:spcBef>
            </a:pPr>
            <a:r>
              <a:rPr lang="en-US" b="1" dirty="0"/>
              <a:t>Being son of a false god (a “Ben-</a:t>
            </a:r>
            <a:r>
              <a:rPr lang="en-US" b="1" dirty="0" err="1"/>
              <a:t>hadad</a:t>
            </a:r>
            <a:r>
              <a:rPr lang="en-US" b="1" dirty="0"/>
              <a:t>”) will bring destruction (cf. 1Kgs. 15:18; 20:1, 9; 2Kgs. 6:24; 8:7; 13:3; 2Chron. 16:2) </a:t>
            </a:r>
          </a:p>
        </p:txBody>
      </p:sp>
      <p:pic>
        <p:nvPicPr>
          <p:cNvPr id="3" name="Picture 2">
            <a:extLst>
              <a:ext uri="{FF2B5EF4-FFF2-40B4-BE49-F238E27FC236}">
                <a16:creationId xmlns:a16="http://schemas.microsoft.com/office/drawing/2014/main" id="{C5F1B6A8-D641-9F40-9720-458AEF58BB3E}"/>
              </a:ext>
            </a:extLst>
          </p:cNvPr>
          <p:cNvPicPr>
            <a:picLocks noChangeAspect="1"/>
          </p:cNvPicPr>
          <p:nvPr/>
        </p:nvPicPr>
        <p:blipFill rotWithShape="1">
          <a:blip r:embed="rId2"/>
          <a:srcRect t="23502" b="13693"/>
          <a:stretch/>
        </p:blipFill>
        <p:spPr>
          <a:xfrm>
            <a:off x="0" y="3911600"/>
            <a:ext cx="9144000" cy="2946400"/>
          </a:xfrm>
          <a:prstGeom prst="rect">
            <a:avLst/>
          </a:prstGeom>
        </p:spPr>
      </p:pic>
    </p:spTree>
    <p:extLst>
      <p:ext uri="{BB962C8B-B14F-4D97-AF65-F5344CB8AC3E}">
        <p14:creationId xmlns:p14="http://schemas.microsoft.com/office/powerpoint/2010/main" val="1621841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134"/>
            <a:ext cx="7886700" cy="1325563"/>
          </a:xfrm>
        </p:spPr>
        <p:txBody>
          <a:bodyPr anchor="ctr">
            <a:normAutofit/>
          </a:bodyPr>
          <a:lstStyle/>
          <a:p>
            <a:pPr algn="ctr">
              <a:lnSpc>
                <a:spcPct val="100000"/>
              </a:lnSpc>
            </a:pPr>
            <a:r>
              <a:rPr lang="en-US" sz="3600" b="1" u="sng" dirty="0">
                <a:solidFill>
                  <a:schemeClr val="accent1">
                    <a:lumMod val="75000"/>
                  </a:schemeClr>
                </a:solidFill>
                <a:latin typeface="Palatino Linotype" panose="02040502050505030304" pitchFamily="18" charset="0"/>
              </a:rPr>
              <a:t>Chapter 50: Judgment On Babylon</a:t>
            </a:r>
          </a:p>
        </p:txBody>
      </p:sp>
      <p:sp>
        <p:nvSpPr>
          <p:cNvPr id="3" name="Content Placeholder 2">
            <a:extLst>
              <a:ext uri="{FF2B5EF4-FFF2-40B4-BE49-F238E27FC236}">
                <a16:creationId xmlns:a16="http://schemas.microsoft.com/office/drawing/2014/main" id="{E6ACAE45-AD7E-9848-90DC-82A8162891F2}"/>
              </a:ext>
            </a:extLst>
          </p:cNvPr>
          <p:cNvSpPr>
            <a:spLocks noGrp="1"/>
          </p:cNvSpPr>
          <p:nvPr>
            <p:ph idx="1"/>
          </p:nvPr>
        </p:nvSpPr>
        <p:spPr>
          <a:xfrm>
            <a:off x="279400" y="1324585"/>
            <a:ext cx="8636000" cy="2371115"/>
          </a:xfrm>
        </p:spPr>
        <p:txBody>
          <a:bodyPr/>
          <a:lstStyle/>
          <a:p>
            <a:pPr marL="0" indent="0" algn="ctr">
              <a:lnSpc>
                <a:spcPct val="100000"/>
              </a:lnSpc>
              <a:spcBef>
                <a:spcPts val="1800"/>
              </a:spcBef>
              <a:buNone/>
            </a:pPr>
            <a:r>
              <a:rPr lang="en-US" b="1" i="1" dirty="0"/>
              <a:t>Pronouncement Against Babylon (50:1-10; cf. 25:11f, 26; Rev. 14:8; 16:19; 17-18) </a:t>
            </a:r>
          </a:p>
          <a:p>
            <a:pPr marL="0" indent="0" algn="ctr">
              <a:lnSpc>
                <a:spcPct val="100000"/>
              </a:lnSpc>
              <a:spcBef>
                <a:spcPts val="1800"/>
              </a:spcBef>
              <a:buNone/>
            </a:pPr>
            <a:r>
              <a:rPr lang="en-US" b="1" i="1" dirty="0"/>
              <a:t>Babylon &amp; Israel Contrasted (50:11-20) </a:t>
            </a:r>
          </a:p>
          <a:p>
            <a:pPr marL="0" indent="0" algn="ctr">
              <a:lnSpc>
                <a:spcPct val="100000"/>
              </a:lnSpc>
              <a:spcBef>
                <a:spcPts val="1800"/>
              </a:spcBef>
              <a:buNone/>
            </a:pPr>
            <a:r>
              <a:rPr lang="en-US" b="1" i="1" dirty="0"/>
              <a:t>Pride &amp; Power Of Babylon Broken (50:21-46; cf. Dan. 4-5)</a:t>
            </a:r>
          </a:p>
        </p:txBody>
      </p:sp>
      <p:pic>
        <p:nvPicPr>
          <p:cNvPr id="7" name="Picture 6">
            <a:extLst>
              <a:ext uri="{FF2B5EF4-FFF2-40B4-BE49-F238E27FC236}">
                <a16:creationId xmlns:a16="http://schemas.microsoft.com/office/drawing/2014/main" id="{092C846D-0A0E-3540-BB0E-CC8559461A49}"/>
              </a:ext>
            </a:extLst>
          </p:cNvPr>
          <p:cNvPicPr>
            <a:picLocks noChangeAspect="1"/>
          </p:cNvPicPr>
          <p:nvPr/>
        </p:nvPicPr>
        <p:blipFill>
          <a:blip r:embed="rId2"/>
          <a:stretch>
            <a:fillRect/>
          </a:stretch>
        </p:blipFill>
        <p:spPr>
          <a:xfrm>
            <a:off x="0" y="3873500"/>
            <a:ext cx="9158478" cy="2984500"/>
          </a:xfrm>
          <a:prstGeom prst="rect">
            <a:avLst/>
          </a:prstGeom>
        </p:spPr>
      </p:pic>
    </p:spTree>
    <p:extLst>
      <p:ext uri="{BB962C8B-B14F-4D97-AF65-F5344CB8AC3E}">
        <p14:creationId xmlns:p14="http://schemas.microsoft.com/office/powerpoint/2010/main" val="3861058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FAFC85-FFE6-4A41-80D8-EF1CCCDBFA4A}"/>
              </a:ext>
            </a:extLst>
          </p:cNvPr>
          <p:cNvSpPr>
            <a:spLocks noGrp="1"/>
          </p:cNvSpPr>
          <p:nvPr>
            <p:ph type="body" idx="1"/>
          </p:nvPr>
        </p:nvSpPr>
        <p:spPr>
          <a:xfrm>
            <a:off x="419100" y="4267200"/>
            <a:ext cx="8356600" cy="2222500"/>
          </a:xfrm>
        </p:spPr>
        <p:txBody>
          <a:bodyPr>
            <a:normAutofit lnSpcReduction="10000"/>
          </a:bodyPr>
          <a:lstStyle/>
          <a:p>
            <a:pPr algn="ctr"/>
            <a:r>
              <a:rPr lang="en-US" b="1" i="1" dirty="0">
                <a:solidFill>
                  <a:schemeClr val="accent1">
                    <a:lumMod val="75000"/>
                  </a:schemeClr>
                </a:solidFill>
              </a:rPr>
              <a:t>“In [Nabonidus's] mind, reverential fear of </a:t>
            </a:r>
            <a:r>
              <a:rPr lang="en-US" b="1" i="1" dirty="0" err="1">
                <a:solidFill>
                  <a:schemeClr val="accent1">
                    <a:lumMod val="75000"/>
                  </a:schemeClr>
                </a:solidFill>
              </a:rPr>
              <a:t>Marduk</a:t>
            </a:r>
            <a:r>
              <a:rPr lang="en-US" b="1" i="1" dirty="0">
                <a:solidFill>
                  <a:schemeClr val="accent1">
                    <a:lumMod val="75000"/>
                  </a:schemeClr>
                </a:solidFill>
              </a:rPr>
              <a:t>, king of the gods, came to an end. He did yet more evil to his city every day…he brought ruin on them all by a yoke without relief … [</a:t>
            </a:r>
            <a:r>
              <a:rPr lang="en-US" b="1" i="1" dirty="0" err="1">
                <a:solidFill>
                  <a:schemeClr val="accent1">
                    <a:lumMod val="75000"/>
                  </a:schemeClr>
                </a:solidFill>
              </a:rPr>
              <a:t>Marduk</a:t>
            </a:r>
            <a:r>
              <a:rPr lang="en-US" b="1" i="1" dirty="0">
                <a:solidFill>
                  <a:schemeClr val="accent1">
                    <a:lumMod val="75000"/>
                  </a:schemeClr>
                </a:solidFill>
              </a:rPr>
              <a:t>] inspected and checked all the countries, seeking for the upright king of his choice. He took the hand of Cyrus, king of the city of Anshan, and called him by his name, proclaiming him aloud for the kingship over all of everything.”</a:t>
            </a:r>
          </a:p>
        </p:txBody>
      </p:sp>
      <p:pic>
        <p:nvPicPr>
          <p:cNvPr id="8" name="Picture 7">
            <a:extLst>
              <a:ext uri="{FF2B5EF4-FFF2-40B4-BE49-F238E27FC236}">
                <a16:creationId xmlns:a16="http://schemas.microsoft.com/office/drawing/2014/main" id="{B897177A-802A-114C-AA40-7534D3A595F6}"/>
              </a:ext>
            </a:extLst>
          </p:cNvPr>
          <p:cNvPicPr>
            <a:picLocks noChangeAspect="1"/>
          </p:cNvPicPr>
          <p:nvPr/>
        </p:nvPicPr>
        <p:blipFill rotWithShape="1">
          <a:blip r:embed="rId2"/>
          <a:srcRect l="9028" t="24607" r="9861" b="23310"/>
          <a:stretch/>
        </p:blipFill>
        <p:spPr>
          <a:xfrm>
            <a:off x="858838" y="484186"/>
            <a:ext cx="7416800" cy="3568700"/>
          </a:xfrm>
          <a:prstGeom prst="rect">
            <a:avLst/>
          </a:prstGeom>
        </p:spPr>
      </p:pic>
    </p:spTree>
    <p:extLst>
      <p:ext uri="{BB962C8B-B14F-4D97-AF65-F5344CB8AC3E}">
        <p14:creationId xmlns:p14="http://schemas.microsoft.com/office/powerpoint/2010/main" val="299794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660"/>
            <a:ext cx="7886700" cy="1325563"/>
          </a:xfrm>
        </p:spPr>
        <p:txBody>
          <a:bodyPr anchor="ctr"/>
          <a:lstStyle/>
          <a:p>
            <a:pPr algn="ctr"/>
            <a:r>
              <a:rPr lang="en-US" b="1" u="sng">
                <a:solidFill>
                  <a:schemeClr val="accent1">
                    <a:lumMod val="75000"/>
                  </a:schemeClr>
                </a:solidFill>
                <a:latin typeface="Palatino Linotype" panose="02040502050505030304" pitchFamily="18" charset="0"/>
              </a:rPr>
              <a:t>Chapter 50: </a:t>
            </a:r>
            <a:r>
              <a:rPr lang="en-US" b="1" u="sng" dirty="0">
                <a:solidFill>
                  <a:schemeClr val="accent1">
                    <a:lumMod val="75000"/>
                  </a:schemeClr>
                </a:solidFill>
                <a:latin typeface="Palatino Linotype" panose="02040502050505030304" pitchFamily="18" charset="0"/>
              </a:rPr>
              <a:t>Applications</a:t>
            </a:r>
          </a:p>
        </p:txBody>
      </p:sp>
      <p:sp>
        <p:nvSpPr>
          <p:cNvPr id="4" name="Content Placeholder 3"/>
          <p:cNvSpPr>
            <a:spLocks noGrp="1"/>
          </p:cNvSpPr>
          <p:nvPr>
            <p:ph idx="1"/>
          </p:nvPr>
        </p:nvSpPr>
        <p:spPr>
          <a:xfrm>
            <a:off x="212945" y="1364590"/>
            <a:ext cx="8705589" cy="4351339"/>
          </a:xfrm>
        </p:spPr>
        <p:txBody>
          <a:bodyPr>
            <a:noAutofit/>
          </a:bodyPr>
          <a:lstStyle/>
          <a:p>
            <a:pPr>
              <a:spcBef>
                <a:spcPts val="1800"/>
              </a:spcBef>
            </a:pPr>
            <a:r>
              <a:rPr lang="en-US" b="1" dirty="0"/>
              <a:t>The Lord is the habitation of righteousness/justice (v. 7)</a:t>
            </a:r>
          </a:p>
          <a:p>
            <a:pPr>
              <a:spcBef>
                <a:spcPts val="1800"/>
              </a:spcBef>
            </a:pPr>
            <a:r>
              <a:rPr lang="en-US" b="1" i="1" dirty="0"/>
              <a:t>“Jer. 50:9,21,25; 51:7,20: The great nations are only tools in God’s hands. He uses them to accomplish His purposes, then holds them accountable for their own misdeeds, just as individuals will be held accountable at the end of time (cf. Rev. 18:1-10; 20:11-15).” </a:t>
            </a:r>
            <a:r>
              <a:rPr lang="en-US" b="1" dirty="0"/>
              <a:t>(</a:t>
            </a:r>
            <a:r>
              <a:rPr lang="en-US" b="1" dirty="0" err="1"/>
              <a:t>Harkrider</a:t>
            </a:r>
            <a:r>
              <a:rPr lang="en-US" b="1" dirty="0"/>
              <a:t>, 125) (cf. Is. 40:15)</a:t>
            </a:r>
          </a:p>
        </p:txBody>
      </p:sp>
      <p:pic>
        <p:nvPicPr>
          <p:cNvPr id="3" name="Picture 2">
            <a:extLst>
              <a:ext uri="{FF2B5EF4-FFF2-40B4-BE49-F238E27FC236}">
                <a16:creationId xmlns:a16="http://schemas.microsoft.com/office/drawing/2014/main" id="{9C9385FD-DE5F-1D44-8EE2-DD3925AC17A0}"/>
              </a:ext>
            </a:extLst>
          </p:cNvPr>
          <p:cNvPicPr>
            <a:picLocks noChangeAspect="1"/>
          </p:cNvPicPr>
          <p:nvPr/>
        </p:nvPicPr>
        <p:blipFill rotWithShape="1">
          <a:blip r:embed="rId2"/>
          <a:srcRect t="36551" b="31852"/>
          <a:stretch/>
        </p:blipFill>
        <p:spPr>
          <a:xfrm>
            <a:off x="1136739" y="4462500"/>
            <a:ext cx="6858000" cy="2166940"/>
          </a:xfrm>
          <a:prstGeom prst="rect">
            <a:avLst/>
          </a:prstGeom>
        </p:spPr>
      </p:pic>
    </p:spTree>
    <p:extLst>
      <p:ext uri="{BB962C8B-B14F-4D97-AF65-F5344CB8AC3E}">
        <p14:creationId xmlns:p14="http://schemas.microsoft.com/office/powerpoint/2010/main" val="1574552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TotalTime>
  <Words>400</Words>
  <Application>Microsoft Macintosh PowerPoint</Application>
  <PresentationFormat>On-screen Show (4:3)</PresentationFormat>
  <Paragraphs>44</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Palatino Linotype</vt:lpstr>
      <vt:lpstr>Office Theme</vt:lpstr>
      <vt:lpstr>Jeremiah: Chapters 49-50</vt:lpstr>
      <vt:lpstr>Jeremiah Memory Jogger:</vt:lpstr>
      <vt:lpstr>Chapter 49: Judgment On Ammon, et al.</vt:lpstr>
      <vt:lpstr>Chapter 49: Judgment On Ammon, et al.</vt:lpstr>
      <vt:lpstr>Chapter 49: Applications</vt:lpstr>
      <vt:lpstr>Chapter 50: Judgment On Babylon</vt:lpstr>
      <vt:lpstr>PowerPoint Presentation</vt:lpstr>
      <vt:lpstr>Chapter 50: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 Chapters 49-50</dc:title>
  <dc:creator>Eric Parker</dc:creator>
  <cp:lastModifiedBy>Eric Parker</cp:lastModifiedBy>
  <cp:revision>7</cp:revision>
  <dcterms:created xsi:type="dcterms:W3CDTF">2019-09-16T20:34:51Z</dcterms:created>
  <dcterms:modified xsi:type="dcterms:W3CDTF">2019-10-23T21:53:32Z</dcterms:modified>
</cp:coreProperties>
</file>