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81" r:id="rId3"/>
    <p:sldId id="275" r:id="rId4"/>
    <p:sldId id="263" r:id="rId5"/>
    <p:sldId id="283" r:id="rId6"/>
    <p:sldId id="285" r:id="rId7"/>
    <p:sldId id="284" r:id="rId8"/>
    <p:sldId id="264" r:id="rId9"/>
    <p:sldId id="277" r:id="rId10"/>
    <p:sldId id="278" r:id="rId11"/>
    <p:sldId id="280" r:id="rId12"/>
    <p:sldId id="282" r:id="rId13"/>
    <p:sldId id="27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93"/>
  </p:normalViewPr>
  <p:slideViewPr>
    <p:cSldViewPr snapToGrid="0" snapToObjects="1">
      <p:cViewPr varScale="1">
        <p:scale>
          <a:sx n="100" d="100"/>
          <a:sy n="100" d="100"/>
        </p:scale>
        <p:origin x="14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955036-BF9E-684C-889C-8210BCCADB58}"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B77A-008A-8B47-99E5-6793818663DC}" type="slidenum">
              <a:rPr lang="en-US" smtClean="0"/>
              <a:t>‹#›</a:t>
            </a:fld>
            <a:endParaRPr lang="en-US"/>
          </a:p>
        </p:txBody>
      </p:sp>
    </p:spTree>
    <p:extLst>
      <p:ext uri="{BB962C8B-B14F-4D97-AF65-F5344CB8AC3E}">
        <p14:creationId xmlns:p14="http://schemas.microsoft.com/office/powerpoint/2010/main" val="32830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955036-BF9E-684C-889C-8210BCCADB58}"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B77A-008A-8B47-99E5-6793818663DC}" type="slidenum">
              <a:rPr lang="en-US" smtClean="0"/>
              <a:t>‹#›</a:t>
            </a:fld>
            <a:endParaRPr lang="en-US"/>
          </a:p>
        </p:txBody>
      </p:sp>
    </p:spTree>
    <p:extLst>
      <p:ext uri="{BB962C8B-B14F-4D97-AF65-F5344CB8AC3E}">
        <p14:creationId xmlns:p14="http://schemas.microsoft.com/office/powerpoint/2010/main" val="205627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955036-BF9E-684C-889C-8210BCCADB58}"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B77A-008A-8B47-99E5-6793818663DC}" type="slidenum">
              <a:rPr lang="en-US" smtClean="0"/>
              <a:t>‹#›</a:t>
            </a:fld>
            <a:endParaRPr lang="en-US"/>
          </a:p>
        </p:txBody>
      </p:sp>
    </p:spTree>
    <p:extLst>
      <p:ext uri="{BB962C8B-B14F-4D97-AF65-F5344CB8AC3E}">
        <p14:creationId xmlns:p14="http://schemas.microsoft.com/office/powerpoint/2010/main" val="424489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955036-BF9E-684C-889C-8210BCCADB58}"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B77A-008A-8B47-99E5-6793818663DC}" type="slidenum">
              <a:rPr lang="en-US" smtClean="0"/>
              <a:t>‹#›</a:t>
            </a:fld>
            <a:endParaRPr lang="en-US"/>
          </a:p>
        </p:txBody>
      </p:sp>
    </p:spTree>
    <p:extLst>
      <p:ext uri="{BB962C8B-B14F-4D97-AF65-F5344CB8AC3E}">
        <p14:creationId xmlns:p14="http://schemas.microsoft.com/office/powerpoint/2010/main" val="83386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955036-BF9E-684C-889C-8210BCCADB58}"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B77A-008A-8B47-99E5-6793818663DC}" type="slidenum">
              <a:rPr lang="en-US" smtClean="0"/>
              <a:t>‹#›</a:t>
            </a:fld>
            <a:endParaRPr lang="en-US"/>
          </a:p>
        </p:txBody>
      </p:sp>
    </p:spTree>
    <p:extLst>
      <p:ext uri="{BB962C8B-B14F-4D97-AF65-F5344CB8AC3E}">
        <p14:creationId xmlns:p14="http://schemas.microsoft.com/office/powerpoint/2010/main" val="21450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955036-BF9E-684C-889C-8210BCCADB58}" type="datetimeFigureOut">
              <a:rPr lang="en-US" smtClean="0"/>
              <a:t>10/30/19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B77A-008A-8B47-99E5-6793818663DC}" type="slidenum">
              <a:rPr lang="en-US" smtClean="0"/>
              <a:t>‹#›</a:t>
            </a:fld>
            <a:endParaRPr lang="en-US"/>
          </a:p>
        </p:txBody>
      </p:sp>
    </p:spTree>
    <p:extLst>
      <p:ext uri="{BB962C8B-B14F-4D97-AF65-F5344CB8AC3E}">
        <p14:creationId xmlns:p14="http://schemas.microsoft.com/office/powerpoint/2010/main" val="286926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955036-BF9E-684C-889C-8210BCCADB58}" type="datetimeFigureOut">
              <a:rPr lang="en-US" smtClean="0"/>
              <a:t>10/30/19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2B77A-008A-8B47-99E5-6793818663DC}" type="slidenum">
              <a:rPr lang="en-US" smtClean="0"/>
              <a:t>‹#›</a:t>
            </a:fld>
            <a:endParaRPr lang="en-US"/>
          </a:p>
        </p:txBody>
      </p:sp>
    </p:spTree>
    <p:extLst>
      <p:ext uri="{BB962C8B-B14F-4D97-AF65-F5344CB8AC3E}">
        <p14:creationId xmlns:p14="http://schemas.microsoft.com/office/powerpoint/2010/main" val="187247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955036-BF9E-684C-889C-8210BCCADB58}" type="datetimeFigureOut">
              <a:rPr lang="en-US" smtClean="0"/>
              <a:t>10/30/19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2B77A-008A-8B47-99E5-6793818663DC}" type="slidenum">
              <a:rPr lang="en-US" smtClean="0"/>
              <a:t>‹#›</a:t>
            </a:fld>
            <a:endParaRPr lang="en-US"/>
          </a:p>
        </p:txBody>
      </p:sp>
    </p:spTree>
    <p:extLst>
      <p:ext uri="{BB962C8B-B14F-4D97-AF65-F5344CB8AC3E}">
        <p14:creationId xmlns:p14="http://schemas.microsoft.com/office/powerpoint/2010/main" val="2975835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55036-BF9E-684C-889C-8210BCCADB58}" type="datetimeFigureOut">
              <a:rPr lang="en-US" smtClean="0"/>
              <a:t>10/30/19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2B77A-008A-8B47-99E5-6793818663DC}" type="slidenum">
              <a:rPr lang="en-US" smtClean="0"/>
              <a:t>‹#›</a:t>
            </a:fld>
            <a:endParaRPr lang="en-US"/>
          </a:p>
        </p:txBody>
      </p:sp>
    </p:spTree>
    <p:extLst>
      <p:ext uri="{BB962C8B-B14F-4D97-AF65-F5344CB8AC3E}">
        <p14:creationId xmlns:p14="http://schemas.microsoft.com/office/powerpoint/2010/main" val="93476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955036-BF9E-684C-889C-8210BCCADB58}" type="datetimeFigureOut">
              <a:rPr lang="en-US" smtClean="0"/>
              <a:t>10/30/19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B77A-008A-8B47-99E5-6793818663DC}" type="slidenum">
              <a:rPr lang="en-US" smtClean="0"/>
              <a:t>‹#›</a:t>
            </a:fld>
            <a:endParaRPr lang="en-US"/>
          </a:p>
        </p:txBody>
      </p:sp>
    </p:spTree>
    <p:extLst>
      <p:ext uri="{BB962C8B-B14F-4D97-AF65-F5344CB8AC3E}">
        <p14:creationId xmlns:p14="http://schemas.microsoft.com/office/powerpoint/2010/main" val="316139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955036-BF9E-684C-889C-8210BCCADB58}" type="datetimeFigureOut">
              <a:rPr lang="en-US" smtClean="0"/>
              <a:t>10/30/19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B77A-008A-8B47-99E5-6793818663DC}" type="slidenum">
              <a:rPr lang="en-US" smtClean="0"/>
              <a:t>‹#›</a:t>
            </a:fld>
            <a:endParaRPr lang="en-US"/>
          </a:p>
        </p:txBody>
      </p:sp>
    </p:spTree>
    <p:extLst>
      <p:ext uri="{BB962C8B-B14F-4D97-AF65-F5344CB8AC3E}">
        <p14:creationId xmlns:p14="http://schemas.microsoft.com/office/powerpoint/2010/main" val="284185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55036-BF9E-684C-889C-8210BCCADB58}" type="datetimeFigureOut">
              <a:rPr lang="en-US" smtClean="0"/>
              <a:t>10/30/19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2B77A-008A-8B47-99E5-6793818663DC}" type="slidenum">
              <a:rPr lang="en-US" smtClean="0"/>
              <a:t>‹#›</a:t>
            </a:fld>
            <a:endParaRPr lang="en-US"/>
          </a:p>
        </p:txBody>
      </p:sp>
    </p:spTree>
    <p:extLst>
      <p:ext uri="{BB962C8B-B14F-4D97-AF65-F5344CB8AC3E}">
        <p14:creationId xmlns:p14="http://schemas.microsoft.com/office/powerpoint/2010/main" val="2527158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198251"/>
            <a:ext cx="8648620" cy="1439591"/>
          </a:xfrm>
        </p:spPr>
        <p:txBody>
          <a:bodyPr anchor="ctr"/>
          <a:lstStyle/>
          <a:p>
            <a:r>
              <a:rPr lang="en-US" sz="5400" b="1" u="sng" dirty="0">
                <a:solidFill>
                  <a:schemeClr val="accent1">
                    <a:lumMod val="75000"/>
                  </a:schemeClr>
                </a:solidFill>
                <a:latin typeface="Palatino Linotype" panose="02040502050505030304" pitchFamily="18" charset="0"/>
              </a:rPr>
              <a:t>Jeremiah: Chapters 51-52</a:t>
            </a:r>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
            <a:ext cx="9144000" cy="5035403"/>
          </a:xfrm>
          <a:prstGeom prst="rect">
            <a:avLst/>
          </a:prstGeom>
        </p:spPr>
      </p:pic>
    </p:spTree>
    <p:extLst>
      <p:ext uri="{BB962C8B-B14F-4D97-AF65-F5344CB8AC3E}">
        <p14:creationId xmlns:p14="http://schemas.microsoft.com/office/powerpoint/2010/main" val="226119039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365126"/>
            <a:ext cx="8839200" cy="1325563"/>
          </a:xfrm>
        </p:spPr>
        <p:txBody>
          <a:bodyPr anchor="ctr"/>
          <a:lstStyle/>
          <a:p>
            <a:pPr algn="ctr">
              <a:lnSpc>
                <a:spcPct val="100000"/>
              </a:lnSpc>
            </a:pPr>
            <a:r>
              <a:rPr lang="en-US" sz="4000" b="1" u="sng" dirty="0">
                <a:solidFill>
                  <a:schemeClr val="accent1">
                    <a:lumMod val="75000"/>
                  </a:schemeClr>
                </a:solidFill>
                <a:latin typeface="Palatino Linotype" panose="02040502050505030304" pitchFamily="18" charset="0"/>
              </a:rPr>
              <a:t>Chapter 52: Epilogue: Jerusalem Falls</a:t>
            </a:r>
          </a:p>
        </p:txBody>
      </p:sp>
      <p:sp>
        <p:nvSpPr>
          <p:cNvPr id="3" name="Content Placeholder 2">
            <a:extLst>
              <a:ext uri="{FF2B5EF4-FFF2-40B4-BE49-F238E27FC236}">
                <a16:creationId xmlns:a16="http://schemas.microsoft.com/office/drawing/2014/main" id="{E6ACAE45-AD7E-9848-90DC-82A8162891F2}"/>
              </a:ext>
            </a:extLst>
          </p:cNvPr>
          <p:cNvSpPr>
            <a:spLocks noGrp="1"/>
          </p:cNvSpPr>
          <p:nvPr>
            <p:ph sz="half" idx="1"/>
          </p:nvPr>
        </p:nvSpPr>
        <p:spPr>
          <a:xfrm>
            <a:off x="628650" y="1825625"/>
            <a:ext cx="3886200" cy="4351338"/>
          </a:xfrm>
        </p:spPr>
        <p:txBody>
          <a:bodyPr/>
          <a:lstStyle/>
          <a:p>
            <a:pPr marL="0" indent="0" algn="ctr">
              <a:lnSpc>
                <a:spcPct val="100000"/>
              </a:lnSpc>
              <a:spcBef>
                <a:spcPts val="1800"/>
              </a:spcBef>
              <a:buNone/>
            </a:pPr>
            <a:r>
              <a:rPr lang="en-US" b="1" i="1" dirty="0"/>
              <a:t>Fate Of Zedekiah </a:t>
            </a:r>
            <a:br>
              <a:rPr lang="en-US" b="1" i="1" dirty="0"/>
            </a:br>
            <a:r>
              <a:rPr lang="en-US" b="1" i="1" dirty="0">
                <a:solidFill>
                  <a:schemeClr val="accent1">
                    <a:lumMod val="75000"/>
                  </a:schemeClr>
                </a:solidFill>
              </a:rPr>
              <a:t>(52:1-11)</a:t>
            </a:r>
            <a:r>
              <a:rPr lang="en-US" b="1" dirty="0">
                <a:solidFill>
                  <a:schemeClr val="accent1">
                    <a:lumMod val="75000"/>
                  </a:schemeClr>
                </a:solidFill>
              </a:rPr>
              <a:t> </a:t>
            </a:r>
          </a:p>
          <a:p>
            <a:pPr marL="0" indent="0" algn="ctr">
              <a:lnSpc>
                <a:spcPct val="100000"/>
              </a:lnSpc>
              <a:spcBef>
                <a:spcPts val="1800"/>
              </a:spcBef>
              <a:buNone/>
            </a:pPr>
            <a:r>
              <a:rPr lang="en-US" b="1" i="1" dirty="0"/>
              <a:t>Jerusalem &amp; Temple Destroyed </a:t>
            </a:r>
            <a:r>
              <a:rPr lang="en-US" b="1" i="1" dirty="0">
                <a:solidFill>
                  <a:schemeClr val="accent1">
                    <a:lumMod val="75000"/>
                  </a:schemeClr>
                </a:solidFill>
              </a:rPr>
              <a:t>(52:12-23)</a:t>
            </a:r>
            <a:r>
              <a:rPr lang="en-US" b="1" dirty="0">
                <a:solidFill>
                  <a:schemeClr val="accent1">
                    <a:lumMod val="75000"/>
                  </a:schemeClr>
                </a:solidFill>
              </a:rPr>
              <a:t> </a:t>
            </a:r>
          </a:p>
          <a:p>
            <a:pPr marL="0" indent="0" algn="ctr">
              <a:lnSpc>
                <a:spcPct val="100000"/>
              </a:lnSpc>
              <a:spcBef>
                <a:spcPts val="1800"/>
              </a:spcBef>
              <a:buNone/>
            </a:pPr>
            <a:r>
              <a:rPr lang="en-US" b="1" i="1" dirty="0"/>
              <a:t>Chief Officers Arrested </a:t>
            </a:r>
            <a:r>
              <a:rPr lang="en-US" b="1" i="1" dirty="0">
                <a:solidFill>
                  <a:schemeClr val="accent1">
                    <a:lumMod val="75000"/>
                  </a:schemeClr>
                </a:solidFill>
              </a:rPr>
              <a:t>(52:24-30)</a:t>
            </a:r>
            <a:r>
              <a:rPr lang="en-US" b="1" dirty="0">
                <a:solidFill>
                  <a:schemeClr val="accent1">
                    <a:lumMod val="75000"/>
                  </a:schemeClr>
                </a:solidFill>
              </a:rPr>
              <a:t> </a:t>
            </a:r>
          </a:p>
          <a:p>
            <a:pPr marL="0" indent="0" algn="ctr">
              <a:lnSpc>
                <a:spcPct val="100000"/>
              </a:lnSpc>
              <a:spcBef>
                <a:spcPts val="1800"/>
              </a:spcBef>
              <a:buNone/>
            </a:pPr>
            <a:r>
              <a:rPr lang="en-US" b="1" i="1" dirty="0"/>
              <a:t>Jehoiachin’s Favor </a:t>
            </a:r>
            <a:r>
              <a:rPr lang="en-US" b="1" i="1" dirty="0">
                <a:solidFill>
                  <a:schemeClr val="accent1">
                    <a:lumMod val="75000"/>
                  </a:schemeClr>
                </a:solidFill>
              </a:rPr>
              <a:t>(52:31-34)</a:t>
            </a:r>
            <a:r>
              <a:rPr lang="en-US" b="1" dirty="0">
                <a:solidFill>
                  <a:schemeClr val="accent1">
                    <a:lumMod val="75000"/>
                  </a:schemeClr>
                </a:solidFill>
              </a:rPr>
              <a:t> </a:t>
            </a:r>
          </a:p>
        </p:txBody>
      </p:sp>
      <p:pic>
        <p:nvPicPr>
          <p:cNvPr id="12" name="Picture 11">
            <a:extLst>
              <a:ext uri="{FF2B5EF4-FFF2-40B4-BE49-F238E27FC236}">
                <a16:creationId xmlns:a16="http://schemas.microsoft.com/office/drawing/2014/main" id="{79AB7584-F13D-9C4E-982A-C3CE8EC9B8EB}"/>
              </a:ext>
            </a:extLst>
          </p:cNvPr>
          <p:cNvPicPr>
            <a:picLocks noChangeAspect="1"/>
          </p:cNvPicPr>
          <p:nvPr/>
        </p:nvPicPr>
        <p:blipFill>
          <a:blip r:embed="rId2"/>
          <a:stretch>
            <a:fillRect/>
          </a:stretch>
        </p:blipFill>
        <p:spPr>
          <a:xfrm>
            <a:off x="5175250" y="1622425"/>
            <a:ext cx="3168650" cy="3330575"/>
          </a:xfrm>
          <a:prstGeom prst="rect">
            <a:avLst/>
          </a:prstGeom>
        </p:spPr>
      </p:pic>
      <p:sp>
        <p:nvSpPr>
          <p:cNvPr id="13" name="TextBox 12">
            <a:extLst>
              <a:ext uri="{FF2B5EF4-FFF2-40B4-BE49-F238E27FC236}">
                <a16:creationId xmlns:a16="http://schemas.microsoft.com/office/drawing/2014/main" id="{073C47ED-E86B-A644-9E32-C6594838B7B3}"/>
              </a:ext>
            </a:extLst>
          </p:cNvPr>
          <p:cNvSpPr txBox="1"/>
          <p:nvPr/>
        </p:nvSpPr>
        <p:spPr>
          <a:xfrm>
            <a:off x="4816475" y="5076645"/>
            <a:ext cx="3886199" cy="1323439"/>
          </a:xfrm>
          <a:prstGeom prst="rect">
            <a:avLst/>
          </a:prstGeom>
          <a:noFill/>
        </p:spPr>
        <p:txBody>
          <a:bodyPr wrap="square" rtlCol="0">
            <a:spAutoFit/>
          </a:bodyPr>
          <a:lstStyle/>
          <a:p>
            <a:pPr algn="ctr"/>
            <a:r>
              <a:rPr lang="en-US" sz="2000" b="1" dirty="0" err="1">
                <a:solidFill>
                  <a:schemeClr val="accent1">
                    <a:lumMod val="75000"/>
                  </a:schemeClr>
                </a:solidFill>
              </a:rPr>
              <a:t>Hagab</a:t>
            </a:r>
            <a:r>
              <a:rPr lang="en-US" sz="2000" b="1" dirty="0">
                <a:solidFill>
                  <a:schemeClr val="accent1">
                    <a:lumMod val="75000"/>
                  </a:schemeClr>
                </a:solidFill>
              </a:rPr>
              <a:t> Seal, Dated To End Of 1</a:t>
            </a:r>
            <a:r>
              <a:rPr lang="en-US" sz="2000" b="1" baseline="30000" dirty="0">
                <a:solidFill>
                  <a:schemeClr val="accent1">
                    <a:lumMod val="75000"/>
                  </a:schemeClr>
                </a:solidFill>
              </a:rPr>
              <a:t>st</a:t>
            </a:r>
            <a:r>
              <a:rPr lang="en-US" sz="2000" b="1" dirty="0">
                <a:solidFill>
                  <a:schemeClr val="accent1">
                    <a:lumMod val="75000"/>
                  </a:schemeClr>
                </a:solidFill>
              </a:rPr>
              <a:t> Temple Period, Recently Found In A Massive 7</a:t>
            </a:r>
            <a:r>
              <a:rPr lang="en-US" sz="2000" b="1" baseline="30000" dirty="0">
                <a:solidFill>
                  <a:schemeClr val="accent1">
                    <a:lumMod val="75000"/>
                  </a:schemeClr>
                </a:solidFill>
              </a:rPr>
              <a:t>th</a:t>
            </a:r>
            <a:r>
              <a:rPr lang="en-US" sz="2000" b="1" dirty="0">
                <a:solidFill>
                  <a:schemeClr val="accent1">
                    <a:lumMod val="75000"/>
                  </a:schemeClr>
                </a:solidFill>
              </a:rPr>
              <a:t> Century Upper Class Home Near The Western Wall</a:t>
            </a:r>
          </a:p>
        </p:txBody>
      </p:sp>
    </p:spTree>
    <p:extLst>
      <p:ext uri="{BB962C8B-B14F-4D97-AF65-F5344CB8AC3E}">
        <p14:creationId xmlns:p14="http://schemas.microsoft.com/office/powerpoint/2010/main" val="25067815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9D54-1DD4-7A42-9EAA-911FD26B1C8A}"/>
              </a:ext>
            </a:extLst>
          </p:cNvPr>
          <p:cNvSpPr>
            <a:spLocks noGrp="1"/>
          </p:cNvSpPr>
          <p:nvPr>
            <p:ph type="title"/>
          </p:nvPr>
        </p:nvSpPr>
        <p:spPr>
          <a:xfrm>
            <a:off x="469557" y="204485"/>
            <a:ext cx="8217243" cy="1325563"/>
          </a:xfrm>
        </p:spPr>
        <p:txBody>
          <a:bodyPr/>
          <a:lstStyle/>
          <a:p>
            <a:pPr algn="ctr"/>
            <a:r>
              <a:rPr lang="en-US" b="1" u="sng" dirty="0">
                <a:solidFill>
                  <a:schemeClr val="accent1">
                    <a:lumMod val="75000"/>
                  </a:schemeClr>
                </a:solidFill>
              </a:rPr>
              <a:t>Making Sense Of The Deportations</a:t>
            </a:r>
          </a:p>
        </p:txBody>
      </p:sp>
      <p:sp>
        <p:nvSpPr>
          <p:cNvPr id="3" name="Content Placeholder 2">
            <a:extLst>
              <a:ext uri="{FF2B5EF4-FFF2-40B4-BE49-F238E27FC236}">
                <a16:creationId xmlns:a16="http://schemas.microsoft.com/office/drawing/2014/main" id="{78B3457F-09E6-AD43-854B-FC6FA8BD7442}"/>
              </a:ext>
            </a:extLst>
          </p:cNvPr>
          <p:cNvSpPr>
            <a:spLocks noGrp="1"/>
          </p:cNvSpPr>
          <p:nvPr>
            <p:ph idx="1"/>
          </p:nvPr>
        </p:nvSpPr>
        <p:spPr>
          <a:xfrm>
            <a:off x="203200" y="1433381"/>
            <a:ext cx="8780505" cy="4898851"/>
          </a:xfrm>
        </p:spPr>
        <p:txBody>
          <a:bodyPr>
            <a:normAutofit fontScale="77500" lnSpcReduction="20000"/>
          </a:bodyPr>
          <a:lstStyle/>
          <a:p>
            <a:r>
              <a:rPr lang="en-US" sz="3600" b="1" u="sng" dirty="0"/>
              <a:t>2 Chronicles 35-36//2 Kings 24-25</a:t>
            </a:r>
          </a:p>
          <a:p>
            <a:pPr lvl="1">
              <a:lnSpc>
                <a:spcPct val="120000"/>
              </a:lnSpc>
            </a:pPr>
            <a:r>
              <a:rPr lang="en-US" sz="2600" i="1" dirty="0">
                <a:solidFill>
                  <a:schemeClr val="accent1">
                    <a:lumMod val="75000"/>
                  </a:schemeClr>
                </a:solidFill>
              </a:rPr>
              <a:t>Under Jehoiakim (606/5 B.C.)</a:t>
            </a:r>
          </a:p>
          <a:p>
            <a:pPr lvl="1">
              <a:lnSpc>
                <a:spcPct val="120000"/>
              </a:lnSpc>
            </a:pPr>
            <a:r>
              <a:rPr lang="en-US" sz="2600" i="1" dirty="0">
                <a:solidFill>
                  <a:schemeClr val="accent1">
                    <a:lumMod val="75000"/>
                  </a:schemeClr>
                </a:solidFill>
              </a:rPr>
              <a:t>Under Jehoiachin (597 B.C.)* – 10,000 people (7,000 soldiers)</a:t>
            </a:r>
          </a:p>
          <a:p>
            <a:pPr lvl="1">
              <a:lnSpc>
                <a:spcPct val="120000"/>
              </a:lnSpc>
            </a:pPr>
            <a:r>
              <a:rPr lang="en-US" sz="2600" i="1" dirty="0">
                <a:solidFill>
                  <a:schemeClr val="accent1">
                    <a:lumMod val="75000"/>
                  </a:schemeClr>
                </a:solidFill>
              </a:rPr>
              <a:t>Under Zedekiah (586 B.C.)**</a:t>
            </a:r>
          </a:p>
          <a:p>
            <a:pPr>
              <a:lnSpc>
                <a:spcPct val="120000"/>
              </a:lnSpc>
              <a:spcBef>
                <a:spcPts val="1600"/>
              </a:spcBef>
            </a:pPr>
            <a:r>
              <a:rPr lang="en-US" sz="3600" b="1" u="sng" dirty="0"/>
              <a:t>Jeremiah 52:12, 28-30</a:t>
            </a:r>
          </a:p>
          <a:p>
            <a:pPr lvl="1">
              <a:lnSpc>
                <a:spcPct val="120000"/>
              </a:lnSpc>
            </a:pPr>
            <a:r>
              <a:rPr lang="en-US" sz="2600" i="1" dirty="0">
                <a:solidFill>
                  <a:schemeClr val="accent1">
                    <a:lumMod val="75000"/>
                  </a:schemeClr>
                </a:solidFill>
              </a:rPr>
              <a:t>7</a:t>
            </a:r>
            <a:r>
              <a:rPr lang="en-US" sz="2600" i="1" baseline="30000" dirty="0">
                <a:solidFill>
                  <a:schemeClr val="accent1">
                    <a:lumMod val="75000"/>
                  </a:schemeClr>
                </a:solidFill>
              </a:rPr>
              <a:t>th</a:t>
            </a:r>
            <a:r>
              <a:rPr lang="en-US" sz="2600" i="1" dirty="0">
                <a:solidFill>
                  <a:schemeClr val="accent1">
                    <a:lumMod val="75000"/>
                  </a:schemeClr>
                </a:solidFill>
              </a:rPr>
              <a:t> year of Nebuchadnezzar (597 B.C.)* – 3,023 people (+ 7,000 soldiers)</a:t>
            </a:r>
          </a:p>
          <a:p>
            <a:pPr lvl="1">
              <a:lnSpc>
                <a:spcPct val="120000"/>
              </a:lnSpc>
            </a:pPr>
            <a:r>
              <a:rPr lang="en-US" sz="2600" i="1" dirty="0">
                <a:solidFill>
                  <a:schemeClr val="accent1">
                    <a:lumMod val="75000"/>
                  </a:schemeClr>
                </a:solidFill>
              </a:rPr>
              <a:t>18/19</a:t>
            </a:r>
            <a:r>
              <a:rPr lang="en-US" sz="2600" i="1" baseline="30000" dirty="0">
                <a:solidFill>
                  <a:schemeClr val="accent1">
                    <a:lumMod val="75000"/>
                  </a:schemeClr>
                </a:solidFill>
              </a:rPr>
              <a:t>th</a:t>
            </a:r>
            <a:r>
              <a:rPr lang="en-US" sz="2600" i="1" dirty="0">
                <a:solidFill>
                  <a:schemeClr val="accent1">
                    <a:lumMod val="75000"/>
                  </a:schemeClr>
                </a:solidFill>
              </a:rPr>
              <a:t> year of Nebuchadnezzar (586 B.C.)** – 832 people</a:t>
            </a:r>
          </a:p>
          <a:p>
            <a:pPr lvl="1">
              <a:lnSpc>
                <a:spcPct val="120000"/>
              </a:lnSpc>
            </a:pPr>
            <a:r>
              <a:rPr lang="en-US" sz="2600" i="1" dirty="0">
                <a:solidFill>
                  <a:schemeClr val="accent1">
                    <a:lumMod val="75000"/>
                  </a:schemeClr>
                </a:solidFill>
              </a:rPr>
              <a:t>23</a:t>
            </a:r>
            <a:r>
              <a:rPr lang="en-US" sz="2600" i="1" baseline="30000" dirty="0">
                <a:solidFill>
                  <a:schemeClr val="accent1">
                    <a:lumMod val="75000"/>
                  </a:schemeClr>
                </a:solidFill>
              </a:rPr>
              <a:t>rd</a:t>
            </a:r>
            <a:r>
              <a:rPr lang="en-US" sz="2600" i="1" dirty="0">
                <a:solidFill>
                  <a:schemeClr val="accent1">
                    <a:lumMod val="75000"/>
                  </a:schemeClr>
                </a:solidFill>
              </a:rPr>
              <a:t> year of Nebuchadnezzar (582/1 B.C.) – 745 people (cf. Jer. 43:12f?)</a:t>
            </a:r>
            <a:endParaRPr lang="en-US" sz="2600" b="1" u="sng" dirty="0"/>
          </a:p>
          <a:p>
            <a:pPr marL="0" indent="0" algn="ctr">
              <a:lnSpc>
                <a:spcPct val="110000"/>
              </a:lnSpc>
              <a:spcBef>
                <a:spcPts val="1600"/>
              </a:spcBef>
              <a:buNone/>
            </a:pPr>
            <a:r>
              <a:rPr lang="en-US" b="1" i="1" dirty="0"/>
              <a:t>Some suggest the use of different dating and counting methods between the biblical writers in order to make all these harmonize. However we resolve this, we must keep in mind that these lists may not be intended to be absolute, but may be stylized to suit a specific emphasis in each text.</a:t>
            </a:r>
          </a:p>
        </p:txBody>
      </p:sp>
    </p:spTree>
    <p:extLst>
      <p:ext uri="{BB962C8B-B14F-4D97-AF65-F5344CB8AC3E}">
        <p14:creationId xmlns:p14="http://schemas.microsoft.com/office/powerpoint/2010/main" val="802724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D7D34CB-00E5-4544-9F2A-1F8F9E95B702}"/>
              </a:ext>
            </a:extLst>
          </p:cNvPr>
          <p:cNvSpPr/>
          <p:nvPr/>
        </p:nvSpPr>
        <p:spPr>
          <a:xfrm>
            <a:off x="5118100" y="1825625"/>
            <a:ext cx="3695700" cy="43513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C5C08-2687-984E-B871-9350AAF73579}"/>
              </a:ext>
            </a:extLst>
          </p:cNvPr>
          <p:cNvSpPr>
            <a:spLocks noGrp="1"/>
          </p:cNvSpPr>
          <p:nvPr>
            <p:ph type="title"/>
          </p:nvPr>
        </p:nvSpPr>
        <p:spPr/>
        <p:txBody>
          <a:bodyPr/>
          <a:lstStyle/>
          <a:p>
            <a:pPr algn="ctr"/>
            <a:r>
              <a:rPr lang="en-US" b="1" u="sng" dirty="0">
                <a:solidFill>
                  <a:schemeClr val="accent1">
                    <a:lumMod val="75000"/>
                  </a:schemeClr>
                </a:solidFill>
              </a:rPr>
              <a:t>Jehoiachin Rations Tablets</a:t>
            </a:r>
          </a:p>
        </p:txBody>
      </p:sp>
      <p:sp>
        <p:nvSpPr>
          <p:cNvPr id="9" name="Content Placeholder 8">
            <a:extLst>
              <a:ext uri="{FF2B5EF4-FFF2-40B4-BE49-F238E27FC236}">
                <a16:creationId xmlns:a16="http://schemas.microsoft.com/office/drawing/2014/main" id="{D17ED770-BC5C-274F-BF57-48887B6CF243}"/>
              </a:ext>
            </a:extLst>
          </p:cNvPr>
          <p:cNvSpPr>
            <a:spLocks noGrp="1"/>
          </p:cNvSpPr>
          <p:nvPr>
            <p:ph sz="half" idx="1"/>
          </p:nvPr>
        </p:nvSpPr>
        <p:spPr>
          <a:xfrm>
            <a:off x="330200" y="1825625"/>
            <a:ext cx="4533900" cy="4351338"/>
          </a:xfrm>
        </p:spPr>
        <p:txBody>
          <a:bodyPr>
            <a:normAutofit/>
          </a:bodyPr>
          <a:lstStyle/>
          <a:p>
            <a:pPr marL="0" indent="0" algn="ctr">
              <a:lnSpc>
                <a:spcPct val="100000"/>
              </a:lnSpc>
              <a:spcBef>
                <a:spcPts val="1600"/>
              </a:spcBef>
              <a:buNone/>
            </a:pPr>
            <a:r>
              <a:rPr lang="en-US" sz="2400" b="1" i="1" dirty="0"/>
              <a:t>"...t[o] </a:t>
            </a:r>
            <a:r>
              <a:rPr lang="en-US" sz="2400" b="1" i="1" dirty="0" err="1"/>
              <a:t>Ia</a:t>
            </a:r>
            <a:r>
              <a:rPr lang="en-US" sz="2400" b="1" i="1" dirty="0"/>
              <a:t>-'-u-kin, king...” </a:t>
            </a:r>
            <a:br>
              <a:rPr lang="en-US" sz="2400" b="1" i="1" dirty="0"/>
            </a:br>
            <a:r>
              <a:rPr lang="en-US" sz="2400" b="1" i="1" dirty="0">
                <a:solidFill>
                  <a:schemeClr val="accent1">
                    <a:lumMod val="75000"/>
                  </a:schemeClr>
                </a:solidFill>
              </a:rPr>
              <a:t>(Babylon 28122)</a:t>
            </a:r>
          </a:p>
          <a:p>
            <a:pPr marL="0" indent="0" algn="ctr">
              <a:lnSpc>
                <a:spcPct val="100000"/>
              </a:lnSpc>
              <a:spcBef>
                <a:spcPts val="1600"/>
              </a:spcBef>
              <a:buNone/>
            </a:pPr>
            <a:r>
              <a:rPr lang="en-US" sz="2400" b="1" i="1" dirty="0"/>
              <a:t>"10 (</a:t>
            </a:r>
            <a:r>
              <a:rPr lang="en-US" sz="2400" b="1" i="1" dirty="0" err="1"/>
              <a:t>sila</a:t>
            </a:r>
            <a:r>
              <a:rPr lang="en-US" sz="2400" b="1" i="1" dirty="0"/>
              <a:t> of oil) to ...</a:t>
            </a:r>
            <a:r>
              <a:rPr lang="en-US" sz="2400" b="1" i="1" dirty="0" err="1"/>
              <a:t>Ia</a:t>
            </a:r>
            <a:r>
              <a:rPr lang="en-US" sz="2400" b="1" i="1" dirty="0"/>
              <a:t>-'-kin, king of </a:t>
            </a:r>
            <a:r>
              <a:rPr lang="en-US" sz="2400" b="1" i="1" dirty="0" err="1"/>
              <a:t>Ia</a:t>
            </a:r>
            <a:r>
              <a:rPr lang="en-US" sz="2400" b="1" i="1" dirty="0"/>
              <a:t>[...] 2 ½ </a:t>
            </a:r>
            <a:r>
              <a:rPr lang="en-US" sz="2400" b="1" i="1" dirty="0" err="1"/>
              <a:t>sila</a:t>
            </a:r>
            <a:r>
              <a:rPr lang="en-US" sz="2400" b="1" i="1" dirty="0"/>
              <a:t> to [...so]ns of the king of </a:t>
            </a:r>
            <a:r>
              <a:rPr lang="en-US" sz="2400" b="1" i="1" dirty="0" err="1"/>
              <a:t>Ia</a:t>
            </a:r>
            <a:r>
              <a:rPr lang="en-US" sz="2400" b="1" i="1" dirty="0"/>
              <a:t>-a-hu-du” </a:t>
            </a:r>
            <a:br>
              <a:rPr lang="en-US" sz="2400" b="1" i="1" dirty="0"/>
            </a:br>
            <a:r>
              <a:rPr lang="en-US" sz="2400" b="1" i="1" dirty="0">
                <a:solidFill>
                  <a:schemeClr val="accent1">
                    <a:lumMod val="75000"/>
                  </a:schemeClr>
                </a:solidFill>
              </a:rPr>
              <a:t>(Babylon 28178)</a:t>
            </a:r>
          </a:p>
          <a:p>
            <a:pPr marL="0" indent="0" algn="ctr">
              <a:lnSpc>
                <a:spcPct val="100000"/>
              </a:lnSpc>
              <a:spcBef>
                <a:spcPts val="1600"/>
              </a:spcBef>
              <a:buNone/>
            </a:pPr>
            <a:r>
              <a:rPr lang="en-US" sz="2400" b="1" i="1" dirty="0"/>
              <a:t>“10 </a:t>
            </a:r>
            <a:r>
              <a:rPr lang="en-US" sz="2400" b="1" i="1" dirty="0" err="1"/>
              <a:t>sila</a:t>
            </a:r>
            <a:r>
              <a:rPr lang="en-US" sz="2400" b="1" i="1" dirty="0"/>
              <a:t> to </a:t>
            </a:r>
            <a:r>
              <a:rPr lang="en-US" sz="2400" b="1" i="1" dirty="0" err="1"/>
              <a:t>Ia</a:t>
            </a:r>
            <a:r>
              <a:rPr lang="en-US" sz="2400" b="1" i="1" dirty="0"/>
              <a:t>-</a:t>
            </a:r>
            <a:r>
              <a:rPr lang="en-US" sz="2400" b="1" i="1" dirty="0" err="1"/>
              <a:t>ku</a:t>
            </a:r>
            <a:r>
              <a:rPr lang="en-US" sz="2400" b="1" i="1" dirty="0"/>
              <a:t>-u-</a:t>
            </a:r>
            <a:r>
              <a:rPr lang="en-US" sz="2400" b="1" i="1" dirty="0" err="1"/>
              <a:t>ki</a:t>
            </a:r>
            <a:r>
              <a:rPr lang="en-US" sz="2400" b="1" i="1" dirty="0"/>
              <a:t>-nu, the king of Judah’s son, 2 ½ </a:t>
            </a:r>
            <a:r>
              <a:rPr lang="en-US" sz="2400" b="1" i="1" dirty="0" err="1"/>
              <a:t>sila</a:t>
            </a:r>
            <a:r>
              <a:rPr lang="en-US" sz="2400" b="1" i="1" dirty="0"/>
              <a:t> for the five sons of the Judean king” </a:t>
            </a:r>
            <a:br>
              <a:rPr lang="en-US" sz="2400" b="1" i="1" dirty="0"/>
            </a:br>
            <a:r>
              <a:rPr lang="en-US" sz="2400" b="1" i="1" dirty="0">
                <a:solidFill>
                  <a:schemeClr val="accent1">
                    <a:lumMod val="75000"/>
                  </a:schemeClr>
                </a:solidFill>
              </a:rPr>
              <a:t>(Babylon 28186)</a:t>
            </a:r>
          </a:p>
        </p:txBody>
      </p:sp>
      <p:pic>
        <p:nvPicPr>
          <p:cNvPr id="11" name="Content Placeholder 10">
            <a:extLst>
              <a:ext uri="{FF2B5EF4-FFF2-40B4-BE49-F238E27FC236}">
                <a16:creationId xmlns:a16="http://schemas.microsoft.com/office/drawing/2014/main" id="{96FE2E13-FA35-D04F-BF7F-30CBD4C6695C}"/>
              </a:ext>
            </a:extLst>
          </p:cNvPr>
          <p:cNvPicPr>
            <a:picLocks noGrp="1" noChangeAspect="1"/>
          </p:cNvPicPr>
          <p:nvPr>
            <p:ph sz="half" idx="2"/>
          </p:nvPr>
        </p:nvPicPr>
        <p:blipFill>
          <a:blip r:embed="rId2"/>
          <a:stretch>
            <a:fillRect/>
          </a:stretch>
        </p:blipFill>
        <p:spPr>
          <a:xfrm>
            <a:off x="5195546" y="2286508"/>
            <a:ext cx="3523004" cy="3429571"/>
          </a:xfrm>
          <a:prstGeom prst="rect">
            <a:avLst/>
          </a:prstGeom>
        </p:spPr>
      </p:pic>
    </p:spTree>
    <p:extLst>
      <p:ext uri="{BB962C8B-B14F-4D97-AF65-F5344CB8AC3E}">
        <p14:creationId xmlns:p14="http://schemas.microsoft.com/office/powerpoint/2010/main" val="3021852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u="sng">
                <a:solidFill>
                  <a:schemeClr val="accent1">
                    <a:lumMod val="75000"/>
                  </a:schemeClr>
                </a:solidFill>
                <a:latin typeface="Palatino Linotype" panose="02040502050505030304" pitchFamily="18" charset="0"/>
              </a:rPr>
              <a:t>Chapter 52: </a:t>
            </a:r>
            <a:r>
              <a:rPr lang="en-US" b="1" u="sng" dirty="0">
                <a:solidFill>
                  <a:schemeClr val="accent1">
                    <a:lumMod val="75000"/>
                  </a:schemeClr>
                </a:solidFill>
                <a:latin typeface="Palatino Linotype" panose="02040502050505030304" pitchFamily="18" charset="0"/>
              </a:rPr>
              <a:t>Applications</a:t>
            </a:r>
          </a:p>
        </p:txBody>
      </p:sp>
      <p:sp>
        <p:nvSpPr>
          <p:cNvPr id="4" name="Content Placeholder 3"/>
          <p:cNvSpPr>
            <a:spLocks noGrp="1"/>
          </p:cNvSpPr>
          <p:nvPr>
            <p:ph idx="1"/>
          </p:nvPr>
        </p:nvSpPr>
        <p:spPr/>
        <p:txBody>
          <a:bodyPr>
            <a:noAutofit/>
          </a:bodyPr>
          <a:lstStyle/>
          <a:p>
            <a:pPr>
              <a:lnSpc>
                <a:spcPct val="100000"/>
              </a:lnSpc>
              <a:spcBef>
                <a:spcPts val="3000"/>
              </a:spcBef>
            </a:pPr>
            <a:r>
              <a:rPr lang="en-US" b="1" dirty="0"/>
              <a:t>Our peers, family, and friends can be </a:t>
            </a:r>
            <a:r>
              <a:rPr lang="en-US" b="1" u="sng" dirty="0"/>
              <a:t>HUGELY</a:t>
            </a:r>
            <a:r>
              <a:rPr lang="en-US" b="1" dirty="0"/>
              <a:t> impacted by our choices.</a:t>
            </a:r>
          </a:p>
          <a:p>
            <a:pPr>
              <a:lnSpc>
                <a:spcPct val="100000"/>
              </a:lnSpc>
              <a:spcBef>
                <a:spcPts val="3000"/>
              </a:spcBef>
            </a:pPr>
            <a:r>
              <a:rPr lang="en-US" b="1" dirty="0"/>
              <a:t>You reap what you sow (Gal. 6). The way of the transgressor is hard (Prov. 13:15).</a:t>
            </a:r>
          </a:p>
          <a:p>
            <a:pPr>
              <a:lnSpc>
                <a:spcPct val="100000"/>
              </a:lnSpc>
              <a:spcBef>
                <a:spcPts val="3000"/>
              </a:spcBef>
            </a:pPr>
            <a:r>
              <a:rPr lang="en-US" b="1" dirty="0"/>
              <a:t>God can do incredible things with you and for you in the heart of difficulty.</a:t>
            </a:r>
          </a:p>
          <a:p>
            <a:pPr>
              <a:lnSpc>
                <a:spcPct val="100000"/>
              </a:lnSpc>
              <a:spcBef>
                <a:spcPts val="3000"/>
              </a:spcBef>
            </a:pPr>
            <a:endParaRPr lang="en-US" b="1" dirty="0"/>
          </a:p>
        </p:txBody>
      </p:sp>
    </p:spTree>
    <p:extLst>
      <p:ext uri="{BB962C8B-B14F-4D97-AF65-F5344CB8AC3E}">
        <p14:creationId xmlns:p14="http://schemas.microsoft.com/office/powerpoint/2010/main" val="2911158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033"/>
            <a:ext cx="7886700" cy="1325563"/>
          </a:xfrm>
        </p:spPr>
        <p:txBody>
          <a:bodyPr anchor="ctr"/>
          <a:lstStyle/>
          <a:p>
            <a:pPr algn="ctr"/>
            <a:r>
              <a:rPr lang="en-US" b="1" u="sng" dirty="0">
                <a:solidFill>
                  <a:schemeClr val="accent1">
                    <a:lumMod val="75000"/>
                  </a:schemeClr>
                </a:solidFill>
                <a:latin typeface="Palatino Linotype" panose="02040502050505030304" pitchFamily="18" charset="0"/>
              </a:rPr>
              <a:t>Jeremiah Memory Jogger:</a:t>
            </a:r>
          </a:p>
        </p:txBody>
      </p:sp>
      <p:sp>
        <p:nvSpPr>
          <p:cNvPr id="3" name="Content Placeholder 2">
            <a:extLst>
              <a:ext uri="{FF2B5EF4-FFF2-40B4-BE49-F238E27FC236}">
                <a16:creationId xmlns:a16="http://schemas.microsoft.com/office/drawing/2014/main" id="{31529371-2395-0041-924B-41C72E410F83}"/>
              </a:ext>
            </a:extLst>
          </p:cNvPr>
          <p:cNvSpPr>
            <a:spLocks noGrp="1"/>
          </p:cNvSpPr>
          <p:nvPr>
            <p:ph sz="half" idx="1"/>
          </p:nvPr>
        </p:nvSpPr>
        <p:spPr>
          <a:xfrm>
            <a:off x="350732" y="1181100"/>
            <a:ext cx="4516937" cy="5372100"/>
          </a:xfrm>
        </p:spPr>
        <p:txBody>
          <a:bodyPr anchor="ctr">
            <a:normAutofit fontScale="85000" lnSpcReduction="20000"/>
          </a:bodyPr>
          <a:lstStyle/>
          <a:p>
            <a:pPr marL="514338" indent="-514338">
              <a:lnSpc>
                <a:spcPct val="100000"/>
              </a:lnSpc>
              <a:spcBef>
                <a:spcPts val="900"/>
              </a:spcBef>
              <a:buClr>
                <a:schemeClr val="accent1">
                  <a:lumMod val="75000"/>
                </a:schemeClr>
              </a:buClr>
              <a:buFont typeface="+mj-lt"/>
              <a:buAutoNum type="arabicPeriod" startAt="27"/>
            </a:pPr>
            <a:r>
              <a:rPr lang="en-US" b="1" dirty="0"/>
              <a:t>The Yoke Of Babylon </a:t>
            </a:r>
          </a:p>
          <a:p>
            <a:pPr marL="514338" indent="-514338">
              <a:lnSpc>
                <a:spcPct val="100000"/>
              </a:lnSpc>
              <a:spcBef>
                <a:spcPts val="900"/>
              </a:spcBef>
              <a:buClr>
                <a:schemeClr val="accent1">
                  <a:lumMod val="75000"/>
                </a:schemeClr>
              </a:buClr>
              <a:buFont typeface="+mj-lt"/>
              <a:buAutoNum type="arabicPeriod" startAt="27"/>
            </a:pPr>
            <a:r>
              <a:rPr lang="en-US" b="1" dirty="0"/>
              <a:t>Hananiah The Heretic</a:t>
            </a:r>
          </a:p>
          <a:p>
            <a:pPr marL="514338" indent="-514338">
              <a:lnSpc>
                <a:spcPct val="100000"/>
              </a:lnSpc>
              <a:spcBef>
                <a:spcPts val="900"/>
              </a:spcBef>
              <a:buClr>
                <a:schemeClr val="accent1">
                  <a:lumMod val="75000"/>
                </a:schemeClr>
              </a:buClr>
              <a:buFont typeface="+mj-lt"/>
              <a:buAutoNum type="arabicPeriod" startAt="27"/>
            </a:pPr>
            <a:r>
              <a:rPr lang="en-US" b="1" dirty="0"/>
              <a:t>Letters To The Exiles</a:t>
            </a:r>
          </a:p>
          <a:p>
            <a:pPr marL="514338" indent="-514338">
              <a:lnSpc>
                <a:spcPct val="100000"/>
              </a:lnSpc>
              <a:spcBef>
                <a:spcPts val="900"/>
              </a:spcBef>
              <a:buClr>
                <a:schemeClr val="accent1">
                  <a:lumMod val="75000"/>
                </a:schemeClr>
              </a:buClr>
              <a:buFont typeface="+mj-lt"/>
              <a:buAutoNum type="arabicPeriod" startAt="27"/>
            </a:pPr>
            <a:r>
              <a:rPr lang="en-US" b="1" dirty="0"/>
              <a:t>Glorious Future Ahead</a:t>
            </a:r>
          </a:p>
          <a:p>
            <a:pPr marL="514338" indent="-514338">
              <a:lnSpc>
                <a:spcPct val="100000"/>
              </a:lnSpc>
              <a:spcBef>
                <a:spcPts val="900"/>
              </a:spcBef>
              <a:buClr>
                <a:schemeClr val="accent1">
                  <a:lumMod val="75000"/>
                </a:schemeClr>
              </a:buClr>
              <a:buFont typeface="+mj-lt"/>
              <a:buAutoNum type="arabicPeriod" startAt="27"/>
            </a:pPr>
            <a:r>
              <a:rPr lang="en-US" b="1" dirty="0"/>
              <a:t>The New Covenant</a:t>
            </a:r>
          </a:p>
          <a:p>
            <a:pPr marL="514338" indent="-514338">
              <a:lnSpc>
                <a:spcPct val="100000"/>
              </a:lnSpc>
              <a:spcBef>
                <a:spcPts val="900"/>
              </a:spcBef>
              <a:buClr>
                <a:schemeClr val="accent1">
                  <a:lumMod val="75000"/>
                </a:schemeClr>
              </a:buClr>
              <a:buFont typeface="+mj-lt"/>
              <a:buAutoNum type="arabicPeriod" startAt="27"/>
            </a:pPr>
            <a:r>
              <a:rPr lang="en-US" b="1" dirty="0"/>
              <a:t>Kinsman Redeemer</a:t>
            </a:r>
          </a:p>
          <a:p>
            <a:pPr marL="514338" indent="-514338">
              <a:lnSpc>
                <a:spcPct val="100000"/>
              </a:lnSpc>
              <a:spcBef>
                <a:spcPts val="900"/>
              </a:spcBef>
              <a:buClr>
                <a:schemeClr val="accent1">
                  <a:lumMod val="75000"/>
                </a:schemeClr>
              </a:buClr>
              <a:buFont typeface="+mj-lt"/>
              <a:buAutoNum type="arabicPeriod" startAt="27"/>
            </a:pPr>
            <a:r>
              <a:rPr lang="en-US" b="1" dirty="0"/>
              <a:t>I Will Cure Them</a:t>
            </a:r>
          </a:p>
          <a:p>
            <a:pPr marL="514338" indent="-514338">
              <a:lnSpc>
                <a:spcPct val="100000"/>
              </a:lnSpc>
              <a:spcBef>
                <a:spcPts val="900"/>
              </a:spcBef>
              <a:buClr>
                <a:schemeClr val="accent1">
                  <a:lumMod val="75000"/>
                </a:schemeClr>
              </a:buClr>
              <a:buFont typeface="+mj-lt"/>
              <a:buAutoNum type="arabicPeriod" startAt="27"/>
            </a:pPr>
            <a:r>
              <a:rPr lang="en-US" b="1" dirty="0"/>
              <a:t>Violation of Sabbath Year</a:t>
            </a:r>
          </a:p>
          <a:p>
            <a:pPr marL="514338" indent="-514338">
              <a:lnSpc>
                <a:spcPct val="100000"/>
              </a:lnSpc>
              <a:spcBef>
                <a:spcPts val="900"/>
              </a:spcBef>
              <a:buClr>
                <a:schemeClr val="accent1">
                  <a:lumMod val="75000"/>
                </a:schemeClr>
              </a:buClr>
              <a:buFont typeface="+mj-lt"/>
              <a:buAutoNum type="arabicPeriod" startAt="27"/>
            </a:pPr>
            <a:r>
              <a:rPr lang="en-US" b="1" dirty="0"/>
              <a:t>The Rechabites</a:t>
            </a:r>
          </a:p>
          <a:p>
            <a:pPr marL="514338" indent="-514338">
              <a:lnSpc>
                <a:spcPct val="100000"/>
              </a:lnSpc>
              <a:spcBef>
                <a:spcPts val="900"/>
              </a:spcBef>
              <a:buClr>
                <a:schemeClr val="accent1">
                  <a:lumMod val="75000"/>
                </a:schemeClr>
              </a:buClr>
              <a:buFont typeface="+mj-lt"/>
              <a:buAutoNum type="arabicPeriod" startAt="27"/>
            </a:pPr>
            <a:r>
              <a:rPr lang="en-US" b="1" dirty="0"/>
              <a:t>Jehoiakim Burns The Scroll</a:t>
            </a:r>
          </a:p>
          <a:p>
            <a:pPr marL="514338" indent="-514338">
              <a:lnSpc>
                <a:spcPct val="100000"/>
              </a:lnSpc>
              <a:spcBef>
                <a:spcPts val="900"/>
              </a:spcBef>
              <a:buClr>
                <a:schemeClr val="accent1">
                  <a:lumMod val="75000"/>
                </a:schemeClr>
              </a:buClr>
              <a:buFont typeface="+mj-lt"/>
              <a:buAutoNum type="arabicPeriod" startAt="27"/>
            </a:pPr>
            <a:r>
              <a:rPr lang="en-US" b="1" dirty="0"/>
              <a:t>Jonathan’s Cistern</a:t>
            </a:r>
          </a:p>
          <a:p>
            <a:pPr marL="514338" indent="-514338">
              <a:lnSpc>
                <a:spcPct val="100000"/>
              </a:lnSpc>
              <a:spcBef>
                <a:spcPts val="900"/>
              </a:spcBef>
              <a:buClr>
                <a:schemeClr val="accent1">
                  <a:lumMod val="75000"/>
                </a:schemeClr>
              </a:buClr>
              <a:buFont typeface="+mj-lt"/>
              <a:buAutoNum type="arabicPeriod" startAt="27"/>
            </a:pPr>
            <a:r>
              <a:rPr lang="en-US" b="1" dirty="0" err="1"/>
              <a:t>Malchijah’s</a:t>
            </a:r>
            <a:r>
              <a:rPr lang="en-US" b="1" dirty="0"/>
              <a:t> Cistern</a:t>
            </a:r>
          </a:p>
          <a:p>
            <a:pPr marL="514338" indent="-514338">
              <a:lnSpc>
                <a:spcPct val="100000"/>
              </a:lnSpc>
              <a:spcBef>
                <a:spcPts val="900"/>
              </a:spcBef>
              <a:buClr>
                <a:schemeClr val="accent1">
                  <a:lumMod val="75000"/>
                </a:schemeClr>
              </a:buClr>
              <a:buFont typeface="+mj-lt"/>
              <a:buAutoNum type="arabicPeriod" startAt="27"/>
            </a:pPr>
            <a:r>
              <a:rPr lang="en-US" b="1" dirty="0">
                <a:solidFill>
                  <a:prstClr val="black"/>
                </a:solidFill>
              </a:rPr>
              <a:t>Jerusalem Falls</a:t>
            </a:r>
          </a:p>
        </p:txBody>
      </p:sp>
      <p:sp>
        <p:nvSpPr>
          <p:cNvPr id="4" name="Rectangle 3">
            <a:extLst>
              <a:ext uri="{FF2B5EF4-FFF2-40B4-BE49-F238E27FC236}">
                <a16:creationId xmlns:a16="http://schemas.microsoft.com/office/drawing/2014/main" id="{3DF3D067-7BBC-414C-A519-F61CE877479A}"/>
              </a:ext>
            </a:extLst>
          </p:cNvPr>
          <p:cNvSpPr/>
          <p:nvPr/>
        </p:nvSpPr>
        <p:spPr>
          <a:xfrm>
            <a:off x="4572000" y="1181100"/>
            <a:ext cx="4572000" cy="5325753"/>
          </a:xfrm>
          <a:prstGeom prst="rect">
            <a:avLst/>
          </a:prstGeom>
        </p:spPr>
        <p:txBody>
          <a:bodyPr>
            <a:spAutoFit/>
          </a:bodyPr>
          <a:lstStyle/>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The Aftermath</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Murder Of Gedaliah</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Don’t Go To Egypt!</a:t>
            </a:r>
          </a:p>
          <a:p>
            <a:pPr marL="514338" indent="-514338">
              <a:lnSpc>
                <a:spcPct val="80000"/>
              </a:lnSpc>
              <a:spcBef>
                <a:spcPts val="900"/>
              </a:spcBef>
              <a:buClr>
                <a:srgbClr val="4472C4">
                  <a:lumMod val="75000"/>
                </a:srgbClr>
              </a:buClr>
              <a:buFont typeface="+mj-lt"/>
              <a:buAutoNum type="arabicPeriod" startAt="40"/>
              <a:defRPr/>
            </a:pPr>
            <a:r>
              <a:rPr lang="en-US" sz="2400" b="1" dirty="0">
                <a:solidFill>
                  <a:prstClr val="black"/>
                </a:solidFill>
              </a:rPr>
              <a:t>They Go To Egypt</a:t>
            </a:r>
          </a:p>
          <a:p>
            <a:pPr marL="514338" indent="-514338">
              <a:lnSpc>
                <a:spcPct val="80000"/>
              </a:lnSpc>
              <a:spcBef>
                <a:spcPts val="900"/>
              </a:spcBef>
              <a:buClr>
                <a:srgbClr val="4472C4">
                  <a:lumMod val="75000"/>
                </a:srgbClr>
              </a:buClr>
              <a:buFont typeface="+mj-lt"/>
              <a:buAutoNum type="arabicPeriod" startAt="40"/>
              <a:defRPr/>
            </a:pPr>
            <a:r>
              <a:rPr lang="en-US" sz="2400" b="1" dirty="0">
                <a:solidFill>
                  <a:prstClr val="black"/>
                </a:solidFill>
              </a:rPr>
              <a:t>Queen Of Heaven</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Woes Of Baruch</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lang="en-US" sz="2400" b="1" dirty="0">
                <a:solidFill>
                  <a:prstClr val="black"/>
                </a:solidFill>
                <a:latin typeface="Calibri" panose="020F0502020204030204"/>
              </a:rPr>
              <a:t>Judgment On Egypt</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Judgment </a:t>
            </a:r>
            <a:r>
              <a:rPr lang="en-US" sz="2400" b="1" dirty="0">
                <a:solidFill>
                  <a:prstClr val="black"/>
                </a:solidFill>
                <a:latin typeface="Calibri" panose="020F0502020204030204"/>
              </a:rPr>
              <a:t>O</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 Philistia</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lang="en-US" sz="2400" b="1" dirty="0">
                <a:solidFill>
                  <a:prstClr val="black"/>
                </a:solidFill>
                <a:latin typeface="Calibri" panose="020F0502020204030204"/>
              </a:rPr>
              <a:t>Judgment On Moab</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Judgment On Ammon, etc.</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lang="en-US" sz="2400" b="1" dirty="0">
                <a:solidFill>
                  <a:prstClr val="black"/>
                </a:solidFill>
                <a:latin typeface="Calibri" panose="020F0502020204030204"/>
              </a:rPr>
              <a:t>Judgment On Babylon</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Judgment On Babylon Is Just</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Epilogue: Jerusalem Falls</a:t>
            </a:r>
          </a:p>
        </p:txBody>
      </p:sp>
    </p:spTree>
    <p:extLst>
      <p:ext uri="{BB962C8B-B14F-4D97-AF65-F5344CB8AC3E}">
        <p14:creationId xmlns:p14="http://schemas.microsoft.com/office/powerpoint/2010/main" val="97429001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809971"/>
            <a:ext cx="7886700" cy="1325563"/>
          </a:xfrm>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512</a:t>
            </a:r>
          </a:p>
        </p:txBody>
      </p:sp>
      <p:sp>
        <p:nvSpPr>
          <p:cNvPr id="6" name="Content Placeholder 5"/>
          <p:cNvSpPr>
            <a:spLocks noGrp="1"/>
          </p:cNvSpPr>
          <p:nvPr>
            <p:ph idx="1"/>
          </p:nvPr>
        </p:nvSpPr>
        <p:spPr>
          <a:xfrm>
            <a:off x="300625" y="2270470"/>
            <a:ext cx="8555276" cy="4351338"/>
          </a:xfrm>
        </p:spPr>
        <p:txBody>
          <a:bodyPr>
            <a:noAutofit/>
          </a:bodyPr>
          <a:lstStyle/>
          <a:p>
            <a:pPr marL="0" indent="0" algn="ctr">
              <a:buNone/>
            </a:pPr>
            <a:r>
              <a:rPr lang="en-US" b="1" i="1" dirty="0"/>
              <a:t>“The utter destruction of Babylon is continued from chapter 50. The last paragraph (vv. 59-64) concerns Jeremiah’s command to </a:t>
            </a:r>
            <a:r>
              <a:rPr lang="en-US" b="1" i="1" dirty="0" err="1"/>
              <a:t>Seraiah</a:t>
            </a:r>
            <a:r>
              <a:rPr lang="en-US" b="1" i="1" dirty="0"/>
              <a:t>, who was Baruch’s brother (32:12). </a:t>
            </a:r>
            <a:r>
              <a:rPr lang="en-US" b="1" i="1" dirty="0" err="1"/>
              <a:t>Seraiah</a:t>
            </a:r>
            <a:r>
              <a:rPr lang="en-US" b="1" i="1" dirty="0"/>
              <a:t> was in charge of the ‘resting place’ where the travelers to Babylon stopped. </a:t>
            </a:r>
            <a:r>
              <a:rPr lang="en-US" b="1" i="1" dirty="0" err="1"/>
              <a:t>Seraiah</a:t>
            </a:r>
            <a:r>
              <a:rPr lang="en-US" b="1" i="1" dirty="0"/>
              <a:t> was to read a copy of Jeremiah’s prophecy detailing the complete fall of Babylon and then toss the scroll into the River Euphrates. This action was to symbolize the destruction of Babylon.”</a:t>
            </a:r>
          </a:p>
        </p:txBody>
      </p:sp>
    </p:spTree>
    <p:extLst>
      <p:ext uri="{BB962C8B-B14F-4D97-AF65-F5344CB8AC3E}">
        <p14:creationId xmlns:p14="http://schemas.microsoft.com/office/powerpoint/2010/main" val="353081908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27134"/>
            <a:ext cx="8890000" cy="1325563"/>
          </a:xfrm>
        </p:spPr>
        <p:txBody>
          <a:bodyPr anchor="ctr">
            <a:normAutofit/>
          </a:bodyPr>
          <a:lstStyle/>
          <a:p>
            <a:pPr algn="ctr">
              <a:lnSpc>
                <a:spcPct val="100000"/>
              </a:lnSpc>
            </a:pPr>
            <a:r>
              <a:rPr lang="en-US" sz="3600" b="1" u="sng" dirty="0">
                <a:solidFill>
                  <a:schemeClr val="accent1">
                    <a:lumMod val="75000"/>
                  </a:schemeClr>
                </a:solidFill>
                <a:latin typeface="Palatino Linotype" panose="02040502050505030304" pitchFamily="18" charset="0"/>
              </a:rPr>
              <a:t>Chapter 51: Judgment On Babylon Is Just</a:t>
            </a:r>
          </a:p>
        </p:txBody>
      </p:sp>
      <p:sp>
        <p:nvSpPr>
          <p:cNvPr id="3" name="Content Placeholder 2">
            <a:extLst>
              <a:ext uri="{FF2B5EF4-FFF2-40B4-BE49-F238E27FC236}">
                <a16:creationId xmlns:a16="http://schemas.microsoft.com/office/drawing/2014/main" id="{E6ACAE45-AD7E-9848-90DC-82A8162891F2}"/>
              </a:ext>
            </a:extLst>
          </p:cNvPr>
          <p:cNvSpPr>
            <a:spLocks noGrp="1"/>
          </p:cNvSpPr>
          <p:nvPr>
            <p:ph idx="1"/>
          </p:nvPr>
        </p:nvSpPr>
        <p:spPr>
          <a:xfrm>
            <a:off x="628650" y="1299185"/>
            <a:ext cx="7886700" cy="4351338"/>
          </a:xfrm>
        </p:spPr>
        <p:txBody>
          <a:bodyPr/>
          <a:lstStyle/>
          <a:p>
            <a:pPr marL="0" indent="0" algn="ctr">
              <a:lnSpc>
                <a:spcPct val="100000"/>
              </a:lnSpc>
              <a:spcBef>
                <a:spcPts val="1800"/>
              </a:spcBef>
              <a:buNone/>
            </a:pPr>
            <a:r>
              <a:rPr lang="en-US" b="1" i="1" dirty="0"/>
              <a:t>The Medes: God’s Newest Instrument </a:t>
            </a:r>
            <a:r>
              <a:rPr lang="en-US" b="1" i="1" dirty="0">
                <a:solidFill>
                  <a:schemeClr val="accent1">
                    <a:lumMod val="75000"/>
                  </a:schemeClr>
                </a:solidFill>
              </a:rPr>
              <a:t>(51:1-14)</a:t>
            </a:r>
            <a:endParaRPr lang="en-US" b="1" dirty="0">
              <a:solidFill>
                <a:schemeClr val="accent1">
                  <a:lumMod val="75000"/>
                </a:schemeClr>
              </a:solidFill>
            </a:endParaRPr>
          </a:p>
          <a:p>
            <a:pPr marL="0" indent="0" algn="ctr">
              <a:lnSpc>
                <a:spcPct val="100000"/>
              </a:lnSpc>
              <a:spcBef>
                <a:spcPts val="1800"/>
              </a:spcBef>
              <a:buNone/>
            </a:pPr>
            <a:r>
              <a:rPr lang="en-US" b="1" i="1" dirty="0"/>
              <a:t>God Versus Idols </a:t>
            </a:r>
            <a:r>
              <a:rPr lang="en-US" b="1" i="1" dirty="0">
                <a:solidFill>
                  <a:schemeClr val="accent1">
                    <a:lumMod val="75000"/>
                  </a:schemeClr>
                </a:solidFill>
              </a:rPr>
              <a:t>(51:15-24)</a:t>
            </a:r>
            <a:r>
              <a:rPr lang="en-US" b="1" dirty="0">
                <a:solidFill>
                  <a:schemeClr val="accent1">
                    <a:lumMod val="75000"/>
                  </a:schemeClr>
                </a:solidFill>
              </a:rPr>
              <a:t> </a:t>
            </a:r>
          </a:p>
          <a:p>
            <a:pPr marL="0" indent="0" algn="ctr">
              <a:lnSpc>
                <a:spcPct val="100000"/>
              </a:lnSpc>
              <a:spcBef>
                <a:spcPts val="1800"/>
              </a:spcBef>
              <a:buNone/>
            </a:pPr>
            <a:r>
              <a:rPr lang="en-US" b="1" i="1" dirty="0"/>
              <a:t>Doom for Babylon </a:t>
            </a:r>
            <a:r>
              <a:rPr lang="en-US" b="1" i="1" dirty="0">
                <a:solidFill>
                  <a:schemeClr val="accent1">
                    <a:lumMod val="75000"/>
                  </a:schemeClr>
                </a:solidFill>
              </a:rPr>
              <a:t>(51:25-58)</a:t>
            </a:r>
            <a:r>
              <a:rPr lang="en-US" b="1" dirty="0">
                <a:solidFill>
                  <a:schemeClr val="accent1">
                    <a:lumMod val="75000"/>
                  </a:schemeClr>
                </a:solidFill>
              </a:rPr>
              <a:t> </a:t>
            </a:r>
          </a:p>
          <a:p>
            <a:pPr marL="0" indent="0" algn="ctr">
              <a:lnSpc>
                <a:spcPct val="100000"/>
              </a:lnSpc>
              <a:spcBef>
                <a:spcPts val="1800"/>
              </a:spcBef>
              <a:buNone/>
            </a:pPr>
            <a:r>
              <a:rPr lang="en-US" b="1" i="1" dirty="0"/>
              <a:t>Jeremiah’s Task for </a:t>
            </a:r>
            <a:r>
              <a:rPr lang="en-US" b="1" i="1" dirty="0" err="1"/>
              <a:t>Seraiah</a:t>
            </a:r>
            <a:r>
              <a:rPr lang="en-US" b="1" i="1" dirty="0"/>
              <a:t> </a:t>
            </a:r>
            <a:r>
              <a:rPr lang="en-US" b="1" i="1" dirty="0">
                <a:solidFill>
                  <a:schemeClr val="accent1">
                    <a:lumMod val="75000"/>
                  </a:schemeClr>
                </a:solidFill>
              </a:rPr>
              <a:t>(51:59-64)</a:t>
            </a:r>
            <a:endParaRPr lang="en-US" b="1" dirty="0">
              <a:solidFill>
                <a:schemeClr val="accent1">
                  <a:lumMod val="75000"/>
                </a:schemeClr>
              </a:solidFill>
            </a:endParaRPr>
          </a:p>
        </p:txBody>
      </p:sp>
      <p:pic>
        <p:nvPicPr>
          <p:cNvPr id="4" name="Picture 3">
            <a:extLst>
              <a:ext uri="{FF2B5EF4-FFF2-40B4-BE49-F238E27FC236}">
                <a16:creationId xmlns:a16="http://schemas.microsoft.com/office/drawing/2014/main" id="{552E1DEF-CF4B-FD43-97DC-C280E13FC3EF}"/>
              </a:ext>
            </a:extLst>
          </p:cNvPr>
          <p:cNvPicPr>
            <a:picLocks noChangeAspect="1"/>
          </p:cNvPicPr>
          <p:nvPr/>
        </p:nvPicPr>
        <p:blipFill>
          <a:blip r:embed="rId2"/>
          <a:stretch>
            <a:fillRect/>
          </a:stretch>
        </p:blipFill>
        <p:spPr>
          <a:xfrm>
            <a:off x="0" y="4102100"/>
            <a:ext cx="9144000" cy="2755900"/>
          </a:xfrm>
          <a:prstGeom prst="rect">
            <a:avLst/>
          </a:prstGeom>
        </p:spPr>
      </p:pic>
    </p:spTree>
    <p:extLst>
      <p:ext uri="{BB962C8B-B14F-4D97-AF65-F5344CB8AC3E}">
        <p14:creationId xmlns:p14="http://schemas.microsoft.com/office/powerpoint/2010/main" val="508705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7C00-C660-914B-886B-18DB3C902F15}"/>
              </a:ext>
            </a:extLst>
          </p:cNvPr>
          <p:cNvSpPr>
            <a:spLocks noGrp="1"/>
          </p:cNvSpPr>
          <p:nvPr>
            <p:ph type="title"/>
          </p:nvPr>
        </p:nvSpPr>
        <p:spPr/>
        <p:txBody>
          <a:bodyPr/>
          <a:lstStyle/>
          <a:p>
            <a:pPr algn="ctr"/>
            <a:r>
              <a:rPr lang="en-US" b="1" u="sng" dirty="0">
                <a:solidFill>
                  <a:schemeClr val="accent1">
                    <a:lumMod val="75000"/>
                  </a:schemeClr>
                </a:solidFill>
              </a:rPr>
              <a:t>Herodotus, </a:t>
            </a:r>
            <a:r>
              <a:rPr lang="en-US" b="1" i="1" u="sng" dirty="0">
                <a:solidFill>
                  <a:schemeClr val="accent1">
                    <a:lumMod val="75000"/>
                  </a:schemeClr>
                </a:solidFill>
              </a:rPr>
              <a:t>Histories</a:t>
            </a:r>
            <a:r>
              <a:rPr lang="en-US" b="1" u="sng" dirty="0">
                <a:solidFill>
                  <a:schemeClr val="accent1">
                    <a:lumMod val="75000"/>
                  </a:schemeClr>
                </a:solidFill>
              </a:rPr>
              <a:t>, I.191</a:t>
            </a:r>
          </a:p>
        </p:txBody>
      </p:sp>
      <p:sp>
        <p:nvSpPr>
          <p:cNvPr id="3" name="Content Placeholder 2">
            <a:extLst>
              <a:ext uri="{FF2B5EF4-FFF2-40B4-BE49-F238E27FC236}">
                <a16:creationId xmlns:a16="http://schemas.microsoft.com/office/drawing/2014/main" id="{D440C787-75DA-EF4F-8A13-71EB0FA6A562}"/>
              </a:ext>
            </a:extLst>
          </p:cNvPr>
          <p:cNvSpPr>
            <a:spLocks noGrp="1"/>
          </p:cNvSpPr>
          <p:nvPr>
            <p:ph idx="1"/>
          </p:nvPr>
        </p:nvSpPr>
        <p:spPr/>
        <p:txBody>
          <a:bodyPr>
            <a:normAutofit fontScale="92500" lnSpcReduction="10000"/>
          </a:bodyPr>
          <a:lstStyle/>
          <a:p>
            <a:pPr marL="0" indent="0" algn="ctr">
              <a:buNone/>
            </a:pPr>
            <a:r>
              <a:rPr lang="en-US" sz="2400" b="1" i="1" dirty="0"/>
              <a:t>“Therefore, whether it was some other man who suggested it to him when he was in a strait what to do, or whether he of himself perceived what he ought to do, he did as follows:—The main body of his army he posted at the place where the river runs into the city, and then again behind the city he set others, where the river issues forth from the city; and he proclaimed to his army that so soon as they should see that the stream had become passable, they should enter by this way into the city. Having thus set them in their places and in this manner exhorted them he marched away himself with that part of his army which was not fit for fighting: and when he came to the lake, Cyrus also did the same things which the queen of the Babylonians had done as regards the river and the lake; that is to say, he conducted the river by a channel into the lake, which was at that time a swamp, and so made the former course of the river passable by the sinking of the stream…</a:t>
            </a:r>
          </a:p>
        </p:txBody>
      </p:sp>
    </p:spTree>
    <p:extLst>
      <p:ext uri="{BB962C8B-B14F-4D97-AF65-F5344CB8AC3E}">
        <p14:creationId xmlns:p14="http://schemas.microsoft.com/office/powerpoint/2010/main" val="2738052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7C00-C660-914B-886B-18DB3C902F15}"/>
              </a:ext>
            </a:extLst>
          </p:cNvPr>
          <p:cNvSpPr>
            <a:spLocks noGrp="1"/>
          </p:cNvSpPr>
          <p:nvPr>
            <p:ph type="title"/>
          </p:nvPr>
        </p:nvSpPr>
        <p:spPr>
          <a:xfrm>
            <a:off x="628650" y="123826"/>
            <a:ext cx="7886700" cy="1325563"/>
          </a:xfrm>
        </p:spPr>
        <p:txBody>
          <a:bodyPr/>
          <a:lstStyle/>
          <a:p>
            <a:pPr algn="ctr"/>
            <a:r>
              <a:rPr lang="en-US" b="1" u="sng" dirty="0">
                <a:solidFill>
                  <a:schemeClr val="accent1">
                    <a:lumMod val="75000"/>
                  </a:schemeClr>
                </a:solidFill>
              </a:rPr>
              <a:t>Herodotus, </a:t>
            </a:r>
            <a:r>
              <a:rPr lang="en-US" b="1" i="1" u="sng" dirty="0">
                <a:solidFill>
                  <a:schemeClr val="accent1">
                    <a:lumMod val="75000"/>
                  </a:schemeClr>
                </a:solidFill>
              </a:rPr>
              <a:t>Histories</a:t>
            </a:r>
            <a:r>
              <a:rPr lang="en-US" b="1" u="sng" dirty="0">
                <a:solidFill>
                  <a:schemeClr val="accent1">
                    <a:lumMod val="75000"/>
                  </a:schemeClr>
                </a:solidFill>
              </a:rPr>
              <a:t>, I.191</a:t>
            </a:r>
          </a:p>
        </p:txBody>
      </p:sp>
      <p:sp>
        <p:nvSpPr>
          <p:cNvPr id="3" name="Content Placeholder 2">
            <a:extLst>
              <a:ext uri="{FF2B5EF4-FFF2-40B4-BE49-F238E27FC236}">
                <a16:creationId xmlns:a16="http://schemas.microsoft.com/office/drawing/2014/main" id="{D440C787-75DA-EF4F-8A13-71EB0FA6A562}"/>
              </a:ext>
            </a:extLst>
          </p:cNvPr>
          <p:cNvSpPr>
            <a:spLocks noGrp="1"/>
          </p:cNvSpPr>
          <p:nvPr>
            <p:ph idx="1"/>
          </p:nvPr>
        </p:nvSpPr>
        <p:spPr>
          <a:xfrm>
            <a:off x="368300" y="1343025"/>
            <a:ext cx="8356600" cy="4351338"/>
          </a:xfrm>
        </p:spPr>
        <p:txBody>
          <a:bodyPr>
            <a:noAutofit/>
          </a:bodyPr>
          <a:lstStyle/>
          <a:p>
            <a:pPr marL="0" indent="0" algn="ctr">
              <a:buNone/>
            </a:pPr>
            <a:r>
              <a:rPr lang="en-US" sz="2200" b="1" i="1" dirty="0"/>
              <a:t>…When this had been done in such a manner, the Persians who had been posted for this very purpose entered by the bed of the river Euphrates into Babylon, the stream having sunk so far that it reached about to the middle of a man's thigh. Now if the Babylonians had had knowledge of it beforehand or had perceived that which was being done by Cyrus, they would have allowed the Persians to enter the city and then destroyed them miserably; for if they had closed all the gates that led to the river and mounted themselves upon the ramparts which were carried along the banks of the stream, they would have caught them as it were in a fish-wheal: but as it was, the Persians came upon them unexpectedly; and owing to the size of the city (so it is said by those who dwell there) after those about the extremities of the city had suffered capture, those Babylonians who dwelt in the middle did not know that they had been captured; but as they chanced to be holding a festival, they went on dancing and rejoicing during this time until they learnt the truth only too well.”</a:t>
            </a:r>
          </a:p>
        </p:txBody>
      </p:sp>
    </p:spTree>
    <p:extLst>
      <p:ext uri="{BB962C8B-B14F-4D97-AF65-F5344CB8AC3E}">
        <p14:creationId xmlns:p14="http://schemas.microsoft.com/office/powerpoint/2010/main" val="353807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FD4D-161B-7244-9FDE-446C10B9205E}"/>
              </a:ext>
            </a:extLst>
          </p:cNvPr>
          <p:cNvSpPr>
            <a:spLocks noGrp="1"/>
          </p:cNvSpPr>
          <p:nvPr>
            <p:ph type="title"/>
          </p:nvPr>
        </p:nvSpPr>
        <p:spPr>
          <a:xfrm>
            <a:off x="628650" y="161926"/>
            <a:ext cx="7886700" cy="1325563"/>
          </a:xfrm>
        </p:spPr>
        <p:txBody>
          <a:bodyPr>
            <a:normAutofit/>
          </a:bodyPr>
          <a:lstStyle/>
          <a:p>
            <a:pPr algn="ctr"/>
            <a:r>
              <a:rPr lang="en-US" sz="4000" b="1" u="sng" dirty="0">
                <a:solidFill>
                  <a:schemeClr val="accent1">
                    <a:lumMod val="75000"/>
                  </a:schemeClr>
                </a:solidFill>
              </a:rPr>
              <a:t>Xenophon, </a:t>
            </a:r>
            <a:r>
              <a:rPr lang="en-US" sz="4000" b="1" i="1" u="sng" dirty="0" err="1">
                <a:solidFill>
                  <a:schemeClr val="accent1">
                    <a:lumMod val="75000"/>
                  </a:schemeClr>
                </a:solidFill>
              </a:rPr>
              <a:t>Cyropaedia</a:t>
            </a:r>
            <a:r>
              <a:rPr lang="en-US" sz="4000" b="1" i="1" u="sng" dirty="0">
                <a:solidFill>
                  <a:schemeClr val="accent1">
                    <a:lumMod val="75000"/>
                  </a:schemeClr>
                </a:solidFill>
              </a:rPr>
              <a:t>, </a:t>
            </a:r>
            <a:r>
              <a:rPr lang="en-US" sz="4000" b="1" u="sng" dirty="0">
                <a:solidFill>
                  <a:schemeClr val="accent1">
                    <a:lumMod val="75000"/>
                  </a:schemeClr>
                </a:solidFill>
              </a:rPr>
              <a:t>VII.C.15-21</a:t>
            </a:r>
          </a:p>
        </p:txBody>
      </p:sp>
      <p:sp>
        <p:nvSpPr>
          <p:cNvPr id="3" name="Content Placeholder 2">
            <a:extLst>
              <a:ext uri="{FF2B5EF4-FFF2-40B4-BE49-F238E27FC236}">
                <a16:creationId xmlns:a16="http://schemas.microsoft.com/office/drawing/2014/main" id="{061D62E1-2F32-AE44-A87D-52021AD0E4D0}"/>
              </a:ext>
            </a:extLst>
          </p:cNvPr>
          <p:cNvSpPr>
            <a:spLocks noGrp="1"/>
          </p:cNvSpPr>
          <p:nvPr>
            <p:ph idx="1"/>
          </p:nvPr>
        </p:nvSpPr>
        <p:spPr>
          <a:xfrm>
            <a:off x="355600" y="1358900"/>
            <a:ext cx="8458200" cy="5181600"/>
          </a:xfrm>
        </p:spPr>
        <p:txBody>
          <a:bodyPr>
            <a:normAutofit fontScale="70000" lnSpcReduction="20000"/>
          </a:bodyPr>
          <a:lstStyle/>
          <a:p>
            <a:pPr marL="0" indent="0" algn="ctr">
              <a:buNone/>
            </a:pPr>
            <a:r>
              <a:rPr lang="en-US" sz="3200" b="1" i="1" dirty="0"/>
              <a:t>“However by this time the trenches were dug. And Cyrus heard that it was a time of high festival in Babylon when the citizens drink and make merry the whole night long. As soon as the darkness fell, he set his men to work. The mouths of the trenches were opened, and during the night the water poured in, so that the river-bed formed a highway into the heart of the town. When the great stream had taken to its new channel, Cyrus ordered his Persian officers to bring up their thousands, horse and foot alike, each detachment drawn up two deep, the allies to follow in their old order. They lined up immediately, and Cyrus made his own bodyguard descend into the dry channel first, to see if the bottom was firm enough for marching. When they said it was, he called a council of all his generals and spoke as follows: “My friends, the river has stepped aside for us; he offers us a passage by his own high-road into Babylon. We must take heart and enter fearlessly, remembering that those against whom we are to march this night are the very men we have conquered before, and that too when they had their allies to help them, when they were awake, alert, and sober, armed to the teeth, and in their battle order. To-night we go against them when some are asleep and some are drunk, and all are unprepared: and when they learn that we are within the walls, sheer astonishment will make them still more helpless than before.”</a:t>
            </a:r>
          </a:p>
          <a:p>
            <a:pPr marL="0" indent="0">
              <a:buNone/>
            </a:pPr>
            <a:endParaRPr lang="en-US" dirty="0"/>
          </a:p>
        </p:txBody>
      </p:sp>
    </p:spTree>
    <p:extLst>
      <p:ext uri="{BB962C8B-B14F-4D97-AF65-F5344CB8AC3E}">
        <p14:creationId xmlns:p14="http://schemas.microsoft.com/office/powerpoint/2010/main" val="391439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u="sng" dirty="0">
                <a:solidFill>
                  <a:schemeClr val="accent1">
                    <a:lumMod val="75000"/>
                  </a:schemeClr>
                </a:solidFill>
                <a:latin typeface="Palatino Linotype" panose="02040502050505030304" pitchFamily="18" charset="0"/>
              </a:rPr>
              <a:t>Chapter 51: Applications</a:t>
            </a:r>
          </a:p>
        </p:txBody>
      </p:sp>
      <p:sp>
        <p:nvSpPr>
          <p:cNvPr id="4" name="Content Placeholder 3"/>
          <p:cNvSpPr>
            <a:spLocks noGrp="1"/>
          </p:cNvSpPr>
          <p:nvPr>
            <p:ph idx="1"/>
          </p:nvPr>
        </p:nvSpPr>
        <p:spPr/>
        <p:txBody>
          <a:bodyPr>
            <a:noAutofit/>
          </a:bodyPr>
          <a:lstStyle/>
          <a:p>
            <a:pPr>
              <a:spcBef>
                <a:spcPts val="1800"/>
              </a:spcBef>
            </a:pPr>
            <a:r>
              <a:rPr lang="en-US" b="1" dirty="0"/>
              <a:t>God’s foreknowledge and appointment of Cyrus is an incredible string of fulfilled prophecies that aid the Christian historical apologetic.</a:t>
            </a:r>
          </a:p>
          <a:p>
            <a:pPr>
              <a:spcBef>
                <a:spcPts val="1800"/>
              </a:spcBef>
            </a:pPr>
            <a:r>
              <a:rPr lang="en-US" b="1" dirty="0"/>
              <a:t>God doesn’t force people to obey Him; He may hand them over to their own path.</a:t>
            </a:r>
          </a:p>
          <a:p>
            <a:pPr>
              <a:spcBef>
                <a:spcPts val="1800"/>
              </a:spcBef>
            </a:pPr>
            <a:r>
              <a:rPr lang="en-US" b="1" dirty="0"/>
              <a:t>Even though we may do good things and be involved in God’s work, that does not necessitate that we will not be affected by evil. In fact, quite the opposite is often true. Even so, comforts are afforded Christians that enable &amp; empower.</a:t>
            </a:r>
          </a:p>
          <a:p>
            <a:pPr>
              <a:spcBef>
                <a:spcPts val="1800"/>
              </a:spcBef>
            </a:pPr>
            <a:endParaRPr lang="en-US" b="1" dirty="0"/>
          </a:p>
        </p:txBody>
      </p:sp>
    </p:spTree>
    <p:extLst>
      <p:ext uri="{BB962C8B-B14F-4D97-AF65-F5344CB8AC3E}">
        <p14:creationId xmlns:p14="http://schemas.microsoft.com/office/powerpoint/2010/main" val="3112571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526 </a:t>
            </a:r>
          </a:p>
        </p:txBody>
      </p:sp>
      <p:sp>
        <p:nvSpPr>
          <p:cNvPr id="6" name="Content Placeholder 5"/>
          <p:cNvSpPr>
            <a:spLocks noGrp="1"/>
          </p:cNvSpPr>
          <p:nvPr>
            <p:ph idx="1"/>
          </p:nvPr>
        </p:nvSpPr>
        <p:spPr>
          <a:xfrm>
            <a:off x="300625" y="1825625"/>
            <a:ext cx="8555276" cy="4351338"/>
          </a:xfrm>
        </p:spPr>
        <p:txBody>
          <a:bodyPr>
            <a:noAutofit/>
          </a:bodyPr>
          <a:lstStyle/>
          <a:p>
            <a:pPr marL="0" indent="0" algn="ctr">
              <a:buNone/>
            </a:pPr>
            <a:r>
              <a:rPr lang="en-US" b="1" i="1" dirty="0"/>
              <a:t>“This chapter is a historical appendix to the Book of Jeremiah and begins with the fall of Jerusalem. It then details what the Babylonians did to the temple, its furniture, and its vessels. It also mentions the treatment of the poor of the land of Judah and the taking of the two bronze pillars. In this chapter, we have a description of the deportations (though not intended to include a complete tally of all people and items taken) to Babylon and an explanation of how Nebuchadnezzar treated Zedekiah, Jehoiachin, and other Jewish officials. There are listings of the number of Jews taken into exile.”</a:t>
            </a:r>
          </a:p>
        </p:txBody>
      </p:sp>
    </p:spTree>
    <p:extLst>
      <p:ext uri="{BB962C8B-B14F-4D97-AF65-F5344CB8AC3E}">
        <p14:creationId xmlns:p14="http://schemas.microsoft.com/office/powerpoint/2010/main" val="416852347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336</TotalTime>
  <Words>1154</Words>
  <Application>Microsoft Macintosh PowerPoint</Application>
  <PresentationFormat>On-screen Show (4:3)</PresentationFormat>
  <Paragraphs>71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Palatino Linotype</vt:lpstr>
      <vt:lpstr>Office Theme</vt:lpstr>
      <vt:lpstr>Jeremiah: Chapters 51-52</vt:lpstr>
      <vt:lpstr>Jeremiah Memory Jogger:</vt:lpstr>
      <vt:lpstr>John Humphries, “The Books of Jeremiah and Lamentations,” Truth Commentaries, 512</vt:lpstr>
      <vt:lpstr>Chapter 51: Judgment On Babylon Is Just</vt:lpstr>
      <vt:lpstr>Herodotus, Histories, I.191</vt:lpstr>
      <vt:lpstr>Herodotus, Histories, I.191</vt:lpstr>
      <vt:lpstr>Xenophon, Cyropaedia, VII.C.15-21</vt:lpstr>
      <vt:lpstr>Chapter 51: Applications</vt:lpstr>
      <vt:lpstr>John Humphries, “The Books of Jeremiah and Lamentations,” Truth Commentaries, 526 </vt:lpstr>
      <vt:lpstr>Chapter 52: Epilogue: Jerusalem Falls</vt:lpstr>
      <vt:lpstr>Making Sense Of The Deportations</vt:lpstr>
      <vt:lpstr>Jehoiachin Rations Tablets</vt:lpstr>
      <vt:lpstr>Chapter 52: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51-52</dc:title>
  <dc:creator>Eric Parker</dc:creator>
  <cp:lastModifiedBy>Eric Parker</cp:lastModifiedBy>
  <cp:revision>18</cp:revision>
  <dcterms:created xsi:type="dcterms:W3CDTF">2019-09-16T20:35:47Z</dcterms:created>
  <dcterms:modified xsi:type="dcterms:W3CDTF">2019-10-30T21:10:44Z</dcterms:modified>
</cp:coreProperties>
</file>