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1"/>
  </p:notesMasterIdLst>
  <p:sldIdLst>
    <p:sldId id="256" r:id="rId3"/>
    <p:sldId id="258" r:id="rId4"/>
    <p:sldId id="259" r:id="rId5"/>
    <p:sldId id="261" r:id="rId6"/>
    <p:sldId id="263" r:id="rId7"/>
    <p:sldId id="264" r:id="rId8"/>
    <p:sldId id="265" r:id="rId9"/>
    <p:sldId id="262"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64"/>
  </p:normalViewPr>
  <p:slideViewPr>
    <p:cSldViewPr snapToGrid="0" snapToObjects="1">
      <p:cViewPr varScale="1">
        <p:scale>
          <a:sx n="100" d="100"/>
          <a:sy n="100" d="100"/>
        </p:scale>
        <p:origin x="142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123F92-A467-8D42-A837-E7E0C1043C1D}" type="datetimeFigureOut">
              <a:rPr lang="en-US" smtClean="0"/>
              <a:t>11/27/19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F1298B-A5A3-B141-B156-1C5A13A5B65B}" type="slidenum">
              <a:rPr lang="en-US" smtClean="0"/>
              <a:t>‹#›</a:t>
            </a:fld>
            <a:endParaRPr lang="en-US"/>
          </a:p>
        </p:txBody>
      </p:sp>
    </p:spTree>
    <p:extLst>
      <p:ext uri="{BB962C8B-B14F-4D97-AF65-F5344CB8AC3E}">
        <p14:creationId xmlns:p14="http://schemas.microsoft.com/office/powerpoint/2010/main" val="3404973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"How deserted lies the city!" engraving by Julius </a:t>
            </a:r>
            <a:r>
              <a:rPr lang="en-US" sz="1200" b="0" i="0" kern="1200" dirty="0" err="1">
                <a:solidFill>
                  <a:schemeClr val="tx1"/>
                </a:solidFill>
                <a:effectLst/>
                <a:latin typeface="+mn-lt"/>
                <a:ea typeface="+mn-ea"/>
                <a:cs typeface="+mn-cs"/>
              </a:rPr>
              <a:t>Schnorr</a:t>
            </a:r>
            <a:r>
              <a:rPr lang="en-US" sz="1200" b="0" i="0" kern="1200" dirty="0">
                <a:solidFill>
                  <a:schemeClr val="tx1"/>
                </a:solidFill>
                <a:effectLst/>
                <a:latin typeface="+mn-lt"/>
                <a:ea typeface="+mn-ea"/>
                <a:cs typeface="+mn-cs"/>
              </a:rPr>
              <a:t> von </a:t>
            </a:r>
            <a:r>
              <a:rPr lang="en-US" sz="1200" b="0" i="0" kern="1200" dirty="0" err="1">
                <a:solidFill>
                  <a:schemeClr val="tx1"/>
                </a:solidFill>
                <a:effectLst/>
                <a:latin typeface="+mn-lt"/>
                <a:ea typeface="+mn-ea"/>
                <a:cs typeface="+mn-cs"/>
              </a:rPr>
              <a:t>Carolsfeld</a:t>
            </a:r>
            <a:r>
              <a:rPr lang="en-US" sz="1200" b="0" i="0" kern="1200" dirty="0">
                <a:solidFill>
                  <a:schemeClr val="tx1"/>
                </a:solidFill>
                <a:effectLst/>
                <a:latin typeface="+mn-lt"/>
                <a:ea typeface="+mn-ea"/>
                <a:cs typeface="+mn-cs"/>
              </a:rPr>
              <a:t>, 1860.</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BDF9BC-0E18-7543-907D-0E18962B71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640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B2BE44-AD5D-9F4C-9681-1C39CC7000B9}" type="datetimeFigureOut">
              <a:rPr lang="en-US" smtClean="0"/>
              <a:t>11/27/19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809212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2BE44-AD5D-9F4C-9681-1C39CC7000B9}" type="datetimeFigureOut">
              <a:rPr lang="en-US" smtClean="0"/>
              <a:t>11/27/19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48092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2BE44-AD5D-9F4C-9681-1C39CC7000B9}" type="datetimeFigureOut">
              <a:rPr lang="en-US" smtClean="0"/>
              <a:t>11/27/19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3680022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BF15DBE-5039-D240-9528-8750E0774EDA}" type="datetimeFigureOut">
              <a:rPr lang="en-US" smtClean="0"/>
              <a:t>11/27/19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B8641-6E33-BC4D-AE41-DABFF34361C8}" type="slidenum">
              <a:rPr lang="en-US" smtClean="0"/>
              <a:t>‹#›</a:t>
            </a:fld>
            <a:endParaRPr lang="en-US"/>
          </a:p>
        </p:txBody>
      </p:sp>
    </p:spTree>
    <p:extLst>
      <p:ext uri="{BB962C8B-B14F-4D97-AF65-F5344CB8AC3E}">
        <p14:creationId xmlns:p14="http://schemas.microsoft.com/office/powerpoint/2010/main" val="111332138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F15DBE-5039-D240-9528-8750E0774EDA}" type="datetimeFigureOut">
              <a:rPr lang="en-US" smtClean="0"/>
              <a:t>11/27/19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B8641-6E33-BC4D-AE41-DABFF34361C8}" type="slidenum">
              <a:rPr lang="en-US" smtClean="0"/>
              <a:t>‹#›</a:t>
            </a:fld>
            <a:endParaRPr lang="en-US"/>
          </a:p>
        </p:txBody>
      </p:sp>
    </p:spTree>
    <p:extLst>
      <p:ext uri="{BB962C8B-B14F-4D97-AF65-F5344CB8AC3E}">
        <p14:creationId xmlns:p14="http://schemas.microsoft.com/office/powerpoint/2010/main" val="3614983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5BF15DBE-5039-D240-9528-8750E0774EDA}" type="datetimeFigureOut">
              <a:rPr lang="en-US" smtClean="0"/>
              <a:t>11/27/19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B8641-6E33-BC4D-AE41-DABFF34361C8}" type="slidenum">
              <a:rPr lang="en-US" smtClean="0"/>
              <a:t>‹#›</a:t>
            </a:fld>
            <a:endParaRPr lang="en-US"/>
          </a:p>
        </p:txBody>
      </p:sp>
    </p:spTree>
    <p:extLst>
      <p:ext uri="{BB962C8B-B14F-4D97-AF65-F5344CB8AC3E}">
        <p14:creationId xmlns:p14="http://schemas.microsoft.com/office/powerpoint/2010/main" val="55993394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BF15DBE-5039-D240-9528-8750E0774EDA}" type="datetimeFigureOut">
              <a:rPr lang="en-US" smtClean="0"/>
              <a:t>11/27/19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56B8641-6E33-BC4D-AE41-DABFF34361C8}" type="slidenum">
              <a:rPr lang="en-US" smtClean="0"/>
              <a:t>‹#›</a:t>
            </a:fld>
            <a:endParaRPr lang="en-US"/>
          </a:p>
        </p:txBody>
      </p:sp>
    </p:spTree>
    <p:extLst>
      <p:ext uri="{BB962C8B-B14F-4D97-AF65-F5344CB8AC3E}">
        <p14:creationId xmlns:p14="http://schemas.microsoft.com/office/powerpoint/2010/main" val="1062124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F15DBE-5039-D240-9528-8750E0774EDA}" type="datetimeFigureOut">
              <a:rPr lang="en-US" smtClean="0"/>
              <a:t>11/27/19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6B8641-6E33-BC4D-AE41-DABFF34361C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84109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F15DBE-5039-D240-9528-8750E0774EDA}" type="datetimeFigureOut">
              <a:rPr lang="en-US" smtClean="0"/>
              <a:t>11/27/19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6B8641-6E33-BC4D-AE41-DABFF34361C8}" type="slidenum">
              <a:rPr lang="en-US" smtClean="0"/>
              <a:t>‹#›</a:t>
            </a:fld>
            <a:endParaRPr lang="en-US"/>
          </a:p>
        </p:txBody>
      </p:sp>
    </p:spTree>
    <p:extLst>
      <p:ext uri="{BB962C8B-B14F-4D97-AF65-F5344CB8AC3E}">
        <p14:creationId xmlns:p14="http://schemas.microsoft.com/office/powerpoint/2010/main" val="3259220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15DBE-5039-D240-9528-8750E0774EDA}" type="datetimeFigureOut">
              <a:rPr lang="en-US" smtClean="0"/>
              <a:t>11/27/19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6B8641-6E33-BC4D-AE41-DABFF34361C8}" type="slidenum">
              <a:rPr lang="en-US" smtClean="0"/>
              <a:t>‹#›</a:t>
            </a:fld>
            <a:endParaRPr lang="en-US"/>
          </a:p>
        </p:txBody>
      </p:sp>
    </p:spTree>
    <p:extLst>
      <p:ext uri="{BB962C8B-B14F-4D97-AF65-F5344CB8AC3E}">
        <p14:creationId xmlns:p14="http://schemas.microsoft.com/office/powerpoint/2010/main" val="2720112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5BF15DBE-5039-D240-9528-8750E0774EDA}" type="datetimeFigureOut">
              <a:rPr lang="en-US" smtClean="0"/>
              <a:t>11/27/19</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556B8641-6E33-BC4D-AE41-DABFF34361C8}" type="slidenum">
              <a:rPr lang="en-US" smtClean="0"/>
              <a:t>‹#›</a:t>
            </a:fld>
            <a:endParaRPr lang="en-US"/>
          </a:p>
        </p:txBody>
      </p:sp>
    </p:spTree>
    <p:extLst>
      <p:ext uri="{BB962C8B-B14F-4D97-AF65-F5344CB8AC3E}">
        <p14:creationId xmlns:p14="http://schemas.microsoft.com/office/powerpoint/2010/main" val="3962820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B2BE44-AD5D-9F4C-9681-1C39CC7000B9}" type="datetimeFigureOut">
              <a:rPr lang="en-US" smtClean="0"/>
              <a:t>11/27/19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2397586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5BF15DBE-5039-D240-9528-8750E0774EDA}" type="datetimeFigureOut">
              <a:rPr lang="en-US" smtClean="0"/>
              <a:t>11/27/19</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556B8641-6E33-BC4D-AE41-DABFF34361C8}" type="slidenum">
              <a:rPr lang="en-US" smtClean="0"/>
              <a:t>‹#›</a:t>
            </a:fld>
            <a:endParaRPr lang="en-US"/>
          </a:p>
        </p:txBody>
      </p:sp>
    </p:spTree>
    <p:extLst>
      <p:ext uri="{BB962C8B-B14F-4D97-AF65-F5344CB8AC3E}">
        <p14:creationId xmlns:p14="http://schemas.microsoft.com/office/powerpoint/2010/main" val="2250305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F15DBE-5039-D240-9528-8750E0774EDA}" type="datetimeFigureOut">
              <a:rPr lang="en-US" smtClean="0"/>
              <a:t>11/27/19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B8641-6E33-BC4D-AE41-DABFF34361C8}" type="slidenum">
              <a:rPr lang="en-US" smtClean="0"/>
              <a:t>‹#›</a:t>
            </a:fld>
            <a:endParaRPr lang="en-US"/>
          </a:p>
        </p:txBody>
      </p:sp>
    </p:spTree>
    <p:extLst>
      <p:ext uri="{BB962C8B-B14F-4D97-AF65-F5344CB8AC3E}">
        <p14:creationId xmlns:p14="http://schemas.microsoft.com/office/powerpoint/2010/main" val="3127653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F15DBE-5039-D240-9528-8750E0774EDA}" type="datetimeFigureOut">
              <a:rPr lang="en-US" smtClean="0"/>
              <a:t>11/27/19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6B8641-6E33-BC4D-AE41-DABFF34361C8}" type="slidenum">
              <a:rPr lang="en-US" smtClean="0"/>
              <a:t>‹#›</a:t>
            </a:fld>
            <a:endParaRPr lang="en-US"/>
          </a:p>
        </p:txBody>
      </p:sp>
    </p:spTree>
    <p:extLst>
      <p:ext uri="{BB962C8B-B14F-4D97-AF65-F5344CB8AC3E}">
        <p14:creationId xmlns:p14="http://schemas.microsoft.com/office/powerpoint/2010/main" val="4006740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B2BE44-AD5D-9F4C-9681-1C39CC7000B9}" type="datetimeFigureOut">
              <a:rPr lang="en-US" smtClean="0"/>
              <a:t>11/27/19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413375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B2BE44-AD5D-9F4C-9681-1C39CC7000B9}" type="datetimeFigureOut">
              <a:rPr lang="en-US" smtClean="0"/>
              <a:t>11/27/19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2656298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B2BE44-AD5D-9F4C-9681-1C39CC7000B9}" type="datetimeFigureOut">
              <a:rPr lang="en-US" smtClean="0"/>
              <a:t>11/27/19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4070212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B2BE44-AD5D-9F4C-9681-1C39CC7000B9}" type="datetimeFigureOut">
              <a:rPr lang="en-US" smtClean="0"/>
              <a:t>11/27/19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946678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B2BE44-AD5D-9F4C-9681-1C39CC7000B9}" type="datetimeFigureOut">
              <a:rPr lang="en-US" smtClean="0"/>
              <a:t>11/27/19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373140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2BE44-AD5D-9F4C-9681-1C39CC7000B9}" type="datetimeFigureOut">
              <a:rPr lang="en-US" smtClean="0"/>
              <a:t>11/27/19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57654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2BE44-AD5D-9F4C-9681-1C39CC7000B9}" type="datetimeFigureOut">
              <a:rPr lang="en-US" smtClean="0"/>
              <a:t>11/27/19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E949-1DB3-CF4E-96DB-71582860A4CF}" type="slidenum">
              <a:rPr lang="en-US" smtClean="0"/>
              <a:t>‹#›</a:t>
            </a:fld>
            <a:endParaRPr lang="en-US"/>
          </a:p>
        </p:txBody>
      </p:sp>
    </p:spTree>
    <p:extLst>
      <p:ext uri="{BB962C8B-B14F-4D97-AF65-F5344CB8AC3E}">
        <p14:creationId xmlns:p14="http://schemas.microsoft.com/office/powerpoint/2010/main" val="3840032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2BE44-AD5D-9F4C-9681-1C39CC7000B9}" type="datetimeFigureOut">
              <a:rPr lang="en-US" smtClean="0"/>
              <a:t>11/27/19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7E949-1DB3-CF4E-96DB-71582860A4CF}" type="slidenum">
              <a:rPr lang="en-US" smtClean="0"/>
              <a:t>‹#›</a:t>
            </a:fld>
            <a:endParaRPr lang="en-US"/>
          </a:p>
        </p:txBody>
      </p:sp>
    </p:spTree>
    <p:extLst>
      <p:ext uri="{BB962C8B-B14F-4D97-AF65-F5344CB8AC3E}">
        <p14:creationId xmlns:p14="http://schemas.microsoft.com/office/powerpoint/2010/main" val="1419951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5BF15DBE-5039-D240-9528-8750E0774EDA}" type="datetimeFigureOut">
              <a:rPr lang="en-US" smtClean="0"/>
              <a:t>11/27/19</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556B8641-6E33-BC4D-AE41-DABFF34361C8}" type="slidenum">
              <a:rPr lang="en-US" smtClean="0"/>
              <a:t>‹#›</a:t>
            </a:fld>
            <a:endParaRPr lang="en-US"/>
          </a:p>
        </p:txBody>
      </p:sp>
    </p:spTree>
    <p:extLst>
      <p:ext uri="{BB962C8B-B14F-4D97-AF65-F5344CB8AC3E}">
        <p14:creationId xmlns:p14="http://schemas.microsoft.com/office/powerpoint/2010/main" val="24237479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0DBD-7C33-0F48-BF0B-1B2AEA640F08}"/>
              </a:ext>
            </a:extLst>
          </p:cNvPr>
          <p:cNvSpPr>
            <a:spLocks noGrp="1"/>
          </p:cNvSpPr>
          <p:nvPr>
            <p:ph type="ctrTitle"/>
          </p:nvPr>
        </p:nvSpPr>
        <p:spPr>
          <a:xfrm>
            <a:off x="400050" y="5245100"/>
            <a:ext cx="8343900" cy="1391064"/>
          </a:xfrm>
        </p:spPr>
        <p:txBody>
          <a:bodyPr>
            <a:normAutofit/>
          </a:bodyPr>
          <a:lstStyle/>
          <a:p>
            <a:r>
              <a:rPr lang="en-US" b="1" u="sng" dirty="0"/>
              <a:t>Lamentations</a:t>
            </a:r>
            <a:r>
              <a:rPr lang="en-US" b="1" dirty="0"/>
              <a:t>: </a:t>
            </a:r>
            <a:br>
              <a:rPr lang="en-US" b="1" dirty="0"/>
            </a:br>
            <a:r>
              <a:rPr lang="en-US" b="1" dirty="0"/>
              <a:t>Chapter 2</a:t>
            </a:r>
          </a:p>
        </p:txBody>
      </p:sp>
      <p:pic>
        <p:nvPicPr>
          <p:cNvPr id="5" name="Picture 4">
            <a:extLst>
              <a:ext uri="{FF2B5EF4-FFF2-40B4-BE49-F238E27FC236}">
                <a16:creationId xmlns:a16="http://schemas.microsoft.com/office/drawing/2014/main" id="{336CB60F-0D9A-F147-A754-514F93FD7264}"/>
              </a:ext>
            </a:extLst>
          </p:cNvPr>
          <p:cNvPicPr>
            <a:picLocks noChangeAspect="1"/>
          </p:cNvPicPr>
          <p:nvPr/>
        </p:nvPicPr>
        <p:blipFill>
          <a:blip r:embed="rId3"/>
          <a:stretch>
            <a:fillRect/>
          </a:stretch>
        </p:blipFill>
        <p:spPr>
          <a:xfrm>
            <a:off x="400050" y="239816"/>
            <a:ext cx="8343900" cy="4789384"/>
          </a:xfrm>
          <a:prstGeom prst="rect">
            <a:avLst/>
          </a:prstGeom>
          <a:ln w="38100">
            <a:solidFill>
              <a:schemeClr val="bg1">
                <a:lumMod val="75000"/>
                <a:lumOff val="25000"/>
              </a:schemeClr>
            </a:solidFill>
          </a:ln>
        </p:spPr>
      </p:pic>
    </p:spTree>
    <p:extLst>
      <p:ext uri="{BB962C8B-B14F-4D97-AF65-F5344CB8AC3E}">
        <p14:creationId xmlns:p14="http://schemas.microsoft.com/office/powerpoint/2010/main" val="8217140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727905-85D7-3744-A5A3-DC272032CD58}"/>
              </a:ext>
            </a:extLst>
          </p:cNvPr>
          <p:cNvSpPr>
            <a:spLocks noGrp="1"/>
          </p:cNvSpPr>
          <p:nvPr>
            <p:ph type="body" sz="half" idx="2"/>
          </p:nvPr>
        </p:nvSpPr>
        <p:spPr>
          <a:xfrm>
            <a:off x="150125" y="317310"/>
            <a:ext cx="4244454" cy="6223379"/>
          </a:xfrm>
        </p:spPr>
        <p:txBody>
          <a:bodyPr anchor="ctr">
            <a:normAutofit fontScale="85000" lnSpcReduction="10000"/>
          </a:bodyPr>
          <a:lstStyle/>
          <a:p>
            <a:r>
              <a:rPr lang="en-US" sz="2400" b="1" i="1" dirty="0"/>
              <a:t>“The prophet’s dirge continues with a poetic description of Jerusalem’s destruction. The ruins of the city and temple are described from different angles using various figures of speech, as the horror of the occasion is expressed repeatedly. The leadership is charged with failure to properly instruct and guide the people. The enemies of Israel are pictured as gloating over the fall of Jerusalem and mocking her humiliated survivors. But the Lord God is pictured as being faithful to his word of warning  to the disobedient Israelites. He has, indeed, brought the sword of destruction and death upon them. Finally, a sorrowful prayer that appeals to the sympathy and pity of God concludes the chapter.” </a:t>
            </a:r>
            <a:r>
              <a:rPr lang="en-US" sz="2400" b="1" i="1"/>
              <a:t>(John Humphries</a:t>
            </a:r>
            <a:r>
              <a:rPr lang="en-US" sz="2400" b="1" i="1" dirty="0"/>
              <a:t>, 545)</a:t>
            </a:r>
            <a:endParaRPr lang="en-US" sz="2400" b="1" dirty="0"/>
          </a:p>
        </p:txBody>
      </p:sp>
      <p:pic>
        <p:nvPicPr>
          <p:cNvPr id="12" name="Picture Placeholder 11">
            <a:extLst>
              <a:ext uri="{FF2B5EF4-FFF2-40B4-BE49-F238E27FC236}">
                <a16:creationId xmlns:a16="http://schemas.microsoft.com/office/drawing/2014/main" id="{BFB3A392-13AB-9540-A712-2D8F628F2CE3}"/>
              </a:ext>
            </a:extLst>
          </p:cNvPr>
          <p:cNvPicPr>
            <a:picLocks noGrp="1" noChangeAspect="1"/>
          </p:cNvPicPr>
          <p:nvPr>
            <p:ph type="pic" idx="1"/>
          </p:nvPr>
        </p:nvPicPr>
        <p:blipFill>
          <a:blip r:embed="rId2"/>
          <a:srcRect l="13406" r="13406"/>
          <a:stretch>
            <a:fillRect/>
          </a:stretch>
        </p:blipFill>
        <p:spPr>
          <a:xfrm>
            <a:off x="4572000" y="0"/>
            <a:ext cx="4576573" cy="6858000"/>
          </a:xfrm>
          <a:ln w="28575">
            <a:solidFill>
              <a:schemeClr val="tx1">
                <a:lumMod val="75000"/>
                <a:lumOff val="25000"/>
              </a:schemeClr>
            </a:solidFill>
          </a:ln>
        </p:spPr>
      </p:pic>
    </p:spTree>
    <p:extLst>
      <p:ext uri="{BB962C8B-B14F-4D97-AF65-F5344CB8AC3E}">
        <p14:creationId xmlns:p14="http://schemas.microsoft.com/office/powerpoint/2010/main" val="178869664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3893-46A4-2745-AF52-05EE0FED01FC}"/>
              </a:ext>
            </a:extLst>
          </p:cNvPr>
          <p:cNvSpPr>
            <a:spLocks noGrp="1"/>
          </p:cNvSpPr>
          <p:nvPr>
            <p:ph type="title"/>
          </p:nvPr>
        </p:nvSpPr>
        <p:spPr>
          <a:xfrm>
            <a:off x="342900" y="295948"/>
            <a:ext cx="8501795" cy="1188720"/>
          </a:xfrm>
        </p:spPr>
        <p:txBody>
          <a:bodyPr>
            <a:noAutofit/>
          </a:bodyPr>
          <a:lstStyle/>
          <a:p>
            <a:r>
              <a:rPr lang="en-US" sz="2800" b="1" u="sng" dirty="0"/>
              <a:t>From Glory To Thundercloud</a:t>
            </a:r>
            <a:br>
              <a:rPr lang="en-US" sz="2800" b="1" u="sng" dirty="0"/>
            </a:br>
            <a:r>
              <a:rPr lang="en-US" sz="2800" b="1" dirty="0"/>
              <a:t>(Lamentations 2:1-10)</a:t>
            </a:r>
          </a:p>
        </p:txBody>
      </p:sp>
      <p:sp>
        <p:nvSpPr>
          <p:cNvPr id="3" name="Content Placeholder 2">
            <a:extLst>
              <a:ext uri="{FF2B5EF4-FFF2-40B4-BE49-F238E27FC236}">
                <a16:creationId xmlns:a16="http://schemas.microsoft.com/office/drawing/2014/main" id="{10E9C188-8D71-464A-A145-6B28812A403F}"/>
              </a:ext>
            </a:extLst>
          </p:cNvPr>
          <p:cNvSpPr>
            <a:spLocks noGrp="1"/>
          </p:cNvSpPr>
          <p:nvPr>
            <p:ph sz="half" idx="1"/>
          </p:nvPr>
        </p:nvSpPr>
        <p:spPr>
          <a:xfrm>
            <a:off x="371333" y="1842450"/>
            <a:ext cx="4162567" cy="2653350"/>
          </a:xfrm>
        </p:spPr>
        <p:txBody>
          <a:bodyPr>
            <a:normAutofit/>
          </a:bodyPr>
          <a:lstStyle/>
          <a:p>
            <a:pPr>
              <a:spcBef>
                <a:spcPts val="2400"/>
              </a:spcBef>
              <a:buClr>
                <a:schemeClr val="bg1"/>
              </a:buClr>
            </a:pPr>
            <a:r>
              <a:rPr lang="en-US" sz="2400" b="1" i="1" dirty="0" err="1">
                <a:solidFill>
                  <a:schemeClr val="bg1"/>
                </a:solidFill>
              </a:rPr>
              <a:t>Glorycloud</a:t>
            </a:r>
            <a:r>
              <a:rPr lang="en-US" sz="2400" b="1" i="1" dirty="0">
                <a:solidFill>
                  <a:schemeClr val="bg1"/>
                </a:solidFill>
              </a:rPr>
              <a:t> to thundercloud</a:t>
            </a:r>
          </a:p>
          <a:p>
            <a:pPr>
              <a:spcBef>
                <a:spcPts val="2400"/>
              </a:spcBef>
              <a:buClr>
                <a:schemeClr val="bg1"/>
              </a:buClr>
            </a:pPr>
            <a:r>
              <a:rPr lang="en-US" sz="2400" b="1" i="1" dirty="0">
                <a:solidFill>
                  <a:schemeClr val="bg1"/>
                </a:solidFill>
              </a:rPr>
              <a:t>God is the source of this</a:t>
            </a:r>
          </a:p>
          <a:p>
            <a:pPr>
              <a:spcBef>
                <a:spcPts val="2400"/>
              </a:spcBef>
              <a:buClr>
                <a:schemeClr val="bg1"/>
              </a:buClr>
            </a:pPr>
            <a:r>
              <a:rPr lang="en-US" sz="2400" b="1" i="1" dirty="0">
                <a:solidFill>
                  <a:schemeClr val="bg1"/>
                </a:solidFill>
              </a:rPr>
              <a:t>Israel’s horn is cut off</a:t>
            </a:r>
          </a:p>
          <a:p>
            <a:pPr>
              <a:spcBef>
                <a:spcPts val="2400"/>
              </a:spcBef>
              <a:buClr>
                <a:schemeClr val="bg1"/>
              </a:buClr>
            </a:pPr>
            <a:r>
              <a:rPr lang="en-US" sz="2400" b="1" i="1" dirty="0">
                <a:solidFill>
                  <a:schemeClr val="bg1"/>
                </a:solidFill>
              </a:rPr>
              <a:t>Babylon, the match</a:t>
            </a:r>
          </a:p>
        </p:txBody>
      </p:sp>
      <p:sp>
        <p:nvSpPr>
          <p:cNvPr id="4" name="Content Placeholder 3">
            <a:extLst>
              <a:ext uri="{FF2B5EF4-FFF2-40B4-BE49-F238E27FC236}">
                <a16:creationId xmlns:a16="http://schemas.microsoft.com/office/drawing/2014/main" id="{0A02D281-5AA3-2443-8B01-8BA0CFA8695C}"/>
              </a:ext>
            </a:extLst>
          </p:cNvPr>
          <p:cNvSpPr>
            <a:spLocks noGrp="1"/>
          </p:cNvSpPr>
          <p:nvPr>
            <p:ph sz="half" idx="2"/>
          </p:nvPr>
        </p:nvSpPr>
        <p:spPr>
          <a:xfrm>
            <a:off x="4592660" y="1842450"/>
            <a:ext cx="4421871" cy="2653350"/>
          </a:xfrm>
        </p:spPr>
        <p:txBody>
          <a:bodyPr>
            <a:normAutofit/>
          </a:bodyPr>
          <a:lstStyle/>
          <a:p>
            <a:pPr>
              <a:spcBef>
                <a:spcPts val="2400"/>
              </a:spcBef>
              <a:buClr>
                <a:schemeClr val="bg1"/>
              </a:buClr>
            </a:pPr>
            <a:r>
              <a:rPr lang="en-US" sz="2400" b="1" i="1" dirty="0">
                <a:solidFill>
                  <a:schemeClr val="bg1"/>
                </a:solidFill>
              </a:rPr>
              <a:t>God had stripped them</a:t>
            </a:r>
          </a:p>
          <a:p>
            <a:pPr>
              <a:spcBef>
                <a:spcPts val="2400"/>
              </a:spcBef>
              <a:buClr>
                <a:schemeClr val="bg1"/>
              </a:buClr>
            </a:pPr>
            <a:r>
              <a:rPr lang="en-US" sz="2400" b="1" i="1" dirty="0">
                <a:solidFill>
                  <a:schemeClr val="bg1"/>
                </a:solidFill>
              </a:rPr>
              <a:t>Emphasis on the Temple</a:t>
            </a:r>
          </a:p>
          <a:p>
            <a:pPr>
              <a:spcBef>
                <a:spcPts val="2400"/>
              </a:spcBef>
              <a:buClr>
                <a:schemeClr val="bg1"/>
              </a:buClr>
            </a:pPr>
            <a:r>
              <a:rPr lang="en-US" sz="2400" b="1" i="1" dirty="0">
                <a:solidFill>
                  <a:schemeClr val="bg1"/>
                </a:solidFill>
              </a:rPr>
              <a:t>No message for the prophets</a:t>
            </a:r>
          </a:p>
          <a:p>
            <a:pPr>
              <a:spcBef>
                <a:spcPts val="2400"/>
              </a:spcBef>
              <a:buClr>
                <a:schemeClr val="bg1"/>
              </a:buClr>
            </a:pPr>
            <a:r>
              <a:rPr lang="en-US" sz="2400" b="1" i="1" dirty="0">
                <a:solidFill>
                  <a:schemeClr val="bg1"/>
                </a:solidFill>
              </a:rPr>
              <a:t>Merism abounds</a:t>
            </a:r>
          </a:p>
        </p:txBody>
      </p:sp>
      <p:pic>
        <p:nvPicPr>
          <p:cNvPr id="6" name="Picture 5">
            <a:extLst>
              <a:ext uri="{FF2B5EF4-FFF2-40B4-BE49-F238E27FC236}">
                <a16:creationId xmlns:a16="http://schemas.microsoft.com/office/drawing/2014/main" id="{D5DAE5BA-16BC-E345-B744-D5A305A5B8A0}"/>
              </a:ext>
            </a:extLst>
          </p:cNvPr>
          <p:cNvPicPr>
            <a:picLocks noChangeAspect="1"/>
          </p:cNvPicPr>
          <p:nvPr/>
        </p:nvPicPr>
        <p:blipFill rotWithShape="1">
          <a:blip r:embed="rId2"/>
          <a:srcRect b="12291"/>
          <a:stretch/>
        </p:blipFill>
        <p:spPr>
          <a:xfrm>
            <a:off x="0" y="4673600"/>
            <a:ext cx="9144000" cy="2184400"/>
          </a:xfrm>
          <a:prstGeom prst="rect">
            <a:avLst/>
          </a:prstGeom>
        </p:spPr>
      </p:pic>
    </p:spTree>
    <p:extLst>
      <p:ext uri="{BB962C8B-B14F-4D97-AF65-F5344CB8AC3E}">
        <p14:creationId xmlns:p14="http://schemas.microsoft.com/office/powerpoint/2010/main" val="85170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dissolv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dissolv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dissolve">
                                      <p:cBhvr>
                                        <p:cTn id="37" dur="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dissolve">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3893-46A4-2745-AF52-05EE0FED01FC}"/>
              </a:ext>
            </a:extLst>
          </p:cNvPr>
          <p:cNvSpPr>
            <a:spLocks noGrp="1"/>
          </p:cNvSpPr>
          <p:nvPr>
            <p:ph type="title"/>
          </p:nvPr>
        </p:nvSpPr>
        <p:spPr>
          <a:xfrm>
            <a:off x="607324" y="295948"/>
            <a:ext cx="7792871" cy="1188720"/>
          </a:xfrm>
        </p:spPr>
        <p:txBody>
          <a:bodyPr>
            <a:noAutofit/>
          </a:bodyPr>
          <a:lstStyle/>
          <a:p>
            <a:r>
              <a:rPr lang="en-US" sz="2800" b="1" u="sng" dirty="0"/>
              <a:t>No consolation for the weary</a:t>
            </a:r>
            <a:br>
              <a:rPr lang="en-US" sz="2800" b="1" u="sng" dirty="0"/>
            </a:br>
            <a:r>
              <a:rPr lang="en-US" sz="2800" b="1" dirty="0"/>
              <a:t>(Lamentations 2:11-16)</a:t>
            </a:r>
          </a:p>
        </p:txBody>
      </p:sp>
      <p:sp>
        <p:nvSpPr>
          <p:cNvPr id="3" name="Content Placeholder 2">
            <a:extLst>
              <a:ext uri="{FF2B5EF4-FFF2-40B4-BE49-F238E27FC236}">
                <a16:creationId xmlns:a16="http://schemas.microsoft.com/office/drawing/2014/main" id="{10E9C188-8D71-464A-A145-6B28812A403F}"/>
              </a:ext>
            </a:extLst>
          </p:cNvPr>
          <p:cNvSpPr>
            <a:spLocks noGrp="1"/>
          </p:cNvSpPr>
          <p:nvPr>
            <p:ph sz="half" idx="1"/>
          </p:nvPr>
        </p:nvSpPr>
        <p:spPr>
          <a:xfrm>
            <a:off x="300251" y="1801506"/>
            <a:ext cx="3980829" cy="4719602"/>
          </a:xfrm>
        </p:spPr>
        <p:txBody>
          <a:bodyPr>
            <a:normAutofit lnSpcReduction="10000"/>
          </a:bodyPr>
          <a:lstStyle/>
          <a:p>
            <a:pPr algn="ctr">
              <a:lnSpc>
                <a:spcPct val="110000"/>
              </a:lnSpc>
              <a:spcBef>
                <a:spcPts val="1800"/>
              </a:spcBef>
              <a:buClr>
                <a:schemeClr val="bg1"/>
              </a:buClr>
            </a:pPr>
            <a:r>
              <a:rPr lang="en-US" sz="2400" b="1" i="1" dirty="0">
                <a:solidFill>
                  <a:schemeClr val="bg1"/>
                </a:solidFill>
              </a:rPr>
              <a:t>Jeremiah trembles as children and babies die in the streets</a:t>
            </a:r>
          </a:p>
          <a:p>
            <a:pPr algn="ctr">
              <a:lnSpc>
                <a:spcPct val="110000"/>
              </a:lnSpc>
              <a:spcBef>
                <a:spcPts val="1800"/>
              </a:spcBef>
              <a:buClr>
                <a:schemeClr val="bg1"/>
              </a:buClr>
            </a:pPr>
            <a:r>
              <a:rPr lang="en-US" sz="2400" b="1" i="1" dirty="0">
                <a:solidFill>
                  <a:schemeClr val="bg1"/>
                </a:solidFill>
              </a:rPr>
              <a:t>The false prophets had deepened the devastation</a:t>
            </a:r>
          </a:p>
          <a:p>
            <a:pPr algn="ctr">
              <a:lnSpc>
                <a:spcPct val="110000"/>
              </a:lnSpc>
              <a:spcBef>
                <a:spcPts val="1800"/>
              </a:spcBef>
              <a:buClr>
                <a:schemeClr val="bg1"/>
              </a:buClr>
            </a:pPr>
            <a:r>
              <a:rPr lang="en-US" sz="2400" b="1" i="1" dirty="0">
                <a:solidFill>
                  <a:schemeClr val="bg1"/>
                </a:solidFill>
              </a:rPr>
              <a:t>No help from outsiders; rather widespread mockery</a:t>
            </a:r>
          </a:p>
          <a:p>
            <a:pPr algn="ctr">
              <a:lnSpc>
                <a:spcPct val="110000"/>
              </a:lnSpc>
              <a:spcBef>
                <a:spcPts val="1800"/>
              </a:spcBef>
              <a:buClr>
                <a:schemeClr val="bg1"/>
              </a:buClr>
            </a:pPr>
            <a:r>
              <a:rPr lang="en-US" sz="2400" b="1" i="1" dirty="0">
                <a:solidFill>
                  <a:schemeClr val="bg1"/>
                </a:solidFill>
              </a:rPr>
              <a:t>The mockers would be held accountable!</a:t>
            </a:r>
          </a:p>
        </p:txBody>
      </p:sp>
      <p:pic>
        <p:nvPicPr>
          <p:cNvPr id="4" name="Picture 3">
            <a:extLst>
              <a:ext uri="{FF2B5EF4-FFF2-40B4-BE49-F238E27FC236}">
                <a16:creationId xmlns:a16="http://schemas.microsoft.com/office/drawing/2014/main" id="{F5105B5B-FA52-5B45-94AA-C2F85B38841B}"/>
              </a:ext>
            </a:extLst>
          </p:cNvPr>
          <p:cNvPicPr>
            <a:picLocks noChangeAspect="1"/>
          </p:cNvPicPr>
          <p:nvPr/>
        </p:nvPicPr>
        <p:blipFill>
          <a:blip r:embed="rId2"/>
          <a:stretch>
            <a:fillRect/>
          </a:stretch>
        </p:blipFill>
        <p:spPr>
          <a:xfrm>
            <a:off x="4776298" y="1801506"/>
            <a:ext cx="3810000" cy="4484994"/>
          </a:xfrm>
          <a:prstGeom prst="rect">
            <a:avLst/>
          </a:prstGeom>
        </p:spPr>
      </p:pic>
    </p:spTree>
    <p:extLst>
      <p:ext uri="{BB962C8B-B14F-4D97-AF65-F5344CB8AC3E}">
        <p14:creationId xmlns:p14="http://schemas.microsoft.com/office/powerpoint/2010/main" val="499352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3893-46A4-2745-AF52-05EE0FED01FC}"/>
              </a:ext>
            </a:extLst>
          </p:cNvPr>
          <p:cNvSpPr>
            <a:spLocks noGrp="1"/>
          </p:cNvSpPr>
          <p:nvPr>
            <p:ph type="title"/>
          </p:nvPr>
        </p:nvSpPr>
        <p:spPr>
          <a:xfrm>
            <a:off x="607324" y="295948"/>
            <a:ext cx="7792871" cy="1188720"/>
          </a:xfrm>
        </p:spPr>
        <p:txBody>
          <a:bodyPr>
            <a:noAutofit/>
          </a:bodyPr>
          <a:lstStyle/>
          <a:p>
            <a:r>
              <a:rPr lang="en-US" sz="2800" b="1" u="sng" dirty="0"/>
              <a:t>Only god can help</a:t>
            </a:r>
            <a:br>
              <a:rPr lang="en-US" sz="2800" b="1" u="sng" dirty="0"/>
            </a:br>
            <a:r>
              <a:rPr lang="en-US" sz="2800" b="1" dirty="0"/>
              <a:t>(Lamentations 2:17-22)</a:t>
            </a:r>
          </a:p>
        </p:txBody>
      </p:sp>
      <p:sp>
        <p:nvSpPr>
          <p:cNvPr id="3" name="Content Placeholder 2">
            <a:extLst>
              <a:ext uri="{FF2B5EF4-FFF2-40B4-BE49-F238E27FC236}">
                <a16:creationId xmlns:a16="http://schemas.microsoft.com/office/drawing/2014/main" id="{10E9C188-8D71-464A-A145-6B28812A403F}"/>
              </a:ext>
            </a:extLst>
          </p:cNvPr>
          <p:cNvSpPr>
            <a:spLocks noGrp="1"/>
          </p:cNvSpPr>
          <p:nvPr>
            <p:ph sz="half" idx="1"/>
          </p:nvPr>
        </p:nvSpPr>
        <p:spPr>
          <a:xfrm>
            <a:off x="300251" y="1801506"/>
            <a:ext cx="3980829" cy="4719602"/>
          </a:xfrm>
        </p:spPr>
        <p:txBody>
          <a:bodyPr>
            <a:normAutofit/>
          </a:bodyPr>
          <a:lstStyle/>
          <a:p>
            <a:pPr algn="ctr">
              <a:lnSpc>
                <a:spcPct val="110000"/>
              </a:lnSpc>
              <a:spcBef>
                <a:spcPts val="1800"/>
              </a:spcBef>
              <a:buClr>
                <a:schemeClr val="bg1"/>
              </a:buClr>
            </a:pPr>
            <a:r>
              <a:rPr lang="en-US" sz="2400" b="1" i="1" dirty="0">
                <a:solidFill>
                  <a:schemeClr val="bg1"/>
                </a:solidFill>
              </a:rPr>
              <a:t>God was the source of calamity; He alone is the source of healing</a:t>
            </a:r>
          </a:p>
          <a:p>
            <a:pPr algn="ctr">
              <a:lnSpc>
                <a:spcPct val="110000"/>
              </a:lnSpc>
              <a:spcBef>
                <a:spcPts val="1800"/>
              </a:spcBef>
              <a:buClr>
                <a:schemeClr val="bg1"/>
              </a:buClr>
            </a:pPr>
            <a:r>
              <a:rPr lang="en-US" sz="2400" b="1" i="1" dirty="0">
                <a:solidFill>
                  <a:schemeClr val="bg1"/>
                </a:solidFill>
              </a:rPr>
              <a:t>Destruction demonstrates God’s faithfulness</a:t>
            </a:r>
          </a:p>
          <a:p>
            <a:pPr algn="ctr">
              <a:lnSpc>
                <a:spcPct val="110000"/>
              </a:lnSpc>
              <a:spcBef>
                <a:spcPts val="1800"/>
              </a:spcBef>
              <a:buClr>
                <a:schemeClr val="bg1"/>
              </a:buClr>
            </a:pPr>
            <a:r>
              <a:rPr lang="en-US" sz="2400" b="1" i="1" dirty="0">
                <a:solidFill>
                  <a:schemeClr val="bg1"/>
                </a:solidFill>
              </a:rPr>
              <a:t>Jeremiah’s prayer on behalf of the people</a:t>
            </a:r>
          </a:p>
          <a:p>
            <a:pPr algn="ctr">
              <a:lnSpc>
                <a:spcPct val="110000"/>
              </a:lnSpc>
              <a:spcBef>
                <a:spcPts val="1800"/>
              </a:spcBef>
              <a:buClr>
                <a:schemeClr val="bg1"/>
              </a:buClr>
            </a:pPr>
            <a:r>
              <a:rPr lang="en-US" sz="2400" b="1" i="1" dirty="0">
                <a:solidFill>
                  <a:schemeClr val="bg1"/>
                </a:solidFill>
              </a:rPr>
              <a:t>Horrid cannibalism shows the true nature of sin</a:t>
            </a:r>
          </a:p>
        </p:txBody>
      </p:sp>
      <p:pic>
        <p:nvPicPr>
          <p:cNvPr id="5" name="Picture 4">
            <a:extLst>
              <a:ext uri="{FF2B5EF4-FFF2-40B4-BE49-F238E27FC236}">
                <a16:creationId xmlns:a16="http://schemas.microsoft.com/office/drawing/2014/main" id="{766D3DB0-938E-DF4B-9496-57F11EC802FB}"/>
              </a:ext>
            </a:extLst>
          </p:cNvPr>
          <p:cNvPicPr>
            <a:picLocks noChangeAspect="1"/>
          </p:cNvPicPr>
          <p:nvPr/>
        </p:nvPicPr>
        <p:blipFill>
          <a:blip r:embed="rId2"/>
          <a:stretch>
            <a:fillRect/>
          </a:stretch>
        </p:blipFill>
        <p:spPr>
          <a:xfrm>
            <a:off x="4862922" y="1815758"/>
            <a:ext cx="3515634" cy="4394542"/>
          </a:xfrm>
          <a:prstGeom prst="rect">
            <a:avLst/>
          </a:prstGeom>
          <a:ln w="38100">
            <a:solidFill>
              <a:schemeClr val="tx1">
                <a:lumMod val="75000"/>
                <a:lumOff val="25000"/>
              </a:schemeClr>
            </a:solidFill>
          </a:ln>
        </p:spPr>
      </p:pic>
    </p:spTree>
    <p:extLst>
      <p:ext uri="{BB962C8B-B14F-4D97-AF65-F5344CB8AC3E}">
        <p14:creationId xmlns:p14="http://schemas.microsoft.com/office/powerpoint/2010/main" val="16840717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3893-46A4-2745-AF52-05EE0FED01FC}"/>
              </a:ext>
            </a:extLst>
          </p:cNvPr>
          <p:cNvSpPr>
            <a:spLocks noGrp="1"/>
          </p:cNvSpPr>
          <p:nvPr>
            <p:ph type="title"/>
          </p:nvPr>
        </p:nvSpPr>
        <p:spPr>
          <a:xfrm>
            <a:off x="723331" y="295571"/>
            <a:ext cx="7724633" cy="1188720"/>
          </a:xfrm>
        </p:spPr>
        <p:txBody>
          <a:bodyPr>
            <a:normAutofit fontScale="90000"/>
          </a:bodyPr>
          <a:lstStyle/>
          <a:p>
            <a:r>
              <a:rPr lang="en-US" sz="3600" b="1" u="sng" dirty="0"/>
              <a:t>R.K. Harrison, </a:t>
            </a:r>
            <a:r>
              <a:rPr lang="en-US" sz="3600" b="1" i="1" u="sng" dirty="0"/>
              <a:t>TOTC</a:t>
            </a:r>
            <a:r>
              <a:rPr lang="en-US" sz="3600" b="1" u="sng" dirty="0"/>
              <a:t>, 220-221</a:t>
            </a:r>
          </a:p>
        </p:txBody>
      </p:sp>
      <p:sp>
        <p:nvSpPr>
          <p:cNvPr id="3" name="Content Placeholder 2">
            <a:extLst>
              <a:ext uri="{FF2B5EF4-FFF2-40B4-BE49-F238E27FC236}">
                <a16:creationId xmlns:a16="http://schemas.microsoft.com/office/drawing/2014/main" id="{10E9C188-8D71-464A-A145-6B28812A403F}"/>
              </a:ext>
            </a:extLst>
          </p:cNvPr>
          <p:cNvSpPr>
            <a:spLocks noGrp="1"/>
          </p:cNvSpPr>
          <p:nvPr>
            <p:ph idx="1"/>
          </p:nvPr>
        </p:nvSpPr>
        <p:spPr>
          <a:xfrm>
            <a:off x="203200" y="1644933"/>
            <a:ext cx="8737600" cy="4599297"/>
          </a:xfrm>
        </p:spPr>
        <p:txBody>
          <a:bodyPr>
            <a:noAutofit/>
          </a:bodyPr>
          <a:lstStyle/>
          <a:p>
            <a:pPr marL="0" indent="0" algn="ctr">
              <a:spcBef>
                <a:spcPts val="1800"/>
              </a:spcBef>
              <a:buClr>
                <a:schemeClr val="bg1"/>
              </a:buClr>
              <a:buNone/>
            </a:pPr>
            <a:r>
              <a:rPr lang="en-US" sz="2400" b="1" i="1" dirty="0">
                <a:solidFill>
                  <a:schemeClr val="bg1"/>
                </a:solidFill>
              </a:rPr>
              <a:t>“At times of great emotional stress, weeping can be a profoundly therapeutic activity, and those who would internalize emotional turbulence by deliberately refraining from tears are inviting even more serious emotional, and possibly physical, repercussions. Cf. Christ at the grave of Lazarus (Jn. 11:35), His tears shed over Jerusalem (Lk. 19:41), and Paul’s advice in Romans 12:15)…The author is quite correct in urging his fellow-countrymen to give full expression to their turbulent emotions, which under the circumstances would be comparatively easy for them. As a result of this outpouring of grief they would go far towards achieving psychological catharsis. Such godly sorrow, if it worked towards repentance, would ultimately secure their deliverance (cf. 2 Cor. 7:10).”</a:t>
            </a:r>
          </a:p>
        </p:txBody>
      </p:sp>
    </p:spTree>
    <p:extLst>
      <p:ext uri="{BB962C8B-B14F-4D97-AF65-F5344CB8AC3E}">
        <p14:creationId xmlns:p14="http://schemas.microsoft.com/office/powerpoint/2010/main" val="3168629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3893-46A4-2745-AF52-05EE0FED01FC}"/>
              </a:ext>
            </a:extLst>
          </p:cNvPr>
          <p:cNvSpPr>
            <a:spLocks noGrp="1"/>
          </p:cNvSpPr>
          <p:nvPr>
            <p:ph type="title"/>
          </p:nvPr>
        </p:nvSpPr>
        <p:spPr>
          <a:xfrm>
            <a:off x="723331" y="295571"/>
            <a:ext cx="7724633" cy="1188720"/>
          </a:xfrm>
        </p:spPr>
        <p:txBody>
          <a:bodyPr>
            <a:normAutofit/>
          </a:bodyPr>
          <a:lstStyle/>
          <a:p>
            <a:r>
              <a:rPr lang="en-US" sz="3600" b="1" u="sng" dirty="0"/>
              <a:t>R.K. Harrison, </a:t>
            </a:r>
            <a:r>
              <a:rPr lang="en-US" sz="3600" b="1" i="1" u="sng" dirty="0"/>
              <a:t>TOTC</a:t>
            </a:r>
            <a:r>
              <a:rPr lang="en-US" sz="3600" b="1" u="sng" dirty="0"/>
              <a:t>, 218</a:t>
            </a:r>
          </a:p>
        </p:txBody>
      </p:sp>
      <p:sp>
        <p:nvSpPr>
          <p:cNvPr id="3" name="Content Placeholder 2">
            <a:extLst>
              <a:ext uri="{FF2B5EF4-FFF2-40B4-BE49-F238E27FC236}">
                <a16:creationId xmlns:a16="http://schemas.microsoft.com/office/drawing/2014/main" id="{10E9C188-8D71-464A-A145-6B28812A403F}"/>
              </a:ext>
            </a:extLst>
          </p:cNvPr>
          <p:cNvSpPr>
            <a:spLocks noGrp="1"/>
          </p:cNvSpPr>
          <p:nvPr>
            <p:ph idx="1"/>
          </p:nvPr>
        </p:nvSpPr>
        <p:spPr>
          <a:xfrm>
            <a:off x="342901" y="1746533"/>
            <a:ext cx="4470399" cy="4599297"/>
          </a:xfrm>
        </p:spPr>
        <p:txBody>
          <a:bodyPr anchor="ctr">
            <a:noAutofit/>
          </a:bodyPr>
          <a:lstStyle/>
          <a:p>
            <a:pPr marL="0" indent="0" algn="ctr">
              <a:spcBef>
                <a:spcPts val="1800"/>
              </a:spcBef>
              <a:buClr>
                <a:schemeClr val="bg1"/>
              </a:buClr>
              <a:buNone/>
            </a:pPr>
            <a:r>
              <a:rPr lang="en-US" sz="2300" b="1" i="1" dirty="0">
                <a:solidFill>
                  <a:schemeClr val="bg1"/>
                </a:solidFill>
              </a:rPr>
              <a:t>“By isolating the fall of Jerusalem from the historical chain of cause and effect, it might be possible to regard God’s actions in decimating the population as unjust, unethical or unloving. But when the sequence is viewed as a whole, the destruction of the nation is seen as the fulfillment of the many promises of punishment for willful and open sin against God.”</a:t>
            </a:r>
            <a:endParaRPr lang="en-US" sz="2300" b="1" dirty="0">
              <a:solidFill>
                <a:schemeClr val="bg1"/>
              </a:solidFill>
            </a:endParaRPr>
          </a:p>
        </p:txBody>
      </p:sp>
      <p:pic>
        <p:nvPicPr>
          <p:cNvPr id="4" name="Picture 3">
            <a:extLst>
              <a:ext uri="{FF2B5EF4-FFF2-40B4-BE49-F238E27FC236}">
                <a16:creationId xmlns:a16="http://schemas.microsoft.com/office/drawing/2014/main" id="{776C5C59-267B-5546-8E4D-C06BA74F09FC}"/>
              </a:ext>
            </a:extLst>
          </p:cNvPr>
          <p:cNvPicPr>
            <a:picLocks noChangeAspect="1"/>
          </p:cNvPicPr>
          <p:nvPr/>
        </p:nvPicPr>
        <p:blipFill>
          <a:blip r:embed="rId2"/>
          <a:stretch>
            <a:fillRect/>
          </a:stretch>
        </p:blipFill>
        <p:spPr>
          <a:xfrm>
            <a:off x="5273674" y="1817331"/>
            <a:ext cx="3343275" cy="4457700"/>
          </a:xfrm>
          <a:prstGeom prst="rect">
            <a:avLst/>
          </a:prstGeom>
          <a:ln w="38100">
            <a:solidFill>
              <a:schemeClr val="tx1">
                <a:lumMod val="75000"/>
                <a:lumOff val="25000"/>
              </a:schemeClr>
            </a:solidFill>
          </a:ln>
        </p:spPr>
      </p:pic>
    </p:spTree>
    <p:extLst>
      <p:ext uri="{BB962C8B-B14F-4D97-AF65-F5344CB8AC3E}">
        <p14:creationId xmlns:p14="http://schemas.microsoft.com/office/powerpoint/2010/main" val="546605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03893-46A4-2745-AF52-05EE0FED01FC}"/>
              </a:ext>
            </a:extLst>
          </p:cNvPr>
          <p:cNvSpPr>
            <a:spLocks noGrp="1"/>
          </p:cNvSpPr>
          <p:nvPr>
            <p:ph type="title"/>
          </p:nvPr>
        </p:nvSpPr>
        <p:spPr>
          <a:xfrm>
            <a:off x="723331" y="473371"/>
            <a:ext cx="7724633" cy="1188720"/>
          </a:xfrm>
        </p:spPr>
        <p:txBody>
          <a:bodyPr>
            <a:normAutofit/>
          </a:bodyPr>
          <a:lstStyle/>
          <a:p>
            <a:r>
              <a:rPr lang="en-US" sz="3600" b="1" u="sng" dirty="0"/>
              <a:t>Applications</a:t>
            </a:r>
          </a:p>
        </p:txBody>
      </p:sp>
      <p:sp>
        <p:nvSpPr>
          <p:cNvPr id="3" name="Content Placeholder 2">
            <a:extLst>
              <a:ext uri="{FF2B5EF4-FFF2-40B4-BE49-F238E27FC236}">
                <a16:creationId xmlns:a16="http://schemas.microsoft.com/office/drawing/2014/main" id="{10E9C188-8D71-464A-A145-6B28812A403F}"/>
              </a:ext>
            </a:extLst>
          </p:cNvPr>
          <p:cNvSpPr>
            <a:spLocks noGrp="1"/>
          </p:cNvSpPr>
          <p:nvPr>
            <p:ph idx="1"/>
          </p:nvPr>
        </p:nvSpPr>
        <p:spPr>
          <a:xfrm>
            <a:off x="382137" y="1924333"/>
            <a:ext cx="8420669" cy="4599297"/>
          </a:xfrm>
        </p:spPr>
        <p:txBody>
          <a:bodyPr>
            <a:normAutofit fontScale="92500" lnSpcReduction="20000"/>
          </a:bodyPr>
          <a:lstStyle/>
          <a:p>
            <a:pPr>
              <a:spcBef>
                <a:spcPts val="1800"/>
              </a:spcBef>
              <a:buClr>
                <a:schemeClr val="bg1"/>
              </a:buClr>
            </a:pPr>
            <a:r>
              <a:rPr lang="en-US" sz="2400" b="1" dirty="0">
                <a:solidFill>
                  <a:schemeClr val="bg1"/>
                </a:solidFill>
              </a:rPr>
              <a:t>Let us not become haughty against the Lord by taking pride in our religion and self-designate holiness.</a:t>
            </a:r>
          </a:p>
          <a:p>
            <a:pPr>
              <a:spcBef>
                <a:spcPts val="1800"/>
              </a:spcBef>
              <a:buClr>
                <a:schemeClr val="bg1"/>
              </a:buClr>
            </a:pPr>
            <a:r>
              <a:rPr lang="en-US" sz="2400" b="1" dirty="0">
                <a:solidFill>
                  <a:schemeClr val="bg1"/>
                </a:solidFill>
              </a:rPr>
              <a:t>Our actions may create a drought of God’s Word in our lives &amp; spiritual torment may result.</a:t>
            </a:r>
          </a:p>
          <a:p>
            <a:pPr>
              <a:spcBef>
                <a:spcPts val="1800"/>
              </a:spcBef>
              <a:buClr>
                <a:schemeClr val="bg1"/>
              </a:buClr>
            </a:pPr>
            <a:r>
              <a:rPr lang="en-US" sz="2400" b="1" i="1" dirty="0">
                <a:solidFill>
                  <a:schemeClr val="bg1"/>
                </a:solidFill>
              </a:rPr>
              <a:t>Lam. 2:17: The Lord will do what He has promised! He has promised judgment for us too, and we have assurance that God will fulfill His promises (Acts 17:30-31; 2 Pet. 3:9-10; Rom. 2:6-10).” (</a:t>
            </a:r>
            <a:r>
              <a:rPr lang="en-US" sz="2400" b="1" i="1" dirty="0" err="1">
                <a:solidFill>
                  <a:schemeClr val="bg1"/>
                </a:solidFill>
              </a:rPr>
              <a:t>Harkrider</a:t>
            </a:r>
            <a:r>
              <a:rPr lang="en-US" sz="2400" b="1" i="1" dirty="0">
                <a:solidFill>
                  <a:schemeClr val="bg1"/>
                </a:solidFill>
              </a:rPr>
              <a:t>, 135)</a:t>
            </a:r>
          </a:p>
          <a:p>
            <a:pPr>
              <a:spcBef>
                <a:spcPts val="1800"/>
              </a:spcBef>
              <a:buClr>
                <a:schemeClr val="bg1"/>
              </a:buClr>
            </a:pPr>
            <a:r>
              <a:rPr lang="en-US" sz="2400" b="1" i="1" dirty="0">
                <a:solidFill>
                  <a:schemeClr val="bg1"/>
                </a:solidFill>
              </a:rPr>
              <a:t>Satan makes temptation feel and appear harmless, beautiful, &amp; w/o consequence. The harsh reality is that it is horribly ugly and destroys lives.</a:t>
            </a:r>
          </a:p>
          <a:p>
            <a:pPr>
              <a:spcBef>
                <a:spcPts val="1800"/>
              </a:spcBef>
              <a:buClr>
                <a:schemeClr val="bg1"/>
              </a:buClr>
            </a:pPr>
            <a:r>
              <a:rPr lang="en-US" sz="2400" b="1" dirty="0">
                <a:solidFill>
                  <a:schemeClr val="bg1"/>
                </a:solidFill>
              </a:rPr>
              <a:t>The solemn responsibility of Christian parents</a:t>
            </a:r>
          </a:p>
        </p:txBody>
      </p:sp>
    </p:spTree>
    <p:extLst>
      <p:ext uri="{BB962C8B-B14F-4D97-AF65-F5344CB8AC3E}">
        <p14:creationId xmlns:p14="http://schemas.microsoft.com/office/powerpoint/2010/main" val="248330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541</TotalTime>
  <Words>628</Words>
  <Application>Microsoft Macintosh PowerPoint</Application>
  <PresentationFormat>On-screen Show (4:3)</PresentationFormat>
  <Paragraphs>33</Paragraphs>
  <Slides>8</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vt:i4>
      </vt:variant>
    </vt:vector>
  </HeadingPairs>
  <TitlesOfParts>
    <vt:vector size="14" baseType="lpstr">
      <vt:lpstr>Arial</vt:lpstr>
      <vt:lpstr>Calibri</vt:lpstr>
      <vt:lpstr>Calibri Light</vt:lpstr>
      <vt:lpstr>Gill Sans MT</vt:lpstr>
      <vt:lpstr>Office Theme</vt:lpstr>
      <vt:lpstr>Parcel</vt:lpstr>
      <vt:lpstr>Lamentations:  Chapter 2</vt:lpstr>
      <vt:lpstr>PowerPoint Presentation</vt:lpstr>
      <vt:lpstr>From Glory To Thundercloud (Lamentations 2:1-10)</vt:lpstr>
      <vt:lpstr>No consolation for the weary (Lamentations 2:11-16)</vt:lpstr>
      <vt:lpstr>Only god can help (Lamentations 2:17-22)</vt:lpstr>
      <vt:lpstr>R.K. Harrison, TOTC, 220-221</vt:lpstr>
      <vt:lpstr>R.K. Harrison, TOTC, 218</vt:lpstr>
      <vt:lpstr>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Lamentations:  Chapter 2</dc:title>
  <dc:creator>Eric Parker</dc:creator>
  <cp:lastModifiedBy>Eric Parker</cp:lastModifiedBy>
  <cp:revision>6</cp:revision>
  <dcterms:created xsi:type="dcterms:W3CDTF">2019-11-25T17:20:02Z</dcterms:created>
  <dcterms:modified xsi:type="dcterms:W3CDTF">2019-11-27T22:57:29Z</dcterms:modified>
</cp:coreProperties>
</file>