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9"/>
  </p:notesMasterIdLst>
  <p:sldIdLst>
    <p:sldId id="256" r:id="rId2"/>
    <p:sldId id="257" r:id="rId3"/>
    <p:sldId id="258" r:id="rId4"/>
    <p:sldId id="260" r:id="rId5"/>
    <p:sldId id="259"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4"/>
  </p:normalViewPr>
  <p:slideViewPr>
    <p:cSldViewPr snapToGrid="0" snapToObjects="1">
      <p:cViewPr varScale="1">
        <p:scale>
          <a:sx n="94" d="100"/>
          <a:sy n="94" d="100"/>
        </p:scale>
        <p:origin x="16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8B938-46AA-9F40-8EC8-1C223230D7C7}" type="datetimeFigureOut">
              <a:rPr lang="en-US" smtClean="0"/>
              <a:t>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F9BC-0E18-7543-907D-0E18962B71FB}" type="slidenum">
              <a:rPr lang="en-US" smtClean="0"/>
              <a:t>‹#›</a:t>
            </a:fld>
            <a:endParaRPr lang="en-US"/>
          </a:p>
        </p:txBody>
      </p:sp>
    </p:spTree>
    <p:extLst>
      <p:ext uri="{BB962C8B-B14F-4D97-AF65-F5344CB8AC3E}">
        <p14:creationId xmlns:p14="http://schemas.microsoft.com/office/powerpoint/2010/main" val="293408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"How deserted lies the city!" engraving by Julius </a:t>
            </a:r>
            <a:r>
              <a:rPr lang="en-US" sz="1200" b="0" i="0" kern="1200" dirty="0" err="1">
                <a:solidFill>
                  <a:schemeClr val="tx1"/>
                </a:solidFill>
                <a:effectLst/>
                <a:latin typeface="+mn-lt"/>
                <a:ea typeface="+mn-ea"/>
                <a:cs typeface="+mn-cs"/>
              </a:rPr>
              <a:t>Schnorr</a:t>
            </a:r>
            <a:r>
              <a:rPr lang="en-US" sz="1200" b="0" i="0" kern="1200" dirty="0">
                <a:solidFill>
                  <a:schemeClr val="tx1"/>
                </a:solidFill>
                <a:effectLst/>
                <a:latin typeface="+mn-lt"/>
                <a:ea typeface="+mn-ea"/>
                <a:cs typeface="+mn-cs"/>
              </a:rPr>
              <a:t> von </a:t>
            </a:r>
            <a:r>
              <a:rPr lang="en-US" sz="1200" b="0" i="0" kern="1200" dirty="0" err="1">
                <a:solidFill>
                  <a:schemeClr val="tx1"/>
                </a:solidFill>
                <a:effectLst/>
                <a:latin typeface="+mn-lt"/>
                <a:ea typeface="+mn-ea"/>
                <a:cs typeface="+mn-cs"/>
              </a:rPr>
              <a:t>Carolsfeld</a:t>
            </a:r>
            <a:r>
              <a:rPr lang="en-US" sz="1200" b="0" i="0" kern="1200" dirty="0">
                <a:solidFill>
                  <a:schemeClr val="tx1"/>
                </a:solidFill>
                <a:effectLst/>
                <a:latin typeface="+mn-lt"/>
                <a:ea typeface="+mn-ea"/>
                <a:cs typeface="+mn-cs"/>
              </a:rPr>
              <a:t>, 1860.</a:t>
            </a:r>
            <a:endParaRPr lang="en-US" dirty="0"/>
          </a:p>
        </p:txBody>
      </p:sp>
      <p:sp>
        <p:nvSpPr>
          <p:cNvPr id="4" name="Slide Number Placeholder 3"/>
          <p:cNvSpPr>
            <a:spLocks noGrp="1"/>
          </p:cNvSpPr>
          <p:nvPr>
            <p:ph type="sldNum" sz="quarter" idx="5"/>
          </p:nvPr>
        </p:nvSpPr>
        <p:spPr/>
        <p:txBody>
          <a:bodyPr/>
          <a:lstStyle/>
          <a:p>
            <a:fld id="{51BDF9BC-0E18-7543-907D-0E18962B71FB}" type="slidenum">
              <a:rPr lang="en-US" smtClean="0"/>
              <a:t>1</a:t>
            </a:fld>
            <a:endParaRPr lang="en-US"/>
          </a:p>
        </p:txBody>
      </p:sp>
    </p:spTree>
    <p:extLst>
      <p:ext uri="{BB962C8B-B14F-4D97-AF65-F5344CB8AC3E}">
        <p14:creationId xmlns:p14="http://schemas.microsoft.com/office/powerpoint/2010/main" val="2433875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BF15DBE-5039-D240-9528-8750E0774EDA}" type="datetimeFigureOut">
              <a:rPr lang="en-US" smtClean="0"/>
              <a:t>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B8641-6E33-BC4D-AE41-DABFF34361C8}" type="slidenum">
              <a:rPr lang="en-US" smtClean="0"/>
              <a:t>‹#›</a:t>
            </a:fld>
            <a:endParaRPr lang="en-US"/>
          </a:p>
        </p:txBody>
      </p:sp>
    </p:spTree>
    <p:extLst>
      <p:ext uri="{BB962C8B-B14F-4D97-AF65-F5344CB8AC3E}">
        <p14:creationId xmlns:p14="http://schemas.microsoft.com/office/powerpoint/2010/main" val="19352162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15DBE-5039-D240-9528-8750E0774EDA}"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B8641-6E33-BC4D-AE41-DABFF34361C8}" type="slidenum">
              <a:rPr lang="en-US" smtClean="0"/>
              <a:t>‹#›</a:t>
            </a:fld>
            <a:endParaRPr lang="en-US"/>
          </a:p>
        </p:txBody>
      </p:sp>
    </p:spTree>
    <p:extLst>
      <p:ext uri="{BB962C8B-B14F-4D97-AF65-F5344CB8AC3E}">
        <p14:creationId xmlns:p14="http://schemas.microsoft.com/office/powerpoint/2010/main" val="123122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15DBE-5039-D240-9528-8750E0774EDA}"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B8641-6E33-BC4D-AE41-DABFF34361C8}" type="slidenum">
              <a:rPr lang="en-US" smtClean="0"/>
              <a:t>‹#›</a:t>
            </a:fld>
            <a:endParaRPr lang="en-US"/>
          </a:p>
        </p:txBody>
      </p:sp>
    </p:spTree>
    <p:extLst>
      <p:ext uri="{BB962C8B-B14F-4D97-AF65-F5344CB8AC3E}">
        <p14:creationId xmlns:p14="http://schemas.microsoft.com/office/powerpoint/2010/main" val="84204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F15DBE-5039-D240-9528-8750E0774EDA}" type="datetimeFigureOut">
              <a:rPr lang="en-US" smtClean="0"/>
              <a:t>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B8641-6E33-BC4D-AE41-DABFF34361C8}" type="slidenum">
              <a:rPr lang="en-US" smtClean="0"/>
              <a:t>‹#›</a:t>
            </a:fld>
            <a:endParaRPr lang="en-US"/>
          </a:p>
        </p:txBody>
      </p:sp>
    </p:spTree>
    <p:extLst>
      <p:ext uri="{BB962C8B-B14F-4D97-AF65-F5344CB8AC3E}">
        <p14:creationId xmlns:p14="http://schemas.microsoft.com/office/powerpoint/2010/main" val="177417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BF15DBE-5039-D240-9528-8750E0774EDA}" type="datetimeFigureOut">
              <a:rPr lang="en-US" smtClean="0"/>
              <a:t>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B8641-6E33-BC4D-AE41-DABFF34361C8}" type="slidenum">
              <a:rPr lang="en-US" smtClean="0"/>
              <a:t>‹#›</a:t>
            </a:fld>
            <a:endParaRPr lang="en-US"/>
          </a:p>
        </p:txBody>
      </p:sp>
    </p:spTree>
    <p:extLst>
      <p:ext uri="{BB962C8B-B14F-4D97-AF65-F5344CB8AC3E}">
        <p14:creationId xmlns:p14="http://schemas.microsoft.com/office/powerpoint/2010/main" val="28019476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BF15DBE-5039-D240-9528-8750E0774EDA}" type="datetimeFigureOut">
              <a:rPr lang="en-US" smtClean="0"/>
              <a:t>11/20/19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56B8641-6E33-BC4D-AE41-DABFF34361C8}" type="slidenum">
              <a:rPr lang="en-US" smtClean="0"/>
              <a:t>‹#›</a:t>
            </a:fld>
            <a:endParaRPr lang="en-US"/>
          </a:p>
        </p:txBody>
      </p:sp>
    </p:spTree>
    <p:extLst>
      <p:ext uri="{BB962C8B-B14F-4D97-AF65-F5344CB8AC3E}">
        <p14:creationId xmlns:p14="http://schemas.microsoft.com/office/powerpoint/2010/main" val="375265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F15DBE-5039-D240-9528-8750E0774EDA}" type="datetimeFigureOut">
              <a:rPr lang="en-US" smtClean="0"/>
              <a:t>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B8641-6E33-BC4D-AE41-DABFF34361C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3057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F15DBE-5039-D240-9528-8750E0774EDA}" type="datetimeFigureOut">
              <a:rPr lang="en-US" smtClean="0"/>
              <a:t>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B8641-6E33-BC4D-AE41-DABFF34361C8}" type="slidenum">
              <a:rPr lang="en-US" smtClean="0"/>
              <a:t>‹#›</a:t>
            </a:fld>
            <a:endParaRPr lang="en-US"/>
          </a:p>
        </p:txBody>
      </p:sp>
    </p:spTree>
    <p:extLst>
      <p:ext uri="{BB962C8B-B14F-4D97-AF65-F5344CB8AC3E}">
        <p14:creationId xmlns:p14="http://schemas.microsoft.com/office/powerpoint/2010/main" val="171506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15DBE-5039-D240-9528-8750E0774EDA}" type="datetimeFigureOut">
              <a:rPr lang="en-US" smtClean="0"/>
              <a:t>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B8641-6E33-BC4D-AE41-DABFF34361C8}" type="slidenum">
              <a:rPr lang="en-US" smtClean="0"/>
              <a:t>‹#›</a:t>
            </a:fld>
            <a:endParaRPr lang="en-US"/>
          </a:p>
        </p:txBody>
      </p:sp>
    </p:spTree>
    <p:extLst>
      <p:ext uri="{BB962C8B-B14F-4D97-AF65-F5344CB8AC3E}">
        <p14:creationId xmlns:p14="http://schemas.microsoft.com/office/powerpoint/2010/main" val="251435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BF15DBE-5039-D240-9528-8750E0774EDA}" type="datetimeFigureOut">
              <a:rPr lang="en-US" smtClean="0"/>
              <a:t>11/20/19</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556B8641-6E33-BC4D-AE41-DABFF34361C8}" type="slidenum">
              <a:rPr lang="en-US" smtClean="0"/>
              <a:t>‹#›</a:t>
            </a:fld>
            <a:endParaRPr lang="en-US"/>
          </a:p>
        </p:txBody>
      </p:sp>
    </p:spTree>
    <p:extLst>
      <p:ext uri="{BB962C8B-B14F-4D97-AF65-F5344CB8AC3E}">
        <p14:creationId xmlns:p14="http://schemas.microsoft.com/office/powerpoint/2010/main" val="259764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BF15DBE-5039-D240-9528-8750E0774EDA}" type="datetimeFigureOut">
              <a:rPr lang="en-US" smtClean="0"/>
              <a:t>11/20/19</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556B8641-6E33-BC4D-AE41-DABFF34361C8}" type="slidenum">
              <a:rPr lang="en-US" smtClean="0"/>
              <a:t>‹#›</a:t>
            </a:fld>
            <a:endParaRPr lang="en-US"/>
          </a:p>
        </p:txBody>
      </p:sp>
    </p:spTree>
    <p:extLst>
      <p:ext uri="{BB962C8B-B14F-4D97-AF65-F5344CB8AC3E}">
        <p14:creationId xmlns:p14="http://schemas.microsoft.com/office/powerpoint/2010/main" val="390895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5BF15DBE-5039-D240-9528-8750E0774EDA}" type="datetimeFigureOut">
              <a:rPr lang="en-US" smtClean="0"/>
              <a:t>11/20/19</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556B8641-6E33-BC4D-AE41-DABFF34361C8}" type="slidenum">
              <a:rPr lang="en-US" smtClean="0"/>
              <a:t>‹#›</a:t>
            </a:fld>
            <a:endParaRPr lang="en-US"/>
          </a:p>
        </p:txBody>
      </p:sp>
    </p:spTree>
    <p:extLst>
      <p:ext uri="{BB962C8B-B14F-4D97-AF65-F5344CB8AC3E}">
        <p14:creationId xmlns:p14="http://schemas.microsoft.com/office/powerpoint/2010/main" val="23810638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0DBD-7C33-0F48-BF0B-1B2AEA640F08}"/>
              </a:ext>
            </a:extLst>
          </p:cNvPr>
          <p:cNvSpPr>
            <a:spLocks noGrp="1"/>
          </p:cNvSpPr>
          <p:nvPr>
            <p:ph type="ctrTitle"/>
          </p:nvPr>
        </p:nvSpPr>
        <p:spPr>
          <a:xfrm>
            <a:off x="400050" y="5245100"/>
            <a:ext cx="8343900" cy="1391064"/>
          </a:xfrm>
        </p:spPr>
        <p:txBody>
          <a:bodyPr>
            <a:normAutofit/>
          </a:bodyPr>
          <a:lstStyle/>
          <a:p>
            <a:r>
              <a:rPr lang="en-US" b="1" u="sng" dirty="0"/>
              <a:t>Lamentations</a:t>
            </a:r>
            <a:r>
              <a:rPr lang="en-US" b="1" dirty="0"/>
              <a:t>: Introduction &amp; Chapter 1</a:t>
            </a:r>
          </a:p>
        </p:txBody>
      </p:sp>
      <p:pic>
        <p:nvPicPr>
          <p:cNvPr id="5" name="Picture 4">
            <a:extLst>
              <a:ext uri="{FF2B5EF4-FFF2-40B4-BE49-F238E27FC236}">
                <a16:creationId xmlns:a16="http://schemas.microsoft.com/office/drawing/2014/main" id="{336CB60F-0D9A-F147-A754-514F93FD7264}"/>
              </a:ext>
            </a:extLst>
          </p:cNvPr>
          <p:cNvPicPr>
            <a:picLocks noChangeAspect="1"/>
          </p:cNvPicPr>
          <p:nvPr/>
        </p:nvPicPr>
        <p:blipFill>
          <a:blip r:embed="rId3"/>
          <a:stretch>
            <a:fillRect/>
          </a:stretch>
        </p:blipFill>
        <p:spPr>
          <a:xfrm>
            <a:off x="400050" y="239816"/>
            <a:ext cx="8343900" cy="4789384"/>
          </a:xfrm>
          <a:prstGeom prst="rect">
            <a:avLst/>
          </a:prstGeom>
          <a:ln w="38100">
            <a:solidFill>
              <a:schemeClr val="bg1">
                <a:lumMod val="75000"/>
                <a:lumOff val="25000"/>
              </a:schemeClr>
            </a:solidFill>
          </a:ln>
        </p:spPr>
      </p:pic>
    </p:spTree>
    <p:extLst>
      <p:ext uri="{BB962C8B-B14F-4D97-AF65-F5344CB8AC3E}">
        <p14:creationId xmlns:p14="http://schemas.microsoft.com/office/powerpoint/2010/main" val="188032336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3893-46A4-2745-AF52-05EE0FED01FC}"/>
              </a:ext>
            </a:extLst>
          </p:cNvPr>
          <p:cNvSpPr>
            <a:spLocks noGrp="1"/>
          </p:cNvSpPr>
          <p:nvPr>
            <p:ph type="title"/>
          </p:nvPr>
        </p:nvSpPr>
        <p:spPr>
          <a:xfrm>
            <a:off x="723331" y="473371"/>
            <a:ext cx="7724633" cy="1188720"/>
          </a:xfrm>
        </p:spPr>
        <p:txBody>
          <a:bodyPr>
            <a:normAutofit/>
          </a:bodyPr>
          <a:lstStyle/>
          <a:p>
            <a:r>
              <a:rPr lang="en-US" sz="3600" b="1" u="sng" dirty="0"/>
              <a:t>Introduction</a:t>
            </a:r>
          </a:p>
        </p:txBody>
      </p:sp>
      <p:sp>
        <p:nvSpPr>
          <p:cNvPr id="3" name="Content Placeholder 2">
            <a:extLst>
              <a:ext uri="{FF2B5EF4-FFF2-40B4-BE49-F238E27FC236}">
                <a16:creationId xmlns:a16="http://schemas.microsoft.com/office/drawing/2014/main" id="{10E9C188-8D71-464A-A145-6B28812A403F}"/>
              </a:ext>
            </a:extLst>
          </p:cNvPr>
          <p:cNvSpPr>
            <a:spLocks noGrp="1"/>
          </p:cNvSpPr>
          <p:nvPr>
            <p:ph idx="1"/>
          </p:nvPr>
        </p:nvSpPr>
        <p:spPr>
          <a:xfrm>
            <a:off x="682387" y="1924333"/>
            <a:ext cx="7833815" cy="4460295"/>
          </a:xfrm>
        </p:spPr>
        <p:txBody>
          <a:bodyPr>
            <a:normAutofit/>
          </a:bodyPr>
          <a:lstStyle/>
          <a:p>
            <a:pPr>
              <a:spcBef>
                <a:spcPts val="2400"/>
              </a:spcBef>
              <a:buClr>
                <a:schemeClr val="bg1"/>
              </a:buClr>
            </a:pPr>
            <a:r>
              <a:rPr lang="en-US" sz="2400" b="1" u="sng" dirty="0">
                <a:solidFill>
                  <a:schemeClr val="bg1"/>
                </a:solidFill>
              </a:rPr>
              <a:t>Author</a:t>
            </a:r>
            <a:r>
              <a:rPr lang="en-US" sz="2400" dirty="0">
                <a:solidFill>
                  <a:schemeClr val="bg1"/>
                </a:solidFill>
              </a:rPr>
              <a:t>:   All evidence points to Jeremiah</a:t>
            </a:r>
          </a:p>
          <a:p>
            <a:pPr>
              <a:spcBef>
                <a:spcPts val="2400"/>
              </a:spcBef>
              <a:buClr>
                <a:schemeClr val="bg1"/>
              </a:buClr>
            </a:pPr>
            <a:r>
              <a:rPr lang="en-US" sz="2400" b="1" u="sng" dirty="0">
                <a:solidFill>
                  <a:schemeClr val="bg1"/>
                </a:solidFill>
              </a:rPr>
              <a:t>Title</a:t>
            </a:r>
            <a:r>
              <a:rPr lang="en-US" sz="2400" dirty="0">
                <a:solidFill>
                  <a:schemeClr val="bg1"/>
                </a:solidFill>
              </a:rPr>
              <a:t>:   Hebrew, Septuagint, Latin Vulgate, and Talmud all use different words expressing emotional distress</a:t>
            </a:r>
          </a:p>
          <a:p>
            <a:pPr>
              <a:spcBef>
                <a:spcPts val="2400"/>
              </a:spcBef>
              <a:buClr>
                <a:schemeClr val="bg1"/>
              </a:buClr>
            </a:pPr>
            <a:r>
              <a:rPr lang="en-US" sz="2400" b="1" u="sng" dirty="0">
                <a:solidFill>
                  <a:schemeClr val="bg1"/>
                </a:solidFill>
              </a:rPr>
              <a:t>Timeline</a:t>
            </a:r>
            <a:r>
              <a:rPr lang="en-US" sz="2400" dirty="0">
                <a:solidFill>
                  <a:schemeClr val="bg1"/>
                </a:solidFill>
              </a:rPr>
              <a:t>:   586 B.C. (Septuagint, Latin Vulgate add heading)</a:t>
            </a:r>
          </a:p>
          <a:p>
            <a:pPr>
              <a:spcBef>
                <a:spcPts val="2400"/>
              </a:spcBef>
              <a:buClr>
                <a:schemeClr val="bg1"/>
              </a:buClr>
            </a:pPr>
            <a:r>
              <a:rPr lang="en-US" sz="2400" b="1" u="sng" dirty="0">
                <a:solidFill>
                  <a:schemeClr val="bg1"/>
                </a:solidFill>
              </a:rPr>
              <a:t>Structure</a:t>
            </a:r>
            <a:r>
              <a:rPr lang="en-US" sz="2400" dirty="0">
                <a:solidFill>
                  <a:schemeClr val="bg1"/>
                </a:solidFill>
              </a:rPr>
              <a:t>:   Chapters 1-4 are Hebrew alphabet acrostics</a:t>
            </a:r>
          </a:p>
          <a:p>
            <a:pPr>
              <a:spcBef>
                <a:spcPts val="2400"/>
              </a:spcBef>
              <a:buClr>
                <a:schemeClr val="bg1"/>
              </a:buClr>
            </a:pPr>
            <a:r>
              <a:rPr lang="en-US" sz="2400" b="1" u="sng" dirty="0">
                <a:solidFill>
                  <a:schemeClr val="bg1"/>
                </a:solidFill>
              </a:rPr>
              <a:t>Major Themes</a:t>
            </a:r>
            <a:r>
              <a:rPr lang="en-US" sz="2400" dirty="0">
                <a:solidFill>
                  <a:schemeClr val="bg1"/>
                </a:solidFill>
              </a:rPr>
              <a:t>:   National Suffering, Representative Confession of Guilt, Divine Sovereignty, Justice, Morality, Judgment, Hope of Blessing</a:t>
            </a:r>
          </a:p>
        </p:txBody>
      </p:sp>
    </p:spTree>
    <p:extLst>
      <p:ext uri="{BB962C8B-B14F-4D97-AF65-F5344CB8AC3E}">
        <p14:creationId xmlns:p14="http://schemas.microsoft.com/office/powerpoint/2010/main" val="710365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D727905-85D7-3744-A5A3-DC272032CD58}"/>
              </a:ext>
            </a:extLst>
          </p:cNvPr>
          <p:cNvSpPr>
            <a:spLocks noGrp="1"/>
          </p:cNvSpPr>
          <p:nvPr>
            <p:ph type="body" sz="half" idx="2"/>
          </p:nvPr>
        </p:nvSpPr>
        <p:spPr>
          <a:xfrm>
            <a:off x="150125" y="317310"/>
            <a:ext cx="4244454" cy="6223379"/>
          </a:xfrm>
        </p:spPr>
        <p:txBody>
          <a:bodyPr anchor="ctr">
            <a:normAutofit fontScale="92500"/>
          </a:bodyPr>
          <a:lstStyle/>
          <a:p>
            <a:r>
              <a:rPr lang="en-US" sz="2400" b="1" i="1" dirty="0"/>
              <a:t>“In spite of the incessant preaching of Jeremiah and others who warned of Jerusalem’s fall, when they actually saw their beloved city go up in flames the Jews were shocked and horrified. Staggering questions mounted up in their heart. How could the Lord allow the holy city and temple to be destroyed? Had His promises failed? Did He no longer care for them? What would be their future? Would justice ever be meted out to their enemies? Five poems, combined as the Book of Lamentations, give realistic answers to these questions.”</a:t>
            </a:r>
            <a:endParaRPr lang="en-US" sz="2400" b="1" dirty="0"/>
          </a:p>
        </p:txBody>
      </p:sp>
      <p:pic>
        <p:nvPicPr>
          <p:cNvPr id="12" name="Picture Placeholder 11">
            <a:extLst>
              <a:ext uri="{FF2B5EF4-FFF2-40B4-BE49-F238E27FC236}">
                <a16:creationId xmlns:a16="http://schemas.microsoft.com/office/drawing/2014/main" id="{BFB3A392-13AB-9540-A712-2D8F628F2CE3}"/>
              </a:ext>
            </a:extLst>
          </p:cNvPr>
          <p:cNvPicPr>
            <a:picLocks noGrp="1" noChangeAspect="1"/>
          </p:cNvPicPr>
          <p:nvPr>
            <p:ph type="pic" idx="1"/>
          </p:nvPr>
        </p:nvPicPr>
        <p:blipFill>
          <a:blip r:embed="rId2"/>
          <a:srcRect l="13406" r="13406"/>
          <a:stretch>
            <a:fillRect/>
          </a:stretch>
        </p:blipFill>
        <p:spPr>
          <a:xfrm>
            <a:off x="4572000" y="0"/>
            <a:ext cx="4576573" cy="6858000"/>
          </a:xfrm>
          <a:ln w="28575">
            <a:solidFill>
              <a:schemeClr val="tx1">
                <a:lumMod val="75000"/>
                <a:lumOff val="25000"/>
              </a:schemeClr>
            </a:solidFill>
          </a:ln>
        </p:spPr>
      </p:pic>
    </p:spTree>
    <p:extLst>
      <p:ext uri="{BB962C8B-B14F-4D97-AF65-F5344CB8AC3E}">
        <p14:creationId xmlns:p14="http://schemas.microsoft.com/office/powerpoint/2010/main" val="250215275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3893-46A4-2745-AF52-05EE0FED01FC}"/>
              </a:ext>
            </a:extLst>
          </p:cNvPr>
          <p:cNvSpPr>
            <a:spLocks noGrp="1"/>
          </p:cNvSpPr>
          <p:nvPr>
            <p:ph type="title"/>
          </p:nvPr>
        </p:nvSpPr>
        <p:spPr>
          <a:xfrm>
            <a:off x="607324" y="295948"/>
            <a:ext cx="7792871" cy="1188720"/>
          </a:xfrm>
        </p:spPr>
        <p:txBody>
          <a:bodyPr>
            <a:normAutofit fontScale="90000"/>
          </a:bodyPr>
          <a:lstStyle/>
          <a:p>
            <a:r>
              <a:rPr lang="en-US" sz="3600" b="1" u="sng" dirty="0"/>
              <a:t>Decimation Of Jerusalem </a:t>
            </a:r>
            <a:r>
              <a:rPr lang="en-US" sz="3600" b="1" dirty="0"/>
              <a:t>(Lamentations 1:1-11)</a:t>
            </a:r>
          </a:p>
        </p:txBody>
      </p:sp>
      <p:pic>
        <p:nvPicPr>
          <p:cNvPr id="6" name="Picture 5">
            <a:extLst>
              <a:ext uri="{FF2B5EF4-FFF2-40B4-BE49-F238E27FC236}">
                <a16:creationId xmlns:a16="http://schemas.microsoft.com/office/drawing/2014/main" id="{FE1CAADD-F95D-B042-9CB4-9FB569D97C1A}"/>
              </a:ext>
            </a:extLst>
          </p:cNvPr>
          <p:cNvPicPr>
            <a:picLocks noChangeAspect="1"/>
          </p:cNvPicPr>
          <p:nvPr/>
        </p:nvPicPr>
        <p:blipFill rotWithShape="1">
          <a:blip r:embed="rId2"/>
          <a:srcRect l="49475"/>
          <a:stretch/>
        </p:blipFill>
        <p:spPr>
          <a:xfrm>
            <a:off x="875171" y="1665772"/>
            <a:ext cx="3521123" cy="3247421"/>
          </a:xfrm>
          <a:prstGeom prst="rect">
            <a:avLst/>
          </a:prstGeom>
          <a:ln w="28575">
            <a:solidFill>
              <a:schemeClr val="tx1">
                <a:lumMod val="75000"/>
                <a:lumOff val="25000"/>
              </a:schemeClr>
            </a:solidFill>
          </a:ln>
        </p:spPr>
      </p:pic>
      <p:sp>
        <p:nvSpPr>
          <p:cNvPr id="7" name="TextBox 6">
            <a:extLst>
              <a:ext uri="{FF2B5EF4-FFF2-40B4-BE49-F238E27FC236}">
                <a16:creationId xmlns:a16="http://schemas.microsoft.com/office/drawing/2014/main" id="{115E3A1E-7AC2-F048-A9D6-BDB8DC0E937F}"/>
              </a:ext>
            </a:extLst>
          </p:cNvPr>
          <p:cNvSpPr txBox="1"/>
          <p:nvPr/>
        </p:nvSpPr>
        <p:spPr>
          <a:xfrm>
            <a:off x="341195" y="5053355"/>
            <a:ext cx="8461610" cy="1631216"/>
          </a:xfrm>
          <a:prstGeom prst="rect">
            <a:avLst/>
          </a:prstGeom>
          <a:noFill/>
        </p:spPr>
        <p:txBody>
          <a:bodyPr wrap="square" rtlCol="0">
            <a:spAutoFit/>
          </a:bodyPr>
          <a:lstStyle/>
          <a:p>
            <a:pPr algn="ctr"/>
            <a:r>
              <a:rPr lang="en-US" sz="2000" b="1" dirty="0">
                <a:solidFill>
                  <a:schemeClr val="bg1"/>
                </a:solidFill>
              </a:rPr>
              <a:t>After the 70 AD destruction of Jerusalem, Emperor Vespasian commissioned a series of coins depicting the victory over Judea. Rome was depicted as the victorious overlord and Judea was depicted as an abandoned and weeping widow. The same depiction occurs here regarding the 586 BC destruction of Jerusalem.</a:t>
            </a:r>
          </a:p>
        </p:txBody>
      </p:sp>
      <p:pic>
        <p:nvPicPr>
          <p:cNvPr id="8" name="Picture 7">
            <a:extLst>
              <a:ext uri="{FF2B5EF4-FFF2-40B4-BE49-F238E27FC236}">
                <a16:creationId xmlns:a16="http://schemas.microsoft.com/office/drawing/2014/main" id="{1A326034-2BBA-5146-ABF0-02FEE8AE20D2}"/>
              </a:ext>
            </a:extLst>
          </p:cNvPr>
          <p:cNvPicPr>
            <a:picLocks noChangeAspect="1"/>
          </p:cNvPicPr>
          <p:nvPr/>
        </p:nvPicPr>
        <p:blipFill>
          <a:blip r:embed="rId3"/>
          <a:stretch>
            <a:fillRect/>
          </a:stretch>
        </p:blipFill>
        <p:spPr>
          <a:xfrm>
            <a:off x="4572001" y="1665773"/>
            <a:ext cx="3521122" cy="3247421"/>
          </a:xfrm>
          <a:prstGeom prst="rect">
            <a:avLst/>
          </a:prstGeom>
          <a:ln w="28575">
            <a:solidFill>
              <a:schemeClr val="tx1">
                <a:lumMod val="75000"/>
                <a:lumOff val="25000"/>
              </a:schemeClr>
            </a:solidFill>
          </a:ln>
        </p:spPr>
      </p:pic>
    </p:spTree>
    <p:extLst>
      <p:ext uri="{BB962C8B-B14F-4D97-AF65-F5344CB8AC3E}">
        <p14:creationId xmlns:p14="http://schemas.microsoft.com/office/powerpoint/2010/main" val="22437703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3893-46A4-2745-AF52-05EE0FED01FC}"/>
              </a:ext>
            </a:extLst>
          </p:cNvPr>
          <p:cNvSpPr>
            <a:spLocks noGrp="1"/>
          </p:cNvSpPr>
          <p:nvPr>
            <p:ph type="title"/>
          </p:nvPr>
        </p:nvSpPr>
        <p:spPr>
          <a:xfrm>
            <a:off x="607324" y="295948"/>
            <a:ext cx="7792871" cy="1188720"/>
          </a:xfrm>
        </p:spPr>
        <p:txBody>
          <a:bodyPr>
            <a:normAutofit fontScale="90000"/>
          </a:bodyPr>
          <a:lstStyle/>
          <a:p>
            <a:r>
              <a:rPr lang="en-US" sz="3600" b="1" u="sng" dirty="0"/>
              <a:t>Decimation Of Jerusalem </a:t>
            </a:r>
            <a:r>
              <a:rPr lang="en-US" sz="3600" b="1" dirty="0"/>
              <a:t>(Lamentations 1:1-11)</a:t>
            </a:r>
          </a:p>
        </p:txBody>
      </p:sp>
      <p:sp>
        <p:nvSpPr>
          <p:cNvPr id="3" name="Content Placeholder 2">
            <a:extLst>
              <a:ext uri="{FF2B5EF4-FFF2-40B4-BE49-F238E27FC236}">
                <a16:creationId xmlns:a16="http://schemas.microsoft.com/office/drawing/2014/main" id="{10E9C188-8D71-464A-A145-6B28812A403F}"/>
              </a:ext>
            </a:extLst>
          </p:cNvPr>
          <p:cNvSpPr>
            <a:spLocks noGrp="1"/>
          </p:cNvSpPr>
          <p:nvPr>
            <p:ph sz="half" idx="1"/>
          </p:nvPr>
        </p:nvSpPr>
        <p:spPr>
          <a:xfrm>
            <a:off x="409433" y="1842450"/>
            <a:ext cx="3980829" cy="4719602"/>
          </a:xfrm>
        </p:spPr>
        <p:txBody>
          <a:bodyPr>
            <a:normAutofit/>
          </a:bodyPr>
          <a:lstStyle/>
          <a:p>
            <a:pPr>
              <a:spcBef>
                <a:spcPts val="2400"/>
              </a:spcBef>
              <a:buClr>
                <a:schemeClr val="bg1"/>
              </a:buClr>
            </a:pPr>
            <a:r>
              <a:rPr lang="en-US" sz="2400" b="1" i="1" dirty="0">
                <a:solidFill>
                  <a:schemeClr val="bg1"/>
                </a:solidFill>
              </a:rPr>
              <a:t>3</a:t>
            </a:r>
            <a:r>
              <a:rPr lang="en-US" sz="2400" b="1" i="1" baseline="30000" dirty="0">
                <a:solidFill>
                  <a:schemeClr val="bg1"/>
                </a:solidFill>
              </a:rPr>
              <a:t>rd</a:t>
            </a:r>
            <a:r>
              <a:rPr lang="en-US" sz="2400" b="1" i="1" dirty="0">
                <a:solidFill>
                  <a:schemeClr val="bg1"/>
                </a:solidFill>
              </a:rPr>
              <a:t> Person Pronouns (60x)</a:t>
            </a:r>
          </a:p>
          <a:p>
            <a:pPr>
              <a:spcBef>
                <a:spcPts val="2400"/>
              </a:spcBef>
              <a:buClr>
                <a:schemeClr val="bg1"/>
              </a:buClr>
            </a:pPr>
            <a:r>
              <a:rPr lang="en-US" sz="2400" b="1" i="1" dirty="0">
                <a:solidFill>
                  <a:schemeClr val="bg1"/>
                </a:solidFill>
              </a:rPr>
              <a:t>Once princess/matriarch, now servant/widow</a:t>
            </a:r>
          </a:p>
          <a:p>
            <a:pPr>
              <a:spcBef>
                <a:spcPts val="2400"/>
              </a:spcBef>
              <a:buClr>
                <a:schemeClr val="bg1"/>
              </a:buClr>
            </a:pPr>
            <a:r>
              <a:rPr lang="en-US" sz="2400" b="1" i="1" dirty="0">
                <a:solidFill>
                  <a:schemeClr val="bg1"/>
                </a:solidFill>
              </a:rPr>
              <a:t>Lovers have betrayed and abandoned her</a:t>
            </a:r>
          </a:p>
          <a:p>
            <a:pPr>
              <a:spcBef>
                <a:spcPts val="2400"/>
              </a:spcBef>
              <a:buClr>
                <a:schemeClr val="bg1"/>
              </a:buClr>
            </a:pPr>
            <a:r>
              <a:rPr lang="en-US" sz="2400" b="1" i="1" dirty="0">
                <a:solidFill>
                  <a:schemeClr val="bg1"/>
                </a:solidFill>
              </a:rPr>
              <a:t>Gates and Temple pathway are eerily empty and void</a:t>
            </a:r>
          </a:p>
          <a:p>
            <a:pPr>
              <a:spcBef>
                <a:spcPts val="2400"/>
              </a:spcBef>
              <a:buClr>
                <a:schemeClr val="bg1"/>
              </a:buClr>
            </a:pPr>
            <a:r>
              <a:rPr lang="en-US" sz="2400" b="1" i="1" dirty="0">
                <a:solidFill>
                  <a:schemeClr val="bg1"/>
                </a:solidFill>
              </a:rPr>
              <a:t>All because of her sins</a:t>
            </a:r>
          </a:p>
        </p:txBody>
      </p:sp>
      <p:sp>
        <p:nvSpPr>
          <p:cNvPr id="4" name="Content Placeholder 3">
            <a:extLst>
              <a:ext uri="{FF2B5EF4-FFF2-40B4-BE49-F238E27FC236}">
                <a16:creationId xmlns:a16="http://schemas.microsoft.com/office/drawing/2014/main" id="{0A02D281-5AA3-2443-8B01-8BA0CFA8695C}"/>
              </a:ext>
            </a:extLst>
          </p:cNvPr>
          <p:cNvSpPr>
            <a:spLocks noGrp="1"/>
          </p:cNvSpPr>
          <p:nvPr>
            <p:ph sz="half" idx="2"/>
          </p:nvPr>
        </p:nvSpPr>
        <p:spPr>
          <a:xfrm>
            <a:off x="4503760" y="1842450"/>
            <a:ext cx="4421871" cy="4719602"/>
          </a:xfrm>
        </p:spPr>
        <p:txBody>
          <a:bodyPr>
            <a:normAutofit/>
          </a:bodyPr>
          <a:lstStyle/>
          <a:p>
            <a:pPr>
              <a:spcBef>
                <a:spcPts val="2400"/>
              </a:spcBef>
              <a:buClr>
                <a:schemeClr val="bg1"/>
              </a:buClr>
            </a:pPr>
            <a:r>
              <a:rPr lang="en-US" sz="2400" b="1" i="1" dirty="0">
                <a:solidFill>
                  <a:schemeClr val="bg1"/>
                </a:solidFill>
              </a:rPr>
              <a:t>What will the future be like?</a:t>
            </a:r>
          </a:p>
          <a:p>
            <a:pPr>
              <a:spcBef>
                <a:spcPts val="2400"/>
              </a:spcBef>
              <a:buClr>
                <a:schemeClr val="bg1"/>
              </a:buClr>
            </a:pPr>
            <a:r>
              <a:rPr lang="en-US" sz="2400" b="1" i="1" dirty="0">
                <a:solidFill>
                  <a:schemeClr val="bg1"/>
                </a:solidFill>
              </a:rPr>
              <a:t>Formerly a lamb with a Shepherd, now a helpless deer; Formerly glorious, now Ichabod</a:t>
            </a:r>
          </a:p>
          <a:p>
            <a:pPr>
              <a:spcBef>
                <a:spcPts val="2400"/>
              </a:spcBef>
              <a:buClr>
                <a:schemeClr val="bg1"/>
              </a:buClr>
            </a:pPr>
            <a:r>
              <a:rPr lang="en-US" sz="2400" b="1" i="1" dirty="0">
                <a:solidFill>
                  <a:schemeClr val="bg1"/>
                </a:solidFill>
              </a:rPr>
              <a:t>Uncleanness is a key theme</a:t>
            </a:r>
          </a:p>
          <a:p>
            <a:pPr>
              <a:spcBef>
                <a:spcPts val="2400"/>
              </a:spcBef>
              <a:buClr>
                <a:schemeClr val="bg1"/>
              </a:buClr>
            </a:pPr>
            <a:r>
              <a:rPr lang="en-US" sz="2400" b="1" i="1" dirty="0">
                <a:solidFill>
                  <a:schemeClr val="bg1"/>
                </a:solidFill>
              </a:rPr>
              <a:t>Enemy formerly banned from the Temple has trashed it</a:t>
            </a:r>
          </a:p>
          <a:p>
            <a:pPr>
              <a:spcBef>
                <a:spcPts val="2400"/>
              </a:spcBef>
              <a:buClr>
                <a:schemeClr val="bg1"/>
              </a:buClr>
            </a:pPr>
            <a:r>
              <a:rPr lang="en-US" sz="2400" b="1" i="1" dirty="0">
                <a:solidFill>
                  <a:schemeClr val="bg1"/>
                </a:solidFill>
              </a:rPr>
              <a:t>Sell precious items just to eat</a:t>
            </a:r>
          </a:p>
        </p:txBody>
      </p:sp>
    </p:spTree>
    <p:extLst>
      <p:ext uri="{BB962C8B-B14F-4D97-AF65-F5344CB8AC3E}">
        <p14:creationId xmlns:p14="http://schemas.microsoft.com/office/powerpoint/2010/main" val="28181027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dissolv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dissolv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dissolv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dissolv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dissolv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3893-46A4-2745-AF52-05EE0FED01FC}"/>
              </a:ext>
            </a:extLst>
          </p:cNvPr>
          <p:cNvSpPr>
            <a:spLocks noGrp="1"/>
          </p:cNvSpPr>
          <p:nvPr>
            <p:ph type="title"/>
          </p:nvPr>
        </p:nvSpPr>
        <p:spPr>
          <a:xfrm>
            <a:off x="607324" y="295948"/>
            <a:ext cx="7792871" cy="1188720"/>
          </a:xfrm>
        </p:spPr>
        <p:txBody>
          <a:bodyPr>
            <a:noAutofit/>
          </a:bodyPr>
          <a:lstStyle/>
          <a:p>
            <a:r>
              <a:rPr lang="en-US" sz="2400" b="1" u="sng" dirty="0"/>
              <a:t>Pleas for mercy &amp; retribution </a:t>
            </a:r>
            <a:r>
              <a:rPr lang="en-US" sz="2400" b="1" dirty="0"/>
              <a:t>(Lamentations 1:12-22)</a:t>
            </a:r>
          </a:p>
        </p:txBody>
      </p:sp>
      <p:sp>
        <p:nvSpPr>
          <p:cNvPr id="3" name="Content Placeholder 2">
            <a:extLst>
              <a:ext uri="{FF2B5EF4-FFF2-40B4-BE49-F238E27FC236}">
                <a16:creationId xmlns:a16="http://schemas.microsoft.com/office/drawing/2014/main" id="{10E9C188-8D71-464A-A145-6B28812A403F}"/>
              </a:ext>
            </a:extLst>
          </p:cNvPr>
          <p:cNvSpPr>
            <a:spLocks noGrp="1"/>
          </p:cNvSpPr>
          <p:nvPr>
            <p:ph sz="half" idx="1"/>
          </p:nvPr>
        </p:nvSpPr>
        <p:spPr>
          <a:xfrm>
            <a:off x="300251" y="1801506"/>
            <a:ext cx="3980829" cy="4719602"/>
          </a:xfrm>
        </p:spPr>
        <p:txBody>
          <a:bodyPr>
            <a:normAutofit lnSpcReduction="10000"/>
          </a:bodyPr>
          <a:lstStyle/>
          <a:p>
            <a:pPr algn="ctr">
              <a:lnSpc>
                <a:spcPct val="110000"/>
              </a:lnSpc>
              <a:spcBef>
                <a:spcPts val="1800"/>
              </a:spcBef>
              <a:buClr>
                <a:schemeClr val="bg1"/>
              </a:buClr>
            </a:pPr>
            <a:r>
              <a:rPr lang="en-US" sz="2400" b="1" i="1" dirty="0">
                <a:solidFill>
                  <a:schemeClr val="bg1"/>
                </a:solidFill>
              </a:rPr>
              <a:t>1</a:t>
            </a:r>
            <a:r>
              <a:rPr lang="en-US" sz="2400" b="1" i="1" baseline="30000" dirty="0">
                <a:solidFill>
                  <a:schemeClr val="bg1"/>
                </a:solidFill>
              </a:rPr>
              <a:t>st</a:t>
            </a:r>
            <a:r>
              <a:rPr lang="en-US" sz="2400" b="1" i="1" dirty="0">
                <a:solidFill>
                  <a:schemeClr val="bg1"/>
                </a:solidFill>
              </a:rPr>
              <a:t> person pronouns (45x)</a:t>
            </a:r>
          </a:p>
          <a:p>
            <a:pPr algn="ctr">
              <a:lnSpc>
                <a:spcPct val="110000"/>
              </a:lnSpc>
              <a:spcBef>
                <a:spcPts val="1800"/>
              </a:spcBef>
              <a:buClr>
                <a:schemeClr val="bg1"/>
              </a:buClr>
            </a:pPr>
            <a:r>
              <a:rPr lang="en-US" sz="2400" b="1" i="1" dirty="0">
                <a:solidFill>
                  <a:schemeClr val="bg1"/>
                </a:solidFill>
              </a:rPr>
              <a:t>“Is it nothing to you?”</a:t>
            </a:r>
          </a:p>
          <a:p>
            <a:pPr algn="ctr">
              <a:lnSpc>
                <a:spcPct val="110000"/>
              </a:lnSpc>
              <a:spcBef>
                <a:spcPts val="1800"/>
              </a:spcBef>
              <a:buClr>
                <a:schemeClr val="bg1"/>
              </a:buClr>
            </a:pPr>
            <a:r>
              <a:rPr lang="en-US" sz="2400" b="1" i="1" dirty="0">
                <a:solidFill>
                  <a:schemeClr val="bg1"/>
                </a:solidFill>
              </a:rPr>
              <a:t>“fire in the bones”</a:t>
            </a:r>
          </a:p>
          <a:p>
            <a:pPr algn="ctr">
              <a:lnSpc>
                <a:spcPct val="110000"/>
              </a:lnSpc>
              <a:spcBef>
                <a:spcPts val="1800"/>
              </a:spcBef>
              <a:buClr>
                <a:schemeClr val="bg1"/>
              </a:buClr>
            </a:pPr>
            <a:r>
              <a:rPr lang="en-US" sz="2400" b="1" i="1" dirty="0">
                <a:solidFill>
                  <a:schemeClr val="bg1"/>
                </a:solidFill>
              </a:rPr>
              <a:t>Yoke imagery</a:t>
            </a:r>
          </a:p>
          <a:p>
            <a:pPr algn="ctr">
              <a:lnSpc>
                <a:spcPct val="110000"/>
              </a:lnSpc>
              <a:spcBef>
                <a:spcPts val="1800"/>
              </a:spcBef>
              <a:buClr>
                <a:schemeClr val="bg1"/>
              </a:buClr>
            </a:pPr>
            <a:r>
              <a:rPr lang="en-US" sz="2400" b="1" i="1" dirty="0">
                <a:solidFill>
                  <a:schemeClr val="bg1"/>
                </a:solidFill>
              </a:rPr>
              <a:t>Winepress imagery</a:t>
            </a:r>
          </a:p>
          <a:p>
            <a:pPr algn="ctr">
              <a:lnSpc>
                <a:spcPct val="110000"/>
              </a:lnSpc>
              <a:spcBef>
                <a:spcPts val="1800"/>
              </a:spcBef>
              <a:buClr>
                <a:schemeClr val="bg1"/>
              </a:buClr>
            </a:pPr>
            <a:r>
              <a:rPr lang="en-US" sz="2400" b="1" i="1" dirty="0">
                <a:solidFill>
                  <a:schemeClr val="bg1"/>
                </a:solidFill>
              </a:rPr>
              <a:t>No compassion extended</a:t>
            </a:r>
          </a:p>
          <a:p>
            <a:pPr algn="ctr">
              <a:lnSpc>
                <a:spcPct val="110000"/>
              </a:lnSpc>
              <a:spcBef>
                <a:spcPts val="1800"/>
              </a:spcBef>
              <a:buClr>
                <a:schemeClr val="bg1"/>
              </a:buClr>
            </a:pPr>
            <a:r>
              <a:rPr lang="en-US" sz="2400" b="1" i="1" dirty="0">
                <a:solidFill>
                  <a:schemeClr val="bg1"/>
                </a:solidFill>
              </a:rPr>
              <a:t>God is righteous</a:t>
            </a:r>
          </a:p>
          <a:p>
            <a:pPr algn="ctr">
              <a:lnSpc>
                <a:spcPct val="110000"/>
              </a:lnSpc>
              <a:spcBef>
                <a:spcPts val="1800"/>
              </a:spcBef>
              <a:buClr>
                <a:schemeClr val="bg1"/>
              </a:buClr>
            </a:pPr>
            <a:r>
              <a:rPr lang="en-US" sz="2400" b="1" i="1" dirty="0">
                <a:solidFill>
                  <a:schemeClr val="bg1"/>
                </a:solidFill>
              </a:rPr>
              <a:t>Call for retribution</a:t>
            </a:r>
          </a:p>
        </p:txBody>
      </p:sp>
      <p:pic>
        <p:nvPicPr>
          <p:cNvPr id="6" name="Picture 5">
            <a:extLst>
              <a:ext uri="{FF2B5EF4-FFF2-40B4-BE49-F238E27FC236}">
                <a16:creationId xmlns:a16="http://schemas.microsoft.com/office/drawing/2014/main" id="{FD30A502-F972-3F42-8EB2-F4BEF6F6EAE2}"/>
              </a:ext>
            </a:extLst>
          </p:cNvPr>
          <p:cNvPicPr>
            <a:picLocks noChangeAspect="1"/>
          </p:cNvPicPr>
          <p:nvPr/>
        </p:nvPicPr>
        <p:blipFill>
          <a:blip r:embed="rId2"/>
          <a:stretch>
            <a:fillRect/>
          </a:stretch>
        </p:blipFill>
        <p:spPr>
          <a:xfrm>
            <a:off x="4556114" y="1842450"/>
            <a:ext cx="3844081" cy="4449168"/>
          </a:xfrm>
          <a:prstGeom prst="rect">
            <a:avLst/>
          </a:prstGeom>
          <a:ln w="28575">
            <a:solidFill>
              <a:schemeClr val="tx1">
                <a:lumMod val="75000"/>
                <a:lumOff val="25000"/>
              </a:schemeClr>
            </a:solidFill>
          </a:ln>
        </p:spPr>
      </p:pic>
    </p:spTree>
    <p:extLst>
      <p:ext uri="{BB962C8B-B14F-4D97-AF65-F5344CB8AC3E}">
        <p14:creationId xmlns:p14="http://schemas.microsoft.com/office/powerpoint/2010/main" val="2876604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dissolv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dissolv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dissolv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3893-46A4-2745-AF52-05EE0FED01FC}"/>
              </a:ext>
            </a:extLst>
          </p:cNvPr>
          <p:cNvSpPr>
            <a:spLocks noGrp="1"/>
          </p:cNvSpPr>
          <p:nvPr>
            <p:ph type="title"/>
          </p:nvPr>
        </p:nvSpPr>
        <p:spPr>
          <a:xfrm>
            <a:off x="723331" y="473371"/>
            <a:ext cx="7724633" cy="1188720"/>
          </a:xfrm>
        </p:spPr>
        <p:txBody>
          <a:bodyPr>
            <a:normAutofit/>
          </a:bodyPr>
          <a:lstStyle/>
          <a:p>
            <a:r>
              <a:rPr lang="en-US" sz="3600" b="1" u="sng" dirty="0"/>
              <a:t>Applications</a:t>
            </a:r>
          </a:p>
        </p:txBody>
      </p:sp>
      <p:sp>
        <p:nvSpPr>
          <p:cNvPr id="3" name="Content Placeholder 2">
            <a:extLst>
              <a:ext uri="{FF2B5EF4-FFF2-40B4-BE49-F238E27FC236}">
                <a16:creationId xmlns:a16="http://schemas.microsoft.com/office/drawing/2014/main" id="{10E9C188-8D71-464A-A145-6B28812A403F}"/>
              </a:ext>
            </a:extLst>
          </p:cNvPr>
          <p:cNvSpPr>
            <a:spLocks noGrp="1"/>
          </p:cNvSpPr>
          <p:nvPr>
            <p:ph idx="1"/>
          </p:nvPr>
        </p:nvSpPr>
        <p:spPr>
          <a:xfrm>
            <a:off x="382137" y="1924333"/>
            <a:ext cx="8420669" cy="4599297"/>
          </a:xfrm>
        </p:spPr>
        <p:txBody>
          <a:bodyPr>
            <a:normAutofit fontScale="92500" lnSpcReduction="20000"/>
          </a:bodyPr>
          <a:lstStyle/>
          <a:p>
            <a:pPr>
              <a:spcBef>
                <a:spcPts val="1800"/>
              </a:spcBef>
              <a:buClr>
                <a:schemeClr val="bg1"/>
              </a:buClr>
            </a:pPr>
            <a:r>
              <a:rPr lang="en-US" sz="2400" b="1" dirty="0">
                <a:solidFill>
                  <a:schemeClr val="bg1"/>
                </a:solidFill>
              </a:rPr>
              <a:t>Have faith in the justice AND the unfailing goodness of God.</a:t>
            </a:r>
          </a:p>
          <a:p>
            <a:pPr>
              <a:spcBef>
                <a:spcPts val="1800"/>
              </a:spcBef>
              <a:buClr>
                <a:schemeClr val="bg1"/>
              </a:buClr>
            </a:pPr>
            <a:r>
              <a:rPr lang="en-US" sz="2400" b="1" dirty="0">
                <a:solidFill>
                  <a:schemeClr val="bg1"/>
                </a:solidFill>
              </a:rPr>
              <a:t> </a:t>
            </a:r>
            <a:r>
              <a:rPr lang="en-US" sz="2400" b="1" i="1" dirty="0">
                <a:solidFill>
                  <a:schemeClr val="bg1"/>
                </a:solidFill>
              </a:rPr>
              <a:t>“A positive reaction to an experience of suffering is a necessary prerequisite to spiritual maturity” </a:t>
            </a:r>
            <a:r>
              <a:rPr lang="en-US" sz="2400" b="1" dirty="0">
                <a:solidFill>
                  <a:schemeClr val="bg1"/>
                </a:solidFill>
              </a:rPr>
              <a:t>(Harrison, 202)</a:t>
            </a:r>
          </a:p>
          <a:p>
            <a:pPr>
              <a:spcBef>
                <a:spcPts val="1800"/>
              </a:spcBef>
              <a:buClr>
                <a:schemeClr val="bg1"/>
              </a:buClr>
            </a:pPr>
            <a:r>
              <a:rPr lang="en-US" sz="2400" b="1" i="1" dirty="0">
                <a:solidFill>
                  <a:schemeClr val="bg1"/>
                </a:solidFill>
              </a:rPr>
              <a:t>“Lam. 1:18: The Lord is righteous. While He is a God of love and mercy, He does not ignore blatant rebellion and rejection of His word. Therefore, He is a God of wrath too, and He will execute righteous vengeance upon evildoers (2 Thess. 1:7-9; Jude 15; Rev. 14:9-11; 20:11-15).” </a:t>
            </a:r>
            <a:r>
              <a:rPr lang="en-US" sz="2400" b="1" dirty="0">
                <a:solidFill>
                  <a:schemeClr val="bg1"/>
                </a:solidFill>
              </a:rPr>
              <a:t>(</a:t>
            </a:r>
            <a:r>
              <a:rPr lang="en-US" sz="2400" b="1" dirty="0" err="1">
                <a:solidFill>
                  <a:schemeClr val="bg1"/>
                </a:solidFill>
              </a:rPr>
              <a:t>Harkrider</a:t>
            </a:r>
            <a:r>
              <a:rPr lang="en-US" sz="2400" b="1" dirty="0">
                <a:solidFill>
                  <a:schemeClr val="bg1"/>
                </a:solidFill>
              </a:rPr>
              <a:t>, 134)</a:t>
            </a:r>
          </a:p>
          <a:p>
            <a:pPr>
              <a:spcBef>
                <a:spcPts val="1800"/>
              </a:spcBef>
              <a:buClr>
                <a:schemeClr val="bg1"/>
              </a:buClr>
            </a:pPr>
            <a:r>
              <a:rPr lang="en-US" sz="2400" b="1" i="1" dirty="0">
                <a:solidFill>
                  <a:schemeClr val="bg1"/>
                </a:solidFill>
              </a:rPr>
              <a:t>“The sins of the parents bring heavy consequences upon their children and their children’s children (Exod. 20:5; Num. 14:18, 33).” </a:t>
            </a:r>
            <a:r>
              <a:rPr lang="en-US" sz="2400" b="1" dirty="0">
                <a:solidFill>
                  <a:schemeClr val="bg1"/>
                </a:solidFill>
              </a:rPr>
              <a:t>(Humphries, 542)</a:t>
            </a:r>
          </a:p>
          <a:p>
            <a:pPr>
              <a:spcBef>
                <a:spcPts val="1800"/>
              </a:spcBef>
              <a:buClr>
                <a:schemeClr val="bg1"/>
              </a:buClr>
            </a:pPr>
            <a:r>
              <a:rPr lang="en-US" sz="2400" b="1" dirty="0">
                <a:solidFill>
                  <a:schemeClr val="bg1"/>
                </a:solidFill>
              </a:rPr>
              <a:t>Gloating over the misfortune of another will bring condemnation!</a:t>
            </a:r>
          </a:p>
        </p:txBody>
      </p:sp>
    </p:spTree>
    <p:extLst>
      <p:ext uri="{BB962C8B-B14F-4D97-AF65-F5344CB8AC3E}">
        <p14:creationId xmlns:p14="http://schemas.microsoft.com/office/powerpoint/2010/main" val="1540087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{B96E6710-C914-1D42-9F5F-4F3881F664F6}tf10001120</Template>
  <TotalTime>108</TotalTime>
  <Words>532</Words>
  <Application>Microsoft Macintosh PowerPoint</Application>
  <PresentationFormat>On-screen Show (4:3)</PresentationFormat>
  <Paragraphs>38</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Gill Sans MT</vt:lpstr>
      <vt:lpstr>Parcel</vt:lpstr>
      <vt:lpstr>Lamentations: Introduction &amp; Chapter 1</vt:lpstr>
      <vt:lpstr>Introduction</vt:lpstr>
      <vt:lpstr>PowerPoint Presentation</vt:lpstr>
      <vt:lpstr>Decimation Of Jerusalem (Lamentations 1:1-11)</vt:lpstr>
      <vt:lpstr>Decimation Of Jerusalem (Lamentations 1:1-11)</vt:lpstr>
      <vt:lpstr>Pleas for mercy &amp; retribution (Lamentations 1:12-22)</vt:lpstr>
      <vt:lpstr>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Lamentations: Introduction &amp; Chapter 1</dc:title>
  <dc:creator>Eric Parker</dc:creator>
  <cp:lastModifiedBy>Eric Parker</cp:lastModifiedBy>
  <cp:revision>10</cp:revision>
  <dcterms:created xsi:type="dcterms:W3CDTF">2019-11-20T18:43:36Z</dcterms:created>
  <dcterms:modified xsi:type="dcterms:W3CDTF">2019-11-20T20:32:11Z</dcterms:modified>
</cp:coreProperties>
</file>