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61" r:id="rId5"/>
    <p:sldId id="262" r:id="rId6"/>
    <p:sldId id="266" r:id="rId7"/>
    <p:sldId id="259" r:id="rId8"/>
    <p:sldId id="264" r:id="rId9"/>
    <p:sldId id="260" r:id="rId10"/>
    <p:sldId id="263"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4"/>
  </p:normalViewPr>
  <p:slideViewPr>
    <p:cSldViewPr snapToGrid="0" snapToObjects="1">
      <p:cViewPr varScale="1">
        <p:scale>
          <a:sx n="100" d="100"/>
          <a:sy n="100" d="100"/>
        </p:scale>
        <p:origin x="14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957507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278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463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5447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952369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12/9/19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9017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811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749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9626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12/9/19</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8539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12/9/19</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5654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12/9/19</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92137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1200150" y="513555"/>
            <a:ext cx="6743700" cy="1234440"/>
          </a:xfrm>
        </p:spPr>
        <p:txBody>
          <a:bodyPr>
            <a:normAutofit fontScale="90000"/>
          </a:bodyPr>
          <a:lstStyle/>
          <a:p>
            <a:r>
              <a:rPr lang="en-US" b="1" dirty="0"/>
              <a:t>Mary, Mother of Jesus</a:t>
            </a:r>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1200150" y="1969008"/>
            <a:ext cx="6743699" cy="929921"/>
          </a:xfrm>
        </p:spPr>
        <p:txBody>
          <a:bodyPr>
            <a:normAutofit/>
          </a:bodyPr>
          <a:lstStyle/>
          <a:p>
            <a:r>
              <a:rPr lang="en-US" sz="3000" b="1" dirty="0"/>
              <a:t>Scripture Reading: Matthew 1:18-25</a:t>
            </a:r>
          </a:p>
        </p:txBody>
      </p:sp>
      <p:pic>
        <p:nvPicPr>
          <p:cNvPr id="4" name="Picture 3">
            <a:extLst>
              <a:ext uri="{FF2B5EF4-FFF2-40B4-BE49-F238E27FC236}">
                <a16:creationId xmlns:a16="http://schemas.microsoft.com/office/drawing/2014/main" id="{BB2604D1-8929-2C44-9895-91E464CE522C}"/>
              </a:ext>
            </a:extLst>
          </p:cNvPr>
          <p:cNvPicPr>
            <a:picLocks noChangeAspect="1"/>
          </p:cNvPicPr>
          <p:nvPr/>
        </p:nvPicPr>
        <p:blipFill>
          <a:blip r:embed="rId2"/>
          <a:stretch>
            <a:fillRect/>
          </a:stretch>
        </p:blipFill>
        <p:spPr>
          <a:xfrm>
            <a:off x="-1" y="2898929"/>
            <a:ext cx="9144000" cy="3959071"/>
          </a:xfrm>
          <a:prstGeom prst="rect">
            <a:avLst/>
          </a:prstGeom>
        </p:spPr>
      </p:pic>
    </p:spTree>
    <p:extLst>
      <p:ext uri="{BB962C8B-B14F-4D97-AF65-F5344CB8AC3E}">
        <p14:creationId xmlns:p14="http://schemas.microsoft.com/office/powerpoint/2010/main" val="299250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538163" y="459987"/>
            <a:ext cx="8067674" cy="929921"/>
          </a:xfrm>
        </p:spPr>
        <p:txBody>
          <a:bodyPr>
            <a:noAutofit/>
          </a:bodyPr>
          <a:lstStyle/>
          <a:p>
            <a:r>
              <a:rPr lang="en-US" sz="2400" b="1" dirty="0"/>
              <a:t>Mary Is Not A Mediator </a:t>
            </a:r>
            <a:br>
              <a:rPr lang="en-US" sz="2400" b="1" dirty="0"/>
            </a:br>
            <a:r>
              <a:rPr lang="en-US" sz="2400" b="1" dirty="0"/>
              <a:t>Between You And God</a:t>
            </a:r>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538163" y="1803400"/>
            <a:ext cx="4033837" cy="4594613"/>
          </a:xfrm>
        </p:spPr>
        <p:txBody>
          <a:bodyPr>
            <a:normAutofit fontScale="92500" lnSpcReduction="10000"/>
          </a:bodyPr>
          <a:lstStyle/>
          <a:p>
            <a:pPr>
              <a:spcBef>
                <a:spcPts val="1800"/>
              </a:spcBef>
            </a:pPr>
            <a:r>
              <a:rPr lang="en-US" sz="2400" b="1" dirty="0"/>
              <a:t>Mary cannot exclusively (or inclusively) attain pardon for the sinner!</a:t>
            </a:r>
          </a:p>
          <a:p>
            <a:pPr>
              <a:spcBef>
                <a:spcPts val="1800"/>
              </a:spcBef>
            </a:pPr>
            <a:r>
              <a:rPr lang="en-US" sz="2400" b="1" dirty="0"/>
              <a:t>One can and is saved without praying to Mary!</a:t>
            </a:r>
          </a:p>
          <a:p>
            <a:pPr>
              <a:spcBef>
                <a:spcPts val="1800"/>
              </a:spcBef>
            </a:pPr>
            <a:r>
              <a:rPr lang="en-US" sz="2400" b="1" dirty="0"/>
              <a:t>There is </a:t>
            </a:r>
            <a:r>
              <a:rPr lang="en-US" sz="2400" b="1" u="sng" dirty="0"/>
              <a:t>ONE</a:t>
            </a:r>
            <a:r>
              <a:rPr lang="en-US" sz="2400" b="1" dirty="0"/>
              <a:t> mediator between God and man (1 Timothy 2:5-6); Nobody else is qualified for this role (Hebrews 2:16-17; 4:15)</a:t>
            </a:r>
          </a:p>
          <a:p>
            <a:pPr>
              <a:spcBef>
                <a:spcPts val="1800"/>
              </a:spcBef>
            </a:pPr>
            <a:r>
              <a:rPr lang="en-US" sz="2400" b="1" dirty="0"/>
              <a:t>Salvation is in Christ alone! (John 14:6; Acts 4:12)</a:t>
            </a:r>
          </a:p>
        </p:txBody>
      </p:sp>
      <p:pic>
        <p:nvPicPr>
          <p:cNvPr id="4" name="Picture 3">
            <a:extLst>
              <a:ext uri="{FF2B5EF4-FFF2-40B4-BE49-F238E27FC236}">
                <a16:creationId xmlns:a16="http://schemas.microsoft.com/office/drawing/2014/main" id="{15E72CD1-2FE9-C841-AAEB-74CD1416F7C2}"/>
              </a:ext>
            </a:extLst>
          </p:cNvPr>
          <p:cNvPicPr>
            <a:picLocks noChangeAspect="1"/>
          </p:cNvPicPr>
          <p:nvPr/>
        </p:nvPicPr>
        <p:blipFill>
          <a:blip r:embed="rId2"/>
          <a:stretch>
            <a:fillRect/>
          </a:stretch>
        </p:blipFill>
        <p:spPr>
          <a:xfrm>
            <a:off x="4876799" y="1803400"/>
            <a:ext cx="3729037" cy="4457700"/>
          </a:xfrm>
          <a:prstGeom prst="rect">
            <a:avLst/>
          </a:prstGeom>
        </p:spPr>
      </p:pic>
    </p:spTree>
    <p:extLst>
      <p:ext uri="{BB962C8B-B14F-4D97-AF65-F5344CB8AC3E}">
        <p14:creationId xmlns:p14="http://schemas.microsoft.com/office/powerpoint/2010/main" val="12668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ED485F-7912-4B4C-9A0A-382EFB6C8B19}"/>
              </a:ext>
            </a:extLst>
          </p:cNvPr>
          <p:cNvSpPr txBox="1"/>
          <p:nvPr/>
        </p:nvSpPr>
        <p:spPr>
          <a:xfrm>
            <a:off x="317500" y="843677"/>
            <a:ext cx="8509000" cy="1785104"/>
          </a:xfrm>
          <a:prstGeom prst="rect">
            <a:avLst/>
          </a:prstGeom>
          <a:noFill/>
        </p:spPr>
        <p:txBody>
          <a:bodyPr wrap="square" rtlCol="0">
            <a:spAutoFit/>
          </a:bodyPr>
          <a:lstStyle/>
          <a:p>
            <a:pPr algn="ctr"/>
            <a:r>
              <a:rPr lang="en-US" sz="2200" b="1" i="1" dirty="0">
                <a:solidFill>
                  <a:schemeClr val="bg1"/>
                </a:solidFill>
              </a:rPr>
              <a:t> “Mariolatry is not taught in the New Testament. One cannot help appreciating the motive behind men’s wanting to honor Mary, but we must recognize that one gets on uncertain and dangerous grounds when he teaches doctrines for which there is no Bible authority.”</a:t>
            </a:r>
            <a:r>
              <a:rPr lang="en-US" sz="2200" b="1" dirty="0">
                <a:solidFill>
                  <a:schemeClr val="bg1"/>
                </a:solidFill>
              </a:rPr>
              <a:t> (Paul Matthews, </a:t>
            </a:r>
            <a:r>
              <a:rPr lang="en-US" sz="2200" b="1" i="1" dirty="0">
                <a:solidFill>
                  <a:schemeClr val="bg1"/>
                </a:solidFill>
              </a:rPr>
              <a:t>Basic Errors of Catholicism</a:t>
            </a:r>
            <a:r>
              <a:rPr lang="en-US" sz="2200" b="1" dirty="0">
                <a:solidFill>
                  <a:schemeClr val="bg1"/>
                </a:solidFill>
              </a:rPr>
              <a:t>, 115) </a:t>
            </a:r>
          </a:p>
        </p:txBody>
      </p:sp>
      <p:sp>
        <p:nvSpPr>
          <p:cNvPr id="5" name="TextBox 4">
            <a:extLst>
              <a:ext uri="{FF2B5EF4-FFF2-40B4-BE49-F238E27FC236}">
                <a16:creationId xmlns:a16="http://schemas.microsoft.com/office/drawing/2014/main" id="{3C1E67F3-5B17-E84F-A1AC-37E68D18E85B}"/>
              </a:ext>
            </a:extLst>
          </p:cNvPr>
          <p:cNvSpPr txBox="1"/>
          <p:nvPr/>
        </p:nvSpPr>
        <p:spPr>
          <a:xfrm>
            <a:off x="406400" y="3073400"/>
            <a:ext cx="8420100" cy="3416320"/>
          </a:xfrm>
          <a:prstGeom prst="rect">
            <a:avLst/>
          </a:prstGeom>
          <a:noFill/>
        </p:spPr>
        <p:txBody>
          <a:bodyPr wrap="square" rtlCol="0">
            <a:spAutoFit/>
          </a:bodyPr>
          <a:lstStyle/>
          <a:p>
            <a:pPr lvl="0" algn="ctr"/>
            <a:r>
              <a:rPr lang="en-US" sz="2200" b="1" i="1" dirty="0">
                <a:solidFill>
                  <a:srgbClr val="FFFFFF"/>
                </a:solidFill>
              </a:rPr>
              <a:t>While He was still talking to the multitudes, behold, His mother and brothers stood outside, seeking to speak with Him. Then one said to Him, “Look, Your mother and Your brothers are standing outside, seeking to speak with You.” But He answered and said to the one who told Him, “Who is My mother and who are My brothers?” And He stretched out His hand toward His disciples and said, “Here are My mother and My brothers! For whoever does the will of My Father in heaven is My brother and sister and mother.” </a:t>
            </a:r>
            <a:r>
              <a:rPr lang="en-US" sz="2200" b="1" dirty="0">
                <a:solidFill>
                  <a:srgbClr val="FFFFFF"/>
                </a:solidFill>
              </a:rPr>
              <a:t>(Matthew 12:46-50)</a:t>
            </a:r>
          </a:p>
          <a:p>
            <a:endParaRPr lang="en-US" dirty="0"/>
          </a:p>
        </p:txBody>
      </p:sp>
    </p:spTree>
    <p:extLst>
      <p:ext uri="{BB962C8B-B14F-4D97-AF65-F5344CB8AC3E}">
        <p14:creationId xmlns:p14="http://schemas.microsoft.com/office/powerpoint/2010/main" val="357683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title"/>
          </p:nvPr>
        </p:nvSpPr>
        <p:spPr>
          <a:xfrm>
            <a:off x="495300" y="405892"/>
            <a:ext cx="8166100" cy="1188720"/>
          </a:xfrm>
        </p:spPr>
        <p:txBody>
          <a:bodyPr>
            <a:normAutofit/>
          </a:bodyPr>
          <a:lstStyle/>
          <a:p>
            <a:r>
              <a:rPr lang="en-US" sz="2700" b="1" dirty="0"/>
              <a:t>Mary Is Unique Among Mankind </a:t>
            </a:r>
          </a:p>
        </p:txBody>
      </p:sp>
      <p:sp>
        <p:nvSpPr>
          <p:cNvPr id="4" name="Content Placeholder 3">
            <a:extLst>
              <a:ext uri="{FF2B5EF4-FFF2-40B4-BE49-F238E27FC236}">
                <a16:creationId xmlns:a16="http://schemas.microsoft.com/office/drawing/2014/main" id="{8D9072EB-C999-804D-A2CE-E8E55FCE5780}"/>
              </a:ext>
            </a:extLst>
          </p:cNvPr>
          <p:cNvSpPr>
            <a:spLocks noGrp="1"/>
          </p:cNvSpPr>
          <p:nvPr>
            <p:ph idx="1"/>
          </p:nvPr>
        </p:nvSpPr>
        <p:spPr>
          <a:xfrm>
            <a:off x="495300" y="1866900"/>
            <a:ext cx="8166100" cy="4787899"/>
          </a:xfrm>
        </p:spPr>
        <p:txBody>
          <a:bodyPr>
            <a:normAutofit lnSpcReduction="10000"/>
          </a:bodyPr>
          <a:lstStyle/>
          <a:p>
            <a:pPr>
              <a:spcBef>
                <a:spcPts val="1800"/>
              </a:spcBef>
              <a:buClr>
                <a:schemeClr val="bg1"/>
              </a:buClr>
            </a:pPr>
            <a:r>
              <a:rPr lang="en-US" sz="2000" b="1" i="1" dirty="0">
                <a:solidFill>
                  <a:schemeClr val="bg1"/>
                </a:solidFill>
              </a:rPr>
              <a:t>In an effort to counteract false teaching, it has become conventional to regard Mary as common or unexceptional. This should not be!</a:t>
            </a:r>
          </a:p>
          <a:p>
            <a:pPr>
              <a:spcBef>
                <a:spcPts val="1800"/>
              </a:spcBef>
              <a:buClr>
                <a:schemeClr val="bg1"/>
              </a:buClr>
            </a:pPr>
            <a:r>
              <a:rPr lang="en-US" sz="2000" b="1" i="1" dirty="0">
                <a:solidFill>
                  <a:schemeClr val="bg1"/>
                </a:solidFill>
              </a:rPr>
              <a:t>God chose Mary to be the subject of fulfilled prophecy (Isaiah 7:14). This makes her especially exceptional.</a:t>
            </a:r>
          </a:p>
          <a:p>
            <a:pPr>
              <a:spcBef>
                <a:spcPts val="1800"/>
              </a:spcBef>
              <a:buClr>
                <a:schemeClr val="bg1"/>
              </a:buClr>
            </a:pPr>
            <a:r>
              <a:rPr lang="en-US" sz="2000" b="1" i="1" dirty="0">
                <a:solidFill>
                  <a:schemeClr val="bg1"/>
                </a:solidFill>
              </a:rPr>
              <a:t>Mary is the only recorded example of virgin birth. This makes her especially exceptional.</a:t>
            </a:r>
          </a:p>
          <a:p>
            <a:pPr>
              <a:spcBef>
                <a:spcPts val="1800"/>
              </a:spcBef>
              <a:buClr>
                <a:schemeClr val="bg1"/>
              </a:buClr>
            </a:pPr>
            <a:r>
              <a:rPr lang="en-US" sz="2000" b="1" i="1" dirty="0">
                <a:solidFill>
                  <a:schemeClr val="bg1"/>
                </a:solidFill>
              </a:rPr>
              <a:t>Mary gave birth, not just to anybody, but to the Son of God! This makes her especially exceptional.</a:t>
            </a:r>
          </a:p>
          <a:p>
            <a:pPr>
              <a:spcBef>
                <a:spcPts val="1800"/>
              </a:spcBef>
              <a:buClr>
                <a:schemeClr val="bg1"/>
              </a:buClr>
            </a:pPr>
            <a:r>
              <a:rPr lang="en-US" sz="2000" b="1" i="1" dirty="0">
                <a:solidFill>
                  <a:schemeClr val="bg1"/>
                </a:solidFill>
              </a:rPr>
              <a:t>She didn’t just give birth to Him, she raised Him! This makes her especially exceptional.</a:t>
            </a:r>
          </a:p>
          <a:p>
            <a:pPr>
              <a:spcBef>
                <a:spcPts val="1800"/>
              </a:spcBef>
              <a:buClr>
                <a:schemeClr val="bg1"/>
              </a:buClr>
            </a:pPr>
            <a:r>
              <a:rPr lang="en-US" sz="2000" b="1" i="1" dirty="0">
                <a:solidFill>
                  <a:schemeClr val="bg1"/>
                </a:solidFill>
              </a:rPr>
              <a:t>All should regard Mary as blessed (</a:t>
            </a:r>
            <a:r>
              <a:rPr lang="en-US" sz="2000" b="1" i="1">
                <a:solidFill>
                  <a:schemeClr val="bg1"/>
                </a:solidFill>
              </a:rPr>
              <a:t>Luke 1:48</a:t>
            </a:r>
            <a:r>
              <a:rPr lang="en-US" sz="2000" b="1" i="1" dirty="0">
                <a:solidFill>
                  <a:schemeClr val="bg1"/>
                </a:solidFill>
              </a:rPr>
              <a:t>). Even so, these truths must not take spotlight (Luke 11:27-28)</a:t>
            </a:r>
          </a:p>
          <a:p>
            <a:pPr marL="0" indent="0">
              <a:spcBef>
                <a:spcPts val="1800"/>
              </a:spcBef>
              <a:buNone/>
            </a:pPr>
            <a:endParaRPr lang="en-US" sz="2000" b="1" i="1" dirty="0">
              <a:solidFill>
                <a:schemeClr val="bg1"/>
              </a:solidFill>
            </a:endParaRPr>
          </a:p>
        </p:txBody>
      </p:sp>
    </p:spTree>
    <p:extLst>
      <p:ext uri="{BB962C8B-B14F-4D97-AF65-F5344CB8AC3E}">
        <p14:creationId xmlns:p14="http://schemas.microsoft.com/office/powerpoint/2010/main" val="8488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393700" y="320287"/>
            <a:ext cx="8407400" cy="929921"/>
          </a:xfrm>
        </p:spPr>
        <p:txBody>
          <a:bodyPr>
            <a:noAutofit/>
          </a:bodyPr>
          <a:lstStyle/>
          <a:p>
            <a:r>
              <a:rPr lang="en-US" sz="2400" b="1" dirty="0"/>
              <a:t>Mary Is Not Divine &amp; </a:t>
            </a:r>
            <a:br>
              <a:rPr lang="en-US" sz="2400" b="1" dirty="0"/>
            </a:br>
            <a:r>
              <a:rPr lang="en-US" sz="2400" b="1" dirty="0"/>
              <a:t>Is Not Worthy Of Worship </a:t>
            </a:r>
            <a:endParaRPr lang="en-US" sz="1800" b="1" dirty="0"/>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393700" y="1511300"/>
            <a:ext cx="8407400" cy="5026413"/>
          </a:xfrm>
        </p:spPr>
        <p:txBody>
          <a:bodyPr>
            <a:normAutofit lnSpcReduction="10000"/>
          </a:bodyPr>
          <a:lstStyle/>
          <a:p>
            <a:r>
              <a:rPr lang="en-US" sz="2000" b="1" i="1" dirty="0"/>
              <a:t>“The Virgin Mary . . . Is </a:t>
            </a:r>
            <a:r>
              <a:rPr lang="en-US" sz="2000" b="1" i="1" u="sng" dirty="0"/>
              <a:t>acknowledged and honored</a:t>
            </a:r>
            <a:r>
              <a:rPr lang="en-US" sz="2000" b="1" i="1" dirty="0"/>
              <a:t> as being truly the </a:t>
            </a:r>
            <a:r>
              <a:rPr lang="en-US" sz="2000" b="1" i="1" u="sng" dirty="0"/>
              <a:t>Mother of God and of the redeemer</a:t>
            </a:r>
            <a:r>
              <a:rPr lang="en-US" sz="2000" b="1" i="1" dirty="0"/>
              <a:t>. . . . She is ‘clearly the </a:t>
            </a:r>
            <a:r>
              <a:rPr lang="en-US" sz="2000" b="1" i="1" u="sng" dirty="0"/>
              <a:t>mother of the members of Christ</a:t>
            </a:r>
            <a:r>
              <a:rPr lang="en-US" sz="2000" b="1" i="1" dirty="0"/>
              <a:t>’ . . . Since she has by her charity joined in </a:t>
            </a:r>
            <a:r>
              <a:rPr lang="en-US" sz="2000" b="1" i="1" u="sng" dirty="0"/>
              <a:t>bringing about the birth of believers in the Church</a:t>
            </a:r>
            <a:r>
              <a:rPr lang="en-US" sz="2000" b="1" i="1" dirty="0"/>
              <a:t>, who are members of its head.” “</a:t>
            </a:r>
            <a:r>
              <a:rPr lang="en-US" sz="2000" b="1" i="1" u="sng" dirty="0"/>
              <a:t>Mary, Mother of Christ, Mother of the Church</a:t>
            </a:r>
            <a:r>
              <a:rPr lang="en-US" sz="2000" b="1" i="1" dirty="0"/>
              <a:t>.” Mary’s role in the Church is inseparable from her </a:t>
            </a:r>
            <a:r>
              <a:rPr lang="en-US" sz="2000" b="1" i="1" u="sng" dirty="0"/>
              <a:t>union with Christ</a:t>
            </a:r>
            <a:r>
              <a:rPr lang="en-US" sz="2000" b="1" dirty="0"/>
              <a:t> </a:t>
            </a:r>
            <a:r>
              <a:rPr lang="en-US" sz="2000" b="1" i="1" dirty="0"/>
              <a:t>and flows directly from it. “This </a:t>
            </a:r>
            <a:r>
              <a:rPr lang="en-US" sz="2000" b="1" i="1" u="sng" dirty="0"/>
              <a:t>union of the mother with the Son</a:t>
            </a:r>
            <a:r>
              <a:rPr lang="en-US" sz="2000" b="1" i="1" dirty="0"/>
              <a:t> in the work of salvation is made manifest from the time of Christ’s virginal conception up to his death”; it is made manifest above all at the hour of His Passion: “Thus the Blessed Virgin advances in her pilgrimage of faith, and faithfully persevered in her </a:t>
            </a:r>
            <a:r>
              <a:rPr lang="en-US" sz="2000" b="1" i="1" u="sng" dirty="0"/>
              <a:t>union with her Son</a:t>
            </a:r>
            <a:r>
              <a:rPr lang="en-US" sz="2000" b="1" i="1" dirty="0"/>
              <a:t> unto the cross. There she stood, in keeping with the divine plan, </a:t>
            </a:r>
            <a:r>
              <a:rPr lang="en-US" sz="2000" b="1" i="1" u="sng" dirty="0"/>
              <a:t>enduring with her only begotten Son</a:t>
            </a:r>
            <a:r>
              <a:rPr lang="en-US" sz="2000" b="1" i="1" dirty="0"/>
              <a:t> the intensity of his suffering, joining herself with his sacrifice in her mother’s heart, and </a:t>
            </a:r>
            <a:r>
              <a:rPr lang="en-US" sz="2000" b="1" i="1" u="sng" dirty="0"/>
              <a:t>lovingly consenting to the immolation of this victim, born of her: to be given</a:t>
            </a:r>
            <a:r>
              <a:rPr lang="en-US" sz="2000" b="1" i="1" dirty="0"/>
              <a:t>, by the same Christ Jesus dying on the cross, as a mother to his disciple, with these words: “Woman, behold your son.” </a:t>
            </a:r>
            <a:br>
              <a:rPr lang="en-US" sz="2000" b="1" i="1" dirty="0"/>
            </a:br>
            <a:r>
              <a:rPr lang="en-US" sz="2000" b="1" dirty="0"/>
              <a:t>(Catholic Catechism, #963-964)</a:t>
            </a:r>
            <a:endParaRPr lang="en-US" sz="2000" dirty="0"/>
          </a:p>
        </p:txBody>
      </p:sp>
    </p:spTree>
    <p:extLst>
      <p:ext uri="{BB962C8B-B14F-4D97-AF65-F5344CB8AC3E}">
        <p14:creationId xmlns:p14="http://schemas.microsoft.com/office/powerpoint/2010/main" val="7493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393700" y="320287"/>
            <a:ext cx="8407400" cy="929921"/>
          </a:xfrm>
        </p:spPr>
        <p:txBody>
          <a:bodyPr>
            <a:noAutofit/>
          </a:bodyPr>
          <a:lstStyle/>
          <a:p>
            <a:r>
              <a:rPr lang="en-US" sz="2400" b="1" dirty="0"/>
              <a:t>Mary Is Not Divine &amp; </a:t>
            </a:r>
            <a:br>
              <a:rPr lang="en-US" sz="2400" b="1" dirty="0"/>
            </a:br>
            <a:r>
              <a:rPr lang="en-US" sz="2400" b="1" dirty="0"/>
              <a:t>Is Not Worthy Of Worship </a:t>
            </a:r>
            <a:endParaRPr lang="en-US" sz="1800" b="1" dirty="0"/>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679450" y="1511300"/>
            <a:ext cx="7835900" cy="5026413"/>
          </a:xfrm>
        </p:spPr>
        <p:txBody>
          <a:bodyPr>
            <a:normAutofit lnSpcReduction="10000"/>
          </a:bodyPr>
          <a:lstStyle/>
          <a:p>
            <a:r>
              <a:rPr lang="en-US" sz="2400" b="1" i="1" dirty="0"/>
              <a:t>“All generations will call me blessed”: “</a:t>
            </a:r>
            <a:r>
              <a:rPr lang="en-US" sz="2400" b="1" i="1" u="sng" dirty="0"/>
              <a:t>The Church’s devotion to the Blessed Virgin is intrinsic to Christian worship</a:t>
            </a:r>
            <a:r>
              <a:rPr lang="en-US" sz="2400" b="1" i="1" dirty="0"/>
              <a:t>.” The Church rightly </a:t>
            </a:r>
            <a:r>
              <a:rPr lang="en-US" sz="2400" b="1" i="1" u="sng" dirty="0"/>
              <a:t>honors</a:t>
            </a:r>
            <a:r>
              <a:rPr lang="en-US" sz="2400" b="1" i="1" dirty="0"/>
              <a:t> “the Blessed Virgin with </a:t>
            </a:r>
            <a:r>
              <a:rPr lang="en-US" sz="2400" b="1" i="1" u="sng" dirty="0"/>
              <a:t>special devotion</a:t>
            </a:r>
            <a:r>
              <a:rPr lang="en-US" sz="2400" b="1" i="1" dirty="0"/>
              <a:t>. From the most ancient times the Blessed Virgin has been </a:t>
            </a:r>
            <a:r>
              <a:rPr lang="en-US" sz="2400" b="1" i="1" u="sng" dirty="0"/>
              <a:t>honored with the title of ‘Mother of God,’ to whose protection the faithful fly in all their dangers and needs. . . . This very special devotion</a:t>
            </a:r>
            <a:r>
              <a:rPr lang="en-US" sz="2400" b="1" i="1" dirty="0"/>
              <a:t> . . . Differs essentially from the adoration which is given to the incarnate Word and equally to the Father and the Holy Spirit, and greatly </a:t>
            </a:r>
            <a:r>
              <a:rPr lang="en-US" sz="2400" b="1" i="1" u="sng" dirty="0"/>
              <a:t>fosters this adoration</a:t>
            </a:r>
            <a:r>
              <a:rPr lang="en-US" sz="2400" b="1" i="1" dirty="0"/>
              <a:t>.” </a:t>
            </a:r>
            <a:r>
              <a:rPr lang="en-US" sz="2400" b="1" i="1" u="sng" dirty="0"/>
              <a:t>The liturgical feasts dedicated to the Mother of God and Marian prayer, such as the rosary, an “epitome of the whole Gospel,” express this devotion to the Virgin Mary</a:t>
            </a:r>
            <a:r>
              <a:rPr lang="en-US" sz="2400" b="1" i="1" dirty="0"/>
              <a:t>. </a:t>
            </a:r>
            <a:r>
              <a:rPr lang="en-US" sz="2400" b="1" dirty="0"/>
              <a:t>(Catholic Catechism, #971)</a:t>
            </a:r>
          </a:p>
        </p:txBody>
      </p:sp>
    </p:spTree>
    <p:extLst>
      <p:ext uri="{BB962C8B-B14F-4D97-AF65-F5344CB8AC3E}">
        <p14:creationId xmlns:p14="http://schemas.microsoft.com/office/powerpoint/2010/main" val="16981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393700" y="269487"/>
            <a:ext cx="8407400" cy="929921"/>
          </a:xfrm>
        </p:spPr>
        <p:txBody>
          <a:bodyPr>
            <a:noAutofit/>
          </a:bodyPr>
          <a:lstStyle/>
          <a:p>
            <a:r>
              <a:rPr lang="en-US" sz="2400" b="1" dirty="0"/>
              <a:t>Mary Is Not Divine &amp; </a:t>
            </a:r>
            <a:br>
              <a:rPr lang="en-US" sz="2400" b="1" dirty="0"/>
            </a:br>
            <a:r>
              <a:rPr lang="en-US" sz="2400" b="1" dirty="0"/>
              <a:t>Is Not Worthy Of Worship </a:t>
            </a:r>
            <a:endParaRPr lang="en-US" sz="1800" b="1" dirty="0"/>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342900" y="1460500"/>
            <a:ext cx="4800600" cy="5026413"/>
          </a:xfrm>
        </p:spPr>
        <p:txBody>
          <a:bodyPr>
            <a:normAutofit fontScale="92500" lnSpcReduction="20000"/>
          </a:bodyPr>
          <a:lstStyle/>
          <a:p>
            <a:r>
              <a:rPr lang="en-US" sz="2000" b="1" dirty="0"/>
              <a:t>Elevating Mary to the status of Godhood or divinity or being worthy of worship is to dishonor her role in God’s plan! How did Mary see herself? (Luke 1:46-55)</a:t>
            </a:r>
          </a:p>
          <a:p>
            <a:r>
              <a:rPr lang="en-US" sz="2000" b="1" i="1" u="sng" dirty="0"/>
              <a:t>Mary…was preserved from all stain of original sin and by a special grace of God committed no sin of any kind during her whole earthly life</a:t>
            </a:r>
            <a:r>
              <a:rPr lang="en-US" sz="2000" b="1" i="1" dirty="0"/>
              <a:t>. </a:t>
            </a:r>
            <a:r>
              <a:rPr lang="en-US" sz="2000" b="1" dirty="0"/>
              <a:t>(#411)</a:t>
            </a:r>
          </a:p>
          <a:p>
            <a:r>
              <a:rPr lang="en-US" sz="2000" b="1" i="1" dirty="0"/>
              <a:t>Finally the Immaculate Virgin, </a:t>
            </a:r>
            <a:r>
              <a:rPr lang="en-US" sz="2000" b="1" i="1" u="sng" dirty="0"/>
              <a:t>preserved free from all stain of original sin</a:t>
            </a:r>
            <a:r>
              <a:rPr lang="en-US" sz="2000" b="1" i="1" dirty="0"/>
              <a:t>, when the course of her earthly life was finished, was taken up body and soul into heavenly glory, and </a:t>
            </a:r>
            <a:r>
              <a:rPr lang="en-US" sz="2000" b="1" i="1" u="sng" dirty="0"/>
              <a:t>exalted by the Lord as Queen over all things</a:t>
            </a:r>
            <a:r>
              <a:rPr lang="en-US" sz="2000" b="1" i="1" dirty="0"/>
              <a:t>… </a:t>
            </a:r>
            <a:r>
              <a:rPr lang="en-US" sz="2000" b="1" dirty="0"/>
              <a:t>(#966)</a:t>
            </a:r>
          </a:p>
          <a:p>
            <a:r>
              <a:rPr lang="en-US" sz="2000" b="1" i="1" dirty="0"/>
              <a:t>…The Church is awaited by </a:t>
            </a:r>
            <a:r>
              <a:rPr lang="en-US" sz="2000" b="1" i="1" u="sng" dirty="0"/>
              <a:t>the one she venerates as Mother of her Lord and as her own mother</a:t>
            </a:r>
            <a:r>
              <a:rPr lang="en-US" sz="2000" b="1" i="1" dirty="0"/>
              <a:t>. </a:t>
            </a:r>
            <a:r>
              <a:rPr lang="en-US" sz="2000" b="1" dirty="0"/>
              <a:t>(#972)</a:t>
            </a:r>
          </a:p>
          <a:p>
            <a:r>
              <a:rPr lang="en-US" sz="2000" b="1" dirty="0"/>
              <a:t>Mary was a sinner in need of salvation, just as everyone else (Rom. 3:10-12, 23)</a:t>
            </a:r>
          </a:p>
        </p:txBody>
      </p:sp>
      <p:pic>
        <p:nvPicPr>
          <p:cNvPr id="4" name="Picture 3">
            <a:extLst>
              <a:ext uri="{FF2B5EF4-FFF2-40B4-BE49-F238E27FC236}">
                <a16:creationId xmlns:a16="http://schemas.microsoft.com/office/drawing/2014/main" id="{A6B9F34B-3297-CF4F-8C5A-C7DD8F80C14A}"/>
              </a:ext>
            </a:extLst>
          </p:cNvPr>
          <p:cNvPicPr>
            <a:picLocks noChangeAspect="1"/>
          </p:cNvPicPr>
          <p:nvPr/>
        </p:nvPicPr>
        <p:blipFill>
          <a:blip r:embed="rId2"/>
          <a:stretch>
            <a:fillRect/>
          </a:stretch>
        </p:blipFill>
        <p:spPr>
          <a:xfrm>
            <a:off x="5410200" y="1460500"/>
            <a:ext cx="3390900" cy="5026413"/>
          </a:xfrm>
          <a:prstGeom prst="rect">
            <a:avLst/>
          </a:prstGeom>
        </p:spPr>
      </p:pic>
    </p:spTree>
    <p:extLst>
      <p:ext uri="{BB962C8B-B14F-4D97-AF65-F5344CB8AC3E}">
        <p14:creationId xmlns:p14="http://schemas.microsoft.com/office/powerpoint/2010/main" val="16692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393700" y="269487"/>
            <a:ext cx="8407400" cy="929921"/>
          </a:xfrm>
        </p:spPr>
        <p:txBody>
          <a:bodyPr>
            <a:noAutofit/>
          </a:bodyPr>
          <a:lstStyle/>
          <a:p>
            <a:r>
              <a:rPr lang="en-US" sz="2400" b="1" dirty="0"/>
              <a:t>Mary Is Not Divine &amp; </a:t>
            </a:r>
            <a:br>
              <a:rPr lang="en-US" sz="2400" b="1" dirty="0"/>
            </a:br>
            <a:r>
              <a:rPr lang="en-US" sz="2400" b="1" dirty="0"/>
              <a:t>Is Not Worthy Of Worship </a:t>
            </a:r>
            <a:endParaRPr lang="en-US" sz="1800" b="1" dirty="0"/>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342900" y="1460500"/>
            <a:ext cx="4660900" cy="5026413"/>
          </a:xfrm>
        </p:spPr>
        <p:txBody>
          <a:bodyPr>
            <a:normAutofit/>
          </a:bodyPr>
          <a:lstStyle/>
          <a:p>
            <a:pPr>
              <a:spcBef>
                <a:spcPts val="2400"/>
              </a:spcBef>
            </a:pPr>
            <a:r>
              <a:rPr lang="en-US" sz="2200" b="1" dirty="0"/>
              <a:t>The RCC also teaches that Mary is not subject to Christ (</a:t>
            </a:r>
            <a:r>
              <a:rPr lang="en-US" sz="2200" b="1" i="1" dirty="0"/>
              <a:t>Glories of Mary</a:t>
            </a:r>
            <a:r>
              <a:rPr lang="en-US" sz="2200" b="1" dirty="0"/>
              <a:t>, 200). Contrast Acts 10:36; Matthew 28:18-20; Philippians 2:11-13; John 2:1-11; Matthew 12:46-50.</a:t>
            </a:r>
          </a:p>
          <a:p>
            <a:pPr>
              <a:spcBef>
                <a:spcPts val="2400"/>
              </a:spcBef>
            </a:pPr>
            <a:r>
              <a:rPr lang="en-US" sz="2200" b="1" dirty="0"/>
              <a:t>Calling Mary, “Mother of God”, has greater consequence than commonly thought.</a:t>
            </a:r>
          </a:p>
          <a:p>
            <a:pPr>
              <a:spcBef>
                <a:spcPts val="2400"/>
              </a:spcBef>
            </a:pPr>
            <a:r>
              <a:rPr lang="en-US" sz="2200" b="1" dirty="0"/>
              <a:t>No person on Earth should ever refer to Mary as their mother in a religious sense (Matthew 23:9)</a:t>
            </a:r>
          </a:p>
        </p:txBody>
      </p:sp>
      <p:pic>
        <p:nvPicPr>
          <p:cNvPr id="4" name="Picture 3">
            <a:extLst>
              <a:ext uri="{FF2B5EF4-FFF2-40B4-BE49-F238E27FC236}">
                <a16:creationId xmlns:a16="http://schemas.microsoft.com/office/drawing/2014/main" id="{A6B9F34B-3297-CF4F-8C5A-C7DD8F80C14A}"/>
              </a:ext>
            </a:extLst>
          </p:cNvPr>
          <p:cNvPicPr>
            <a:picLocks noChangeAspect="1"/>
          </p:cNvPicPr>
          <p:nvPr/>
        </p:nvPicPr>
        <p:blipFill>
          <a:blip r:embed="rId2"/>
          <a:stretch>
            <a:fillRect/>
          </a:stretch>
        </p:blipFill>
        <p:spPr>
          <a:xfrm>
            <a:off x="5410200" y="1460500"/>
            <a:ext cx="3390900" cy="5026413"/>
          </a:xfrm>
          <a:prstGeom prst="rect">
            <a:avLst/>
          </a:prstGeom>
        </p:spPr>
      </p:pic>
    </p:spTree>
    <p:extLst>
      <p:ext uri="{BB962C8B-B14F-4D97-AF65-F5344CB8AC3E}">
        <p14:creationId xmlns:p14="http://schemas.microsoft.com/office/powerpoint/2010/main" val="42190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622300" y="612387"/>
            <a:ext cx="7924800" cy="929921"/>
          </a:xfrm>
        </p:spPr>
        <p:txBody>
          <a:bodyPr>
            <a:normAutofit/>
          </a:bodyPr>
          <a:lstStyle/>
          <a:p>
            <a:r>
              <a:rPr lang="en-US" sz="2400" b="1" dirty="0"/>
              <a:t>Mary Was Not A Perpetual Virgin</a:t>
            </a:r>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622300" y="1816100"/>
            <a:ext cx="7924800" cy="4737100"/>
          </a:xfrm>
        </p:spPr>
        <p:txBody>
          <a:bodyPr>
            <a:normAutofit lnSpcReduction="10000"/>
          </a:bodyPr>
          <a:lstStyle/>
          <a:p>
            <a:r>
              <a:rPr lang="en-US" b="1" i="1" u="sng" dirty="0"/>
              <a:t>The deepening of faith in the virginal motherhood led the Church to confess Mary’s real and perpetual virginity</a:t>
            </a:r>
            <a:r>
              <a:rPr lang="en-US" b="1" i="1" dirty="0"/>
              <a:t> even in the act of giving birth to the Son of God made man. In fact, Christ’s birth “did not diminish his mother’s virginal integrity but sanctified it.” And so the liturgy of </a:t>
            </a:r>
            <a:r>
              <a:rPr lang="en-US" b="1" i="1" u="sng" dirty="0"/>
              <a:t>the Church celebrates Mary as </a:t>
            </a:r>
            <a:r>
              <a:rPr lang="en-US" b="1" i="1" u="sng" dirty="0" err="1"/>
              <a:t>Aeiparthenos</a:t>
            </a:r>
            <a:r>
              <a:rPr lang="en-US" b="1" i="1" u="sng" dirty="0"/>
              <a:t>, the “Ever-virgin</a:t>
            </a:r>
            <a:r>
              <a:rPr lang="en-US" b="1" i="1" dirty="0"/>
              <a:t>.” </a:t>
            </a:r>
            <a:r>
              <a:rPr lang="en-US" b="1" dirty="0"/>
              <a:t>(#499)</a:t>
            </a:r>
          </a:p>
          <a:p>
            <a:r>
              <a:rPr lang="en-US" b="1" i="1" dirty="0"/>
              <a:t>Mary “remained a virgin in conceiving her Son, a virgin in giving birth to him, a virgin in carrying him, a virgin in nursing him at her breast, </a:t>
            </a:r>
            <a:r>
              <a:rPr lang="en-US" b="1" i="1" u="sng" dirty="0"/>
              <a:t>always a virgin</a:t>
            </a:r>
            <a:r>
              <a:rPr lang="en-US" b="1" i="1" dirty="0"/>
              <a:t>” (St. Augustine, </a:t>
            </a:r>
            <a:r>
              <a:rPr lang="en-US" b="1" i="1" dirty="0" err="1"/>
              <a:t>Serm</a:t>
            </a:r>
            <a:r>
              <a:rPr lang="en-US" b="1" i="1" dirty="0"/>
              <a:t>. 186, 1: PL 38, 999): with her whole being she is “the handmaid of the Lord” (Lk 1:38). </a:t>
            </a:r>
            <a:r>
              <a:rPr lang="en-US" b="1" dirty="0"/>
              <a:t>(#510)</a:t>
            </a:r>
          </a:p>
          <a:p>
            <a:r>
              <a:rPr lang="en-US" b="1" i="1" dirty="0"/>
              <a:t>“Against this doctrine the objection is sometimes raised that the Bible mentions brothers and sisters of Jesus. The Church has always understood these passages as not referring to other children of the Virgin Mary. In fact James and Joseph, “brother or Jesus,” are the sons of another Mary, a disciple of Christ, whom St. Matthew significantly calls “the other Mary.” They are close relations of Jesus, according to an Old Testament expression.” </a:t>
            </a:r>
            <a:r>
              <a:rPr lang="en-US" b="1" dirty="0"/>
              <a:t>(#500)</a:t>
            </a:r>
          </a:p>
        </p:txBody>
      </p:sp>
    </p:spTree>
    <p:extLst>
      <p:ext uri="{BB962C8B-B14F-4D97-AF65-F5344CB8AC3E}">
        <p14:creationId xmlns:p14="http://schemas.microsoft.com/office/powerpoint/2010/main" val="23566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1026914" y="612387"/>
            <a:ext cx="7090172" cy="929921"/>
          </a:xfrm>
        </p:spPr>
        <p:txBody>
          <a:bodyPr>
            <a:normAutofit fontScale="90000"/>
          </a:bodyPr>
          <a:lstStyle/>
          <a:p>
            <a:r>
              <a:rPr lang="en-US" sz="2400" b="1" dirty="0"/>
              <a:t>Mary Was Not A Perpetual Virgin</a:t>
            </a:r>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609600" y="1854200"/>
            <a:ext cx="4330700" cy="4391413"/>
          </a:xfrm>
        </p:spPr>
        <p:txBody>
          <a:bodyPr>
            <a:normAutofit fontScale="85000" lnSpcReduction="20000"/>
          </a:bodyPr>
          <a:lstStyle/>
          <a:p>
            <a:pPr>
              <a:spcBef>
                <a:spcPts val="3200"/>
              </a:spcBef>
            </a:pPr>
            <a:r>
              <a:rPr lang="en-US" sz="2400" b="1" dirty="0"/>
              <a:t>Marriage does not defile a person. Marriage is honorable as is the marital bed (Hebrews 13:4). To consider marriage and the marital bed as unholy is to twist &amp; misapply Leviticus 15; 1 Corinthians 7 &amp; other passages.</a:t>
            </a:r>
          </a:p>
          <a:p>
            <a:pPr>
              <a:spcBef>
                <a:spcPts val="3200"/>
              </a:spcBef>
            </a:pPr>
            <a:r>
              <a:rPr lang="en-US" sz="2400" b="1" i="1" dirty="0"/>
              <a:t>“and [Joseph] did not know her </a:t>
            </a:r>
            <a:r>
              <a:rPr lang="en-US" sz="2400" b="1" i="1" u="sng" dirty="0"/>
              <a:t>UNTIL</a:t>
            </a:r>
            <a:r>
              <a:rPr lang="en-US" sz="2400" b="1" i="1" dirty="0"/>
              <a:t> she had brought forth her </a:t>
            </a:r>
            <a:r>
              <a:rPr lang="en-US" sz="2400" b="1" i="1" u="sng" dirty="0"/>
              <a:t>FIRSTBORN</a:t>
            </a:r>
            <a:r>
              <a:rPr lang="en-US" sz="2400" b="1" i="1" dirty="0"/>
              <a:t> son. And he called His name Jesus.” </a:t>
            </a:r>
            <a:r>
              <a:rPr lang="en-US" sz="2400" b="1" dirty="0"/>
              <a:t>(Matthew 1:25)</a:t>
            </a:r>
          </a:p>
          <a:p>
            <a:pPr>
              <a:spcBef>
                <a:spcPts val="3200"/>
              </a:spcBef>
            </a:pPr>
            <a:r>
              <a:rPr lang="en-US" sz="2400" b="1" dirty="0"/>
              <a:t>What about Mark 6:3? Step-children? Were these children different Mary?</a:t>
            </a:r>
          </a:p>
        </p:txBody>
      </p:sp>
      <p:sp>
        <p:nvSpPr>
          <p:cNvPr id="4" name="Title 1">
            <a:extLst>
              <a:ext uri="{FF2B5EF4-FFF2-40B4-BE49-F238E27FC236}">
                <a16:creationId xmlns:a16="http://schemas.microsoft.com/office/drawing/2014/main" id="{1969FAFA-D3FA-4641-9A6E-FF3D82C81E71}"/>
              </a:ext>
            </a:extLst>
          </p:cNvPr>
          <p:cNvSpPr txBox="1">
            <a:spLocks/>
          </p:cNvSpPr>
          <p:nvPr/>
        </p:nvSpPr>
        <p:spPr bwMode="blackWhite">
          <a:xfrm>
            <a:off x="609600" y="612386"/>
            <a:ext cx="7924800" cy="929921"/>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US" sz="2400" b="1"/>
              <a:t>Mary Was Not A Perpetual Virgin</a:t>
            </a:r>
            <a:endParaRPr lang="en-US" sz="2400" b="1" dirty="0"/>
          </a:p>
        </p:txBody>
      </p:sp>
      <p:pic>
        <p:nvPicPr>
          <p:cNvPr id="7" name="Picture 6">
            <a:extLst>
              <a:ext uri="{FF2B5EF4-FFF2-40B4-BE49-F238E27FC236}">
                <a16:creationId xmlns:a16="http://schemas.microsoft.com/office/drawing/2014/main" id="{3BA92E38-680B-B647-B5CF-521F913ABA42}"/>
              </a:ext>
            </a:extLst>
          </p:cNvPr>
          <p:cNvPicPr>
            <a:picLocks noChangeAspect="1"/>
          </p:cNvPicPr>
          <p:nvPr/>
        </p:nvPicPr>
        <p:blipFill>
          <a:blip r:embed="rId2"/>
          <a:stretch>
            <a:fillRect/>
          </a:stretch>
        </p:blipFill>
        <p:spPr>
          <a:xfrm>
            <a:off x="5101139" y="1854200"/>
            <a:ext cx="3293561" cy="4391414"/>
          </a:xfrm>
          <a:prstGeom prst="rect">
            <a:avLst/>
          </a:prstGeom>
        </p:spPr>
      </p:pic>
    </p:spTree>
    <p:extLst>
      <p:ext uri="{BB962C8B-B14F-4D97-AF65-F5344CB8AC3E}">
        <p14:creationId xmlns:p14="http://schemas.microsoft.com/office/powerpoint/2010/main" val="391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068-890B-C944-9BA6-1630B4EB3307}"/>
              </a:ext>
            </a:extLst>
          </p:cNvPr>
          <p:cNvSpPr>
            <a:spLocks noGrp="1"/>
          </p:cNvSpPr>
          <p:nvPr>
            <p:ph type="ctrTitle"/>
          </p:nvPr>
        </p:nvSpPr>
        <p:spPr>
          <a:xfrm>
            <a:off x="538163" y="459987"/>
            <a:ext cx="8067674" cy="929921"/>
          </a:xfrm>
        </p:spPr>
        <p:txBody>
          <a:bodyPr>
            <a:noAutofit/>
          </a:bodyPr>
          <a:lstStyle/>
          <a:p>
            <a:r>
              <a:rPr lang="en-US" sz="2400" b="1" dirty="0"/>
              <a:t>Mary Is Not A Mediator </a:t>
            </a:r>
            <a:br>
              <a:rPr lang="en-US" sz="2400" b="1" dirty="0"/>
            </a:br>
            <a:r>
              <a:rPr lang="en-US" sz="2400" b="1" dirty="0"/>
              <a:t>Between You And God</a:t>
            </a:r>
          </a:p>
        </p:txBody>
      </p:sp>
      <p:sp>
        <p:nvSpPr>
          <p:cNvPr id="3" name="Subtitle 2">
            <a:extLst>
              <a:ext uri="{FF2B5EF4-FFF2-40B4-BE49-F238E27FC236}">
                <a16:creationId xmlns:a16="http://schemas.microsoft.com/office/drawing/2014/main" id="{CD2577CB-E3CA-914D-99E2-889F15D50152}"/>
              </a:ext>
            </a:extLst>
          </p:cNvPr>
          <p:cNvSpPr>
            <a:spLocks noGrp="1"/>
          </p:cNvSpPr>
          <p:nvPr>
            <p:ph type="subTitle" idx="1"/>
          </p:nvPr>
        </p:nvSpPr>
        <p:spPr>
          <a:xfrm>
            <a:off x="538163" y="1803400"/>
            <a:ext cx="8067673" cy="4594613"/>
          </a:xfrm>
        </p:spPr>
        <p:txBody>
          <a:bodyPr>
            <a:normAutofit/>
          </a:bodyPr>
          <a:lstStyle/>
          <a:p>
            <a:r>
              <a:rPr lang="en-US" sz="2000" b="1" i="1" dirty="0"/>
              <a:t>“But while </a:t>
            </a:r>
            <a:r>
              <a:rPr lang="en-US" sz="2000" b="1" i="1" u="sng" dirty="0"/>
              <a:t>in the most Blessed Virgin the Church has already reached that perfection whereby she exists without spot or wrinkle</a:t>
            </a:r>
            <a:r>
              <a:rPr lang="en-US" sz="2000" b="1" i="1" dirty="0"/>
              <a:t>, the faithful still strive to conquer sin and increase in holiness. And so </a:t>
            </a:r>
            <a:r>
              <a:rPr lang="en-US" sz="2000" b="1" i="1" u="sng" dirty="0"/>
              <a:t>they turn their eyes to Mary”: in her, the Church is already “all-holy.”</a:t>
            </a:r>
            <a:r>
              <a:rPr lang="en-US" sz="2000" b="1" i="1" dirty="0"/>
              <a:t> (#829)</a:t>
            </a:r>
          </a:p>
          <a:p>
            <a:r>
              <a:rPr lang="en-US" sz="2000" b="1" i="1" dirty="0"/>
              <a:t>“…You conceived the living God and, </a:t>
            </a:r>
            <a:r>
              <a:rPr lang="en-US" sz="2000" b="1" i="1" u="sng" dirty="0"/>
              <a:t>by your prayers, will deliver our souls from death</a:t>
            </a:r>
            <a:r>
              <a:rPr lang="en-US" sz="2000" b="1" i="1" dirty="0"/>
              <a:t>.”</a:t>
            </a:r>
            <a:r>
              <a:rPr lang="en-US" sz="2000" b="1" dirty="0"/>
              <a:t> (#966)</a:t>
            </a:r>
          </a:p>
          <a:p>
            <a:r>
              <a:rPr lang="en-US" sz="2000" b="1" i="1" dirty="0"/>
              <a:t>“…</a:t>
            </a:r>
            <a:r>
              <a:rPr lang="en-US" sz="2000" b="1" i="1" u="sng" dirty="0"/>
              <a:t>by her manifold intercession continues to bring us the gifts of eternal salvation</a:t>
            </a:r>
            <a:r>
              <a:rPr lang="en-US" sz="2000" b="1" i="1" dirty="0"/>
              <a:t>. . . . Therefore </a:t>
            </a:r>
            <a:r>
              <a:rPr lang="en-US" sz="2000" b="1" i="1" u="sng" dirty="0"/>
              <a:t>the Blessed Virgin is invoked in the Church under the titles of Advocate, Helper, Benefactress, and Mediatrix</a:t>
            </a:r>
            <a:r>
              <a:rPr lang="en-US" sz="2000" b="1" i="1" dirty="0"/>
              <a:t>.” </a:t>
            </a:r>
            <a:r>
              <a:rPr lang="en-US" sz="2000" b="1" dirty="0"/>
              <a:t>(#969)</a:t>
            </a:r>
          </a:p>
          <a:p>
            <a:r>
              <a:rPr lang="en-US" sz="2000" b="1" i="1" dirty="0"/>
              <a:t>“We believe that the </a:t>
            </a:r>
            <a:r>
              <a:rPr lang="en-US" sz="2000" b="1" i="1" u="sng" dirty="0"/>
              <a:t>Holy Mother of God</a:t>
            </a:r>
            <a:r>
              <a:rPr lang="en-US" sz="2000" b="1" i="1" dirty="0"/>
              <a:t>, the new Eve, </a:t>
            </a:r>
            <a:r>
              <a:rPr lang="en-US" sz="2000" b="1" i="1" u="sng" dirty="0"/>
              <a:t>Mother of the Church</a:t>
            </a:r>
            <a:r>
              <a:rPr lang="en-US" sz="2000" b="1" i="1" dirty="0"/>
              <a:t>, continues in heaven to </a:t>
            </a:r>
            <a:r>
              <a:rPr lang="en-US" sz="2000" b="1" i="1" u="sng" dirty="0"/>
              <a:t>exercise her maternal role</a:t>
            </a:r>
            <a:r>
              <a:rPr lang="en-US" sz="2000" b="1" i="1" dirty="0"/>
              <a:t> on behalf of the members of Christ” </a:t>
            </a:r>
            <a:r>
              <a:rPr lang="en-US" sz="2000" b="1" dirty="0"/>
              <a:t>(#975)</a:t>
            </a:r>
            <a:endParaRPr lang="en-US" sz="2000" dirty="0"/>
          </a:p>
        </p:txBody>
      </p:sp>
    </p:spTree>
    <p:extLst>
      <p:ext uri="{BB962C8B-B14F-4D97-AF65-F5344CB8AC3E}">
        <p14:creationId xmlns:p14="http://schemas.microsoft.com/office/powerpoint/2010/main" val="1871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530</TotalTime>
  <Words>1553</Words>
  <Application>Microsoft Macintosh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Mary, Mother of Jesus</vt:lpstr>
      <vt:lpstr>Mary Is Unique Among Mankind </vt:lpstr>
      <vt:lpstr>Mary Is Not Divine &amp;  Is Not Worthy Of Worship </vt:lpstr>
      <vt:lpstr>Mary Is Not Divine &amp;  Is Not Worthy Of Worship </vt:lpstr>
      <vt:lpstr>Mary Is Not Divine &amp;  Is Not Worthy Of Worship </vt:lpstr>
      <vt:lpstr>Mary Is Not Divine &amp;  Is Not Worthy Of Worship </vt:lpstr>
      <vt:lpstr>Mary Was Not A Perpetual Virgin</vt:lpstr>
      <vt:lpstr>Mary Was Not A Perpetual Virgin</vt:lpstr>
      <vt:lpstr>Mary Is Not A Mediator  Between You And God</vt:lpstr>
      <vt:lpstr>Mary Is Not A Mediator  Between You And 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Mother of Jesus</dc:title>
  <dc:creator>Eric Parker</dc:creator>
  <cp:lastModifiedBy>Eric Parker</cp:lastModifiedBy>
  <cp:revision>20</cp:revision>
  <dcterms:created xsi:type="dcterms:W3CDTF">2019-12-06T18:56:45Z</dcterms:created>
  <dcterms:modified xsi:type="dcterms:W3CDTF">2019-12-09T15:57:20Z</dcterms:modified>
</cp:coreProperties>
</file>