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8"/>
  </p:notesMasterIdLst>
  <p:sldIdLst>
    <p:sldId id="257" r:id="rId3"/>
    <p:sldId id="283" r:id="rId4"/>
    <p:sldId id="258" r:id="rId5"/>
    <p:sldId id="260" r:id="rId6"/>
    <p:sldId id="288" r:id="rId7"/>
    <p:sldId id="263" r:id="rId8"/>
    <p:sldId id="269" r:id="rId9"/>
    <p:sldId id="270" r:id="rId10"/>
    <p:sldId id="271" r:id="rId11"/>
    <p:sldId id="287" r:id="rId12"/>
    <p:sldId id="278" r:id="rId13"/>
    <p:sldId id="289" r:id="rId14"/>
    <p:sldId id="280" r:id="rId15"/>
    <p:sldId id="279" r:id="rId16"/>
    <p:sldId id="290" r:id="rId17"/>
    <p:sldId id="291" r:id="rId18"/>
    <p:sldId id="274" r:id="rId19"/>
    <p:sldId id="276" r:id="rId20"/>
    <p:sldId id="277" r:id="rId21"/>
    <p:sldId id="281" r:id="rId22"/>
    <p:sldId id="292" r:id="rId23"/>
    <p:sldId id="317" r:id="rId24"/>
    <p:sldId id="282" r:id="rId25"/>
    <p:sldId id="293" r:id="rId26"/>
    <p:sldId id="31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53"/>
  </p:normalViewPr>
  <p:slideViewPr>
    <p:cSldViewPr snapToGrid="0" snapToObjects="1">
      <p:cViewPr varScale="1">
        <p:scale>
          <a:sx n="95" d="100"/>
          <a:sy n="95" d="100"/>
        </p:scale>
        <p:origin x="2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0F2D4-4D57-A940-B073-3410F0748FDB}" type="datetimeFigureOut">
              <a:rPr lang="en-US" smtClean="0"/>
              <a:t>6/10/20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21E03-4DDC-9E43-9537-9C9E07D1AC15}" type="slidenum">
              <a:rPr lang="en-US" smtClean="0"/>
              <a:t>‹#›</a:t>
            </a:fld>
            <a:endParaRPr lang="en-US"/>
          </a:p>
        </p:txBody>
      </p:sp>
    </p:spTree>
    <p:extLst>
      <p:ext uri="{BB962C8B-B14F-4D97-AF65-F5344CB8AC3E}">
        <p14:creationId xmlns:p14="http://schemas.microsoft.com/office/powerpoint/2010/main" val="1649363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C48AE5-C6FC-AF4B-995D-5DC96A338A95}"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4055114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48AE5-C6FC-AF4B-995D-5DC96A338A95}"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94374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48AE5-C6FC-AF4B-995D-5DC96A338A95}"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169767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19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1708015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079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6/10/20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38539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35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0708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6533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477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48AE5-C6FC-AF4B-995D-5DC96A338A95}"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331907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746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66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326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6370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8108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232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500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7501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905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C48AE5-C6FC-AF4B-995D-5DC96A338A95}"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319171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C48AE5-C6FC-AF4B-995D-5DC96A338A95}"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183101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C48AE5-C6FC-AF4B-995D-5DC96A338A95}" type="datetimeFigureOut">
              <a:rPr lang="en-US" smtClean="0"/>
              <a:t>6/10/20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7200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C48AE5-C6FC-AF4B-995D-5DC96A338A95}" type="datetimeFigureOut">
              <a:rPr lang="en-US" smtClean="0"/>
              <a:t>6/10/20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227167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48AE5-C6FC-AF4B-995D-5DC96A338A95}" type="datetimeFigureOut">
              <a:rPr lang="en-US" smtClean="0"/>
              <a:t>6/10/20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131619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C48AE5-C6FC-AF4B-995D-5DC96A338A95}"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32848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C48AE5-C6FC-AF4B-995D-5DC96A338A95}"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F54FA-7AE6-7B4B-85D7-F23124EE620A}" type="slidenum">
              <a:rPr lang="en-US" smtClean="0"/>
              <a:t>‹#›</a:t>
            </a:fld>
            <a:endParaRPr lang="en-US"/>
          </a:p>
        </p:txBody>
      </p:sp>
    </p:spTree>
    <p:extLst>
      <p:ext uri="{BB962C8B-B14F-4D97-AF65-F5344CB8AC3E}">
        <p14:creationId xmlns:p14="http://schemas.microsoft.com/office/powerpoint/2010/main" val="273042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48AE5-C6FC-AF4B-995D-5DC96A338A95}" type="datetimeFigureOut">
              <a:rPr lang="en-US" smtClean="0"/>
              <a:t>6/10/20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AF54FA-7AE6-7B4B-85D7-F23124EE620A}" type="slidenum">
              <a:rPr lang="en-US" smtClean="0"/>
              <a:t>‹#›</a:t>
            </a:fld>
            <a:endParaRPr lang="en-US"/>
          </a:p>
        </p:txBody>
      </p:sp>
    </p:spTree>
    <p:extLst>
      <p:ext uri="{BB962C8B-B14F-4D97-AF65-F5344CB8AC3E}">
        <p14:creationId xmlns:p14="http://schemas.microsoft.com/office/powerpoint/2010/main" val="3005955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6/10/20</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9632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8.xml"/><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EDA8-0F27-6E4C-9E6B-ED2C3D47FB56}"/>
              </a:ext>
            </a:extLst>
          </p:cNvPr>
          <p:cNvSpPr>
            <a:spLocks noGrp="1"/>
          </p:cNvSpPr>
          <p:nvPr>
            <p:ph type="ctrTitle"/>
          </p:nvPr>
        </p:nvSpPr>
        <p:spPr/>
        <p:txBody>
          <a:bodyPr/>
          <a:lstStyle/>
          <a:p>
            <a:r>
              <a:rPr lang="en-US" sz="5400" b="1" dirty="0"/>
              <a:t>Ezra, Nehemiah, and Esther</a:t>
            </a:r>
          </a:p>
        </p:txBody>
      </p:sp>
      <p:sp>
        <p:nvSpPr>
          <p:cNvPr id="3" name="Subtitle 2">
            <a:extLst>
              <a:ext uri="{FF2B5EF4-FFF2-40B4-BE49-F238E27FC236}">
                <a16:creationId xmlns:a16="http://schemas.microsoft.com/office/drawing/2014/main" id="{FFEA271F-2826-6243-B5CE-221EF983183D}"/>
              </a:ext>
            </a:extLst>
          </p:cNvPr>
          <p:cNvSpPr>
            <a:spLocks noGrp="1"/>
          </p:cNvSpPr>
          <p:nvPr>
            <p:ph type="subTitle" idx="1"/>
          </p:nvPr>
        </p:nvSpPr>
        <p:spPr/>
        <p:txBody>
          <a:bodyPr anchor="ctr">
            <a:normAutofit lnSpcReduction="10000"/>
          </a:bodyPr>
          <a:lstStyle/>
          <a:p>
            <a:r>
              <a:rPr lang="en-US" sz="4400" b="1" i="1" dirty="0"/>
              <a:t>Review of Ezra Chapters 1-7</a:t>
            </a:r>
          </a:p>
        </p:txBody>
      </p:sp>
    </p:spTree>
    <p:extLst>
      <p:ext uri="{BB962C8B-B14F-4D97-AF65-F5344CB8AC3E}">
        <p14:creationId xmlns:p14="http://schemas.microsoft.com/office/powerpoint/2010/main" val="48565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D3CF4-4D50-2143-AD3E-F3B658E2D7EF}"/>
              </a:ext>
            </a:extLst>
          </p:cNvPr>
          <p:cNvPicPr>
            <a:picLocks noChangeAspect="1"/>
          </p:cNvPicPr>
          <p:nvPr/>
        </p:nvPicPr>
        <p:blipFill>
          <a:blip r:embed="rId2"/>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405A5BE0-19E9-4A41-89B0-F4144E4C5A1D}"/>
              </a:ext>
            </a:extLst>
          </p:cNvPr>
          <p:cNvSpPr/>
          <p:nvPr/>
        </p:nvSpPr>
        <p:spPr>
          <a:xfrm>
            <a:off x="177800" y="6248400"/>
            <a:ext cx="6515100"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16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538162"/>
            <a:ext cx="6799262" cy="1303337"/>
          </a:xfrm>
        </p:spPr>
        <p:txBody>
          <a:bodyPr/>
          <a:lstStyle/>
          <a:p>
            <a:r>
              <a:rPr lang="en-US" b="1" u="sng" dirty="0"/>
              <a:t>Ezra Chapter 2</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787400" y="1706562"/>
            <a:ext cx="5207000" cy="4338638"/>
          </a:xfrm>
        </p:spPr>
        <p:txBody>
          <a:bodyPr>
            <a:normAutofit/>
          </a:bodyPr>
          <a:lstStyle/>
          <a:p>
            <a:r>
              <a:rPr lang="en-US" b="1" dirty="0"/>
              <a:t>Leaders (vv. 1-2a)</a:t>
            </a:r>
          </a:p>
          <a:p>
            <a:r>
              <a:rPr lang="en-US" b="1" dirty="0"/>
              <a:t>Laymen (vv. 2b-35)</a:t>
            </a:r>
          </a:p>
          <a:p>
            <a:r>
              <a:rPr lang="en-US" b="1" dirty="0"/>
              <a:t>Priests (vv. 36-39)</a:t>
            </a:r>
          </a:p>
          <a:p>
            <a:r>
              <a:rPr lang="en-US" b="1" dirty="0"/>
              <a:t>Levites (vv. 40-42)</a:t>
            </a:r>
          </a:p>
          <a:p>
            <a:r>
              <a:rPr lang="en-US" b="1" dirty="0"/>
              <a:t>Temple Servants (vv. 43-58)</a:t>
            </a:r>
          </a:p>
          <a:p>
            <a:r>
              <a:rPr lang="en-US" b="1" dirty="0"/>
              <a:t>Unconfirmed (vv. 59-63)</a:t>
            </a:r>
          </a:p>
          <a:p>
            <a:r>
              <a:rPr lang="en-US" b="1" dirty="0"/>
              <a:t>Totals (vv. 64-67)</a:t>
            </a:r>
          </a:p>
          <a:p>
            <a:r>
              <a:rPr lang="en-US" b="1" dirty="0"/>
              <a:t>Gifts and Settling (vv. 68-70)</a:t>
            </a:r>
          </a:p>
        </p:txBody>
      </p:sp>
      <p:pic>
        <p:nvPicPr>
          <p:cNvPr id="4" name="Picture 3">
            <a:extLst>
              <a:ext uri="{FF2B5EF4-FFF2-40B4-BE49-F238E27FC236}">
                <a16:creationId xmlns:a16="http://schemas.microsoft.com/office/drawing/2014/main" id="{5A689B97-AE0B-8E47-BD59-3885CC49965A}"/>
              </a:ext>
            </a:extLst>
          </p:cNvPr>
          <p:cNvPicPr>
            <a:picLocks noChangeAspect="1"/>
          </p:cNvPicPr>
          <p:nvPr/>
        </p:nvPicPr>
        <p:blipFill>
          <a:blip r:embed="rId2"/>
          <a:stretch>
            <a:fillRect/>
          </a:stretch>
        </p:blipFill>
        <p:spPr>
          <a:xfrm>
            <a:off x="5016500" y="1841499"/>
            <a:ext cx="3289300" cy="3848101"/>
          </a:xfrm>
          <a:prstGeom prst="rect">
            <a:avLst/>
          </a:prstGeom>
          <a:ln w="38100">
            <a:solidFill>
              <a:schemeClr val="tx1"/>
            </a:solidFill>
          </a:ln>
        </p:spPr>
      </p:pic>
    </p:spTree>
    <p:extLst>
      <p:ext uri="{BB962C8B-B14F-4D97-AF65-F5344CB8AC3E}">
        <p14:creationId xmlns:p14="http://schemas.microsoft.com/office/powerpoint/2010/main" val="202041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538162"/>
            <a:ext cx="6799262" cy="1303337"/>
          </a:xfrm>
        </p:spPr>
        <p:txBody>
          <a:bodyPr/>
          <a:lstStyle/>
          <a:p>
            <a:r>
              <a:rPr lang="en-US" b="1" u="sng" dirty="0"/>
              <a:t>Ezra Chapter 3</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876300" y="1598986"/>
            <a:ext cx="7302500" cy="2125850"/>
          </a:xfrm>
        </p:spPr>
        <p:txBody>
          <a:bodyPr>
            <a:normAutofit/>
          </a:bodyPr>
          <a:lstStyle/>
          <a:p>
            <a:r>
              <a:rPr lang="en-US" b="1" dirty="0"/>
              <a:t>vv. 1-6a – 1</a:t>
            </a:r>
            <a:r>
              <a:rPr lang="en-US" b="1" baseline="30000" dirty="0"/>
              <a:t>st</a:t>
            </a:r>
            <a:r>
              <a:rPr lang="en-US" b="1" dirty="0"/>
              <a:t> Things 1</a:t>
            </a:r>
            <a:r>
              <a:rPr lang="en-US" b="1" baseline="30000" dirty="0"/>
              <a:t>st</a:t>
            </a:r>
            <a:endParaRPr lang="en-US" b="1" dirty="0"/>
          </a:p>
          <a:p>
            <a:r>
              <a:rPr lang="en-US" b="1" dirty="0"/>
              <a:t>vv. 6b-9 – Preparations for the Temple</a:t>
            </a:r>
          </a:p>
          <a:p>
            <a:r>
              <a:rPr lang="en-US" b="1" dirty="0"/>
              <a:t>vv. 10f – Climax</a:t>
            </a:r>
          </a:p>
          <a:p>
            <a:r>
              <a:rPr lang="en-US" b="1" dirty="0"/>
              <a:t>vv. 12f – Anticlimax</a:t>
            </a:r>
          </a:p>
        </p:txBody>
      </p:sp>
      <p:pic>
        <p:nvPicPr>
          <p:cNvPr id="4" name="Picture 3">
            <a:extLst>
              <a:ext uri="{FF2B5EF4-FFF2-40B4-BE49-F238E27FC236}">
                <a16:creationId xmlns:a16="http://schemas.microsoft.com/office/drawing/2014/main" id="{23A2E993-50D1-1542-8BB6-E2843C067C47}"/>
              </a:ext>
            </a:extLst>
          </p:cNvPr>
          <p:cNvPicPr>
            <a:picLocks noChangeAspect="1"/>
          </p:cNvPicPr>
          <p:nvPr/>
        </p:nvPicPr>
        <p:blipFill>
          <a:blip r:embed="rId2"/>
          <a:stretch>
            <a:fillRect/>
          </a:stretch>
        </p:blipFill>
        <p:spPr>
          <a:xfrm>
            <a:off x="1024216" y="3832412"/>
            <a:ext cx="3454553" cy="2303035"/>
          </a:xfrm>
          <a:prstGeom prst="rect">
            <a:avLst/>
          </a:prstGeom>
        </p:spPr>
      </p:pic>
      <p:pic>
        <p:nvPicPr>
          <p:cNvPr id="5" name="Picture 4">
            <a:extLst>
              <a:ext uri="{FF2B5EF4-FFF2-40B4-BE49-F238E27FC236}">
                <a16:creationId xmlns:a16="http://schemas.microsoft.com/office/drawing/2014/main" id="{D1B46E6C-F451-3F4F-B1ED-18BD423ADEE9}"/>
              </a:ext>
            </a:extLst>
          </p:cNvPr>
          <p:cNvPicPr>
            <a:picLocks noChangeAspect="1"/>
          </p:cNvPicPr>
          <p:nvPr/>
        </p:nvPicPr>
        <p:blipFill>
          <a:blip r:embed="rId3"/>
          <a:stretch>
            <a:fillRect/>
          </a:stretch>
        </p:blipFill>
        <p:spPr>
          <a:xfrm>
            <a:off x="4813147" y="3832412"/>
            <a:ext cx="3454553" cy="2297278"/>
          </a:xfrm>
          <a:prstGeom prst="rect">
            <a:avLst/>
          </a:prstGeom>
        </p:spPr>
      </p:pic>
    </p:spTree>
    <p:extLst>
      <p:ext uri="{BB962C8B-B14F-4D97-AF65-F5344CB8AC3E}">
        <p14:creationId xmlns:p14="http://schemas.microsoft.com/office/powerpoint/2010/main" val="920902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F22A4-4380-FF42-B69C-060FCA23DF7A}"/>
              </a:ext>
            </a:extLst>
          </p:cNvPr>
          <p:cNvPicPr>
            <a:picLocks noChangeAspect="1"/>
          </p:cNvPicPr>
          <p:nvPr/>
        </p:nvPicPr>
        <p:blipFill rotWithShape="1">
          <a:blip r:embed="rId2"/>
          <a:srcRect b="5000"/>
          <a:stretch/>
        </p:blipFill>
        <p:spPr>
          <a:xfrm>
            <a:off x="0" y="0"/>
            <a:ext cx="9144000" cy="6858000"/>
          </a:xfrm>
          <a:prstGeom prst="rect">
            <a:avLst/>
          </a:prstGeom>
        </p:spPr>
      </p:pic>
    </p:spTree>
    <p:extLst>
      <p:ext uri="{BB962C8B-B14F-4D97-AF65-F5344CB8AC3E}">
        <p14:creationId xmlns:p14="http://schemas.microsoft.com/office/powerpoint/2010/main" val="2579426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2A37A-2EFF-8B4C-BF9C-9DA18BC0E6B7}"/>
              </a:ext>
            </a:extLst>
          </p:cNvPr>
          <p:cNvPicPr>
            <a:picLocks noChangeAspect="1"/>
          </p:cNvPicPr>
          <p:nvPr/>
        </p:nvPicPr>
        <p:blipFill rotWithShape="1">
          <a:blip r:embed="rId2"/>
          <a:srcRect b="5000"/>
          <a:stretch/>
        </p:blipFill>
        <p:spPr>
          <a:xfrm>
            <a:off x="0" y="0"/>
            <a:ext cx="9144000" cy="6858000"/>
          </a:xfrm>
          <a:prstGeom prst="rect">
            <a:avLst/>
          </a:prstGeom>
        </p:spPr>
      </p:pic>
    </p:spTree>
    <p:extLst>
      <p:ext uri="{BB962C8B-B14F-4D97-AF65-F5344CB8AC3E}">
        <p14:creationId xmlns:p14="http://schemas.microsoft.com/office/powerpoint/2010/main" val="3552635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525462"/>
            <a:ext cx="6799262" cy="1303337"/>
          </a:xfrm>
        </p:spPr>
        <p:txBody>
          <a:bodyPr/>
          <a:lstStyle/>
          <a:p>
            <a:r>
              <a:rPr lang="en-US" b="1" u="sng" dirty="0"/>
              <a:t>Ezra Chapter 4</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812800" y="1655762"/>
            <a:ext cx="3425033" cy="4503738"/>
          </a:xfrm>
        </p:spPr>
        <p:txBody>
          <a:bodyPr>
            <a:normAutofit/>
          </a:bodyPr>
          <a:lstStyle/>
          <a:p>
            <a:pPr>
              <a:spcBef>
                <a:spcPts val="2400"/>
              </a:spcBef>
            </a:pPr>
            <a:r>
              <a:rPr lang="en-US" b="1" dirty="0"/>
              <a:t>Attempts to compromise restored Israel (4:1-3)</a:t>
            </a:r>
          </a:p>
          <a:p>
            <a:pPr>
              <a:spcBef>
                <a:spcPts val="2400"/>
              </a:spcBef>
            </a:pPr>
            <a:r>
              <a:rPr lang="en-US" b="1" dirty="0"/>
              <a:t>Threats and attacks on the people of the land (4:4-5)</a:t>
            </a:r>
          </a:p>
          <a:p>
            <a:pPr>
              <a:spcBef>
                <a:spcPts val="2400"/>
              </a:spcBef>
            </a:pPr>
            <a:r>
              <a:rPr lang="en-US" b="1" dirty="0"/>
              <a:t>Persecutory legislation appealed for &amp; granted (4:6-24)</a:t>
            </a:r>
          </a:p>
        </p:txBody>
      </p:sp>
      <p:pic>
        <p:nvPicPr>
          <p:cNvPr id="8" name="Picture 7">
            <a:extLst>
              <a:ext uri="{FF2B5EF4-FFF2-40B4-BE49-F238E27FC236}">
                <a16:creationId xmlns:a16="http://schemas.microsoft.com/office/drawing/2014/main" id="{929A300E-D251-474F-8A40-37FE2C8E4817}"/>
              </a:ext>
            </a:extLst>
          </p:cNvPr>
          <p:cNvPicPr>
            <a:picLocks noChangeAspect="1"/>
          </p:cNvPicPr>
          <p:nvPr/>
        </p:nvPicPr>
        <p:blipFill rotWithShape="1">
          <a:blip r:embed="rId2"/>
          <a:srcRect l="12283" r="38570"/>
          <a:stretch/>
        </p:blipFill>
        <p:spPr>
          <a:xfrm flipH="1">
            <a:off x="4483096" y="1777998"/>
            <a:ext cx="3729833" cy="3962401"/>
          </a:xfrm>
          <a:prstGeom prst="rect">
            <a:avLst/>
          </a:prstGeom>
        </p:spPr>
      </p:pic>
    </p:spTree>
    <p:extLst>
      <p:ext uri="{BB962C8B-B14F-4D97-AF65-F5344CB8AC3E}">
        <p14:creationId xmlns:p14="http://schemas.microsoft.com/office/powerpoint/2010/main" val="2127071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538162"/>
            <a:ext cx="6799262" cy="1303337"/>
          </a:xfrm>
        </p:spPr>
        <p:txBody>
          <a:bodyPr/>
          <a:lstStyle/>
          <a:p>
            <a:r>
              <a:rPr lang="en-US" b="1" u="sng" dirty="0"/>
              <a:t>Ezra Chapter 5</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876300" y="1598986"/>
            <a:ext cx="7302500" cy="2125850"/>
          </a:xfrm>
        </p:spPr>
        <p:txBody>
          <a:bodyPr>
            <a:normAutofit/>
          </a:bodyPr>
          <a:lstStyle/>
          <a:p>
            <a:r>
              <a:rPr lang="en-US" b="1" dirty="0"/>
              <a:t>vv. 1f – Haggai and Zechariah Encourage Restart</a:t>
            </a:r>
          </a:p>
          <a:p>
            <a:r>
              <a:rPr lang="en-US" b="1" dirty="0"/>
              <a:t>vv. 3-5 – Political Intervention</a:t>
            </a:r>
          </a:p>
          <a:p>
            <a:r>
              <a:rPr lang="en-US" b="1" dirty="0"/>
              <a:t>vv. 6-17 – </a:t>
            </a:r>
            <a:r>
              <a:rPr lang="en-US" b="1" dirty="0" err="1"/>
              <a:t>Tattenai’s</a:t>
            </a:r>
            <a:r>
              <a:rPr lang="en-US" b="1" dirty="0"/>
              <a:t> Letter to Darius the Great</a:t>
            </a:r>
          </a:p>
        </p:txBody>
      </p:sp>
      <p:pic>
        <p:nvPicPr>
          <p:cNvPr id="6" name="Picture 5">
            <a:extLst>
              <a:ext uri="{FF2B5EF4-FFF2-40B4-BE49-F238E27FC236}">
                <a16:creationId xmlns:a16="http://schemas.microsoft.com/office/drawing/2014/main" id="{9CB737FF-4EB7-B84C-B583-586829283F76}"/>
              </a:ext>
            </a:extLst>
          </p:cNvPr>
          <p:cNvPicPr>
            <a:picLocks noChangeAspect="1"/>
          </p:cNvPicPr>
          <p:nvPr/>
        </p:nvPicPr>
        <p:blipFill>
          <a:blip r:embed="rId2"/>
          <a:stretch>
            <a:fillRect/>
          </a:stretch>
        </p:blipFill>
        <p:spPr>
          <a:xfrm>
            <a:off x="965200" y="3213847"/>
            <a:ext cx="4636760" cy="2839427"/>
          </a:xfrm>
          <a:prstGeom prst="rect">
            <a:avLst/>
          </a:prstGeom>
        </p:spPr>
      </p:pic>
      <p:sp>
        <p:nvSpPr>
          <p:cNvPr id="7" name="TextBox 6">
            <a:extLst>
              <a:ext uri="{FF2B5EF4-FFF2-40B4-BE49-F238E27FC236}">
                <a16:creationId xmlns:a16="http://schemas.microsoft.com/office/drawing/2014/main" id="{0ABF4A7C-481D-5848-BA4E-39E05EDCE722}"/>
              </a:ext>
            </a:extLst>
          </p:cNvPr>
          <p:cNvSpPr txBox="1"/>
          <p:nvPr/>
        </p:nvSpPr>
        <p:spPr>
          <a:xfrm>
            <a:off x="5809129" y="4033395"/>
            <a:ext cx="2369671" cy="1200329"/>
          </a:xfrm>
          <a:prstGeom prst="rect">
            <a:avLst/>
          </a:prstGeom>
          <a:noFill/>
        </p:spPr>
        <p:txBody>
          <a:bodyPr wrap="square" rtlCol="0">
            <a:spAutoFit/>
          </a:bodyPr>
          <a:lstStyle/>
          <a:p>
            <a:pPr algn="ctr"/>
            <a:r>
              <a:rPr lang="en-US" b="1" u="sng" dirty="0"/>
              <a:t>Ecbatana/</a:t>
            </a:r>
            <a:r>
              <a:rPr lang="en-US" b="1" u="sng" dirty="0" err="1"/>
              <a:t>Achmetha</a:t>
            </a:r>
            <a:endParaRPr lang="en-US" b="1" u="sng" dirty="0"/>
          </a:p>
          <a:p>
            <a:pPr algn="ctr"/>
            <a:r>
              <a:rPr lang="en-US" dirty="0"/>
              <a:t>Where the decree of Cyrus will actually be found (6:2)</a:t>
            </a:r>
          </a:p>
        </p:txBody>
      </p:sp>
    </p:spTree>
    <p:extLst>
      <p:ext uri="{BB962C8B-B14F-4D97-AF65-F5344CB8AC3E}">
        <p14:creationId xmlns:p14="http://schemas.microsoft.com/office/powerpoint/2010/main" val="804534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0CA01-5D6C-F047-BEF2-2BF49E7C4FC7}"/>
              </a:ext>
            </a:extLst>
          </p:cNvPr>
          <p:cNvSpPr txBox="1"/>
          <p:nvPr/>
        </p:nvSpPr>
        <p:spPr>
          <a:xfrm>
            <a:off x="393700" y="5172525"/>
            <a:ext cx="83566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Garamond" panose="02020404030301010803"/>
                <a:ea typeface="+mn-ea"/>
                <a:cs typeface="+mn-cs"/>
              </a:rPr>
              <a:t>Behistun</a:t>
            </a:r>
            <a:r>
              <a:rPr kumimoji="0" lang="en-US" sz="2400" b="1" i="0" u="none" strike="noStrike" kern="1200" cap="none" spc="0" normalizeH="0" baseline="0" noProof="0" dirty="0">
                <a:ln>
                  <a:noFill/>
                </a:ln>
                <a:solidFill>
                  <a:prstClr val="white"/>
                </a:solidFill>
                <a:effectLst/>
                <a:uLnTx/>
                <a:uFillTx/>
                <a:latin typeface="Garamond" panose="02020404030301010803"/>
                <a:ea typeface="+mn-ea"/>
                <a:cs typeface="+mn-cs"/>
              </a:rPr>
              <a:t> Inscription with Darius trampling </a:t>
            </a:r>
            <a:r>
              <a:rPr kumimoji="0" lang="en-US" sz="2400" b="1" i="0" u="none" strike="noStrike" kern="1200" cap="none" spc="0" normalizeH="0" baseline="0" noProof="0" dirty="0" err="1">
                <a:ln>
                  <a:noFill/>
                </a:ln>
                <a:solidFill>
                  <a:prstClr val="white"/>
                </a:solidFill>
                <a:effectLst/>
                <a:uLnTx/>
                <a:uFillTx/>
                <a:latin typeface="Garamond" panose="02020404030301010803"/>
                <a:ea typeface="+mn-ea"/>
                <a:cs typeface="+mn-cs"/>
              </a:rPr>
              <a:t>Bardiya</a:t>
            </a:r>
            <a:r>
              <a:rPr kumimoji="0" lang="en-US" sz="2400" b="1" i="0" u="none" strike="noStrike" kern="1200" cap="none" spc="0" normalizeH="0" baseline="0" noProof="0" dirty="0">
                <a:ln>
                  <a:noFill/>
                </a:ln>
                <a:solidFill>
                  <a:prstClr val="white"/>
                </a:solidFill>
                <a:effectLst/>
                <a:uLnTx/>
                <a:uFillTx/>
                <a:latin typeface="Garamond" panose="02020404030301010803"/>
                <a:ea typeface="+mn-ea"/>
                <a:cs typeface="+mn-cs"/>
              </a:rPr>
              <a:t> and Zoroastrianism symbol overhead also in Old Persian, Elamite, and Akkadian/Babylonian. The inscription is nearly 350 feet off the ground on a rock face)</a:t>
            </a:r>
          </a:p>
        </p:txBody>
      </p:sp>
      <p:pic>
        <p:nvPicPr>
          <p:cNvPr id="3" name="Picture 2">
            <a:extLst>
              <a:ext uri="{FF2B5EF4-FFF2-40B4-BE49-F238E27FC236}">
                <a16:creationId xmlns:a16="http://schemas.microsoft.com/office/drawing/2014/main" id="{3D448A93-16E9-834A-AA40-83C0B0CB9150}"/>
              </a:ext>
            </a:extLst>
          </p:cNvPr>
          <p:cNvPicPr>
            <a:picLocks noChangeAspect="1"/>
          </p:cNvPicPr>
          <p:nvPr/>
        </p:nvPicPr>
        <p:blipFill>
          <a:blip r:embed="rId2"/>
          <a:stretch>
            <a:fillRect/>
          </a:stretch>
        </p:blipFill>
        <p:spPr>
          <a:xfrm>
            <a:off x="0" y="0"/>
            <a:ext cx="9144000" cy="5029200"/>
          </a:xfrm>
          <a:prstGeom prst="rect">
            <a:avLst/>
          </a:prstGeom>
        </p:spPr>
      </p:pic>
    </p:spTree>
    <p:extLst>
      <p:ext uri="{BB962C8B-B14F-4D97-AF65-F5344CB8AC3E}">
        <p14:creationId xmlns:p14="http://schemas.microsoft.com/office/powerpoint/2010/main" val="2154339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0CA01-5D6C-F047-BEF2-2BF49E7C4FC7}"/>
              </a:ext>
            </a:extLst>
          </p:cNvPr>
          <p:cNvSpPr txBox="1"/>
          <p:nvPr/>
        </p:nvSpPr>
        <p:spPr>
          <a:xfrm>
            <a:off x="393700" y="4978397"/>
            <a:ext cx="8356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Garamond" panose="02020404030301010803"/>
                <a:ea typeface="+mn-ea"/>
                <a:cs typeface="+mn-cs"/>
              </a:rPr>
              <a:t>Pasagardae</a:t>
            </a:r>
            <a:r>
              <a:rPr kumimoji="0" lang="en-US" sz="3600" b="1" i="0" u="none" strike="noStrike" kern="1200" cap="none" spc="0" normalizeH="0" baseline="0" noProof="0" dirty="0">
                <a:ln>
                  <a:noFill/>
                </a:ln>
                <a:solidFill>
                  <a:prstClr val="white"/>
                </a:solidFill>
                <a:effectLst/>
                <a:uLnTx/>
                <a:uFillTx/>
                <a:latin typeface="Garamond" panose="02020404030301010803"/>
                <a:ea typeface="+mn-ea"/>
                <a:cs typeface="+mn-cs"/>
              </a:rPr>
              <a:t> Citadel built up significantly during the days of Darius</a:t>
            </a:r>
          </a:p>
        </p:txBody>
      </p:sp>
      <p:pic>
        <p:nvPicPr>
          <p:cNvPr id="4" name="Picture 3">
            <a:extLst>
              <a:ext uri="{FF2B5EF4-FFF2-40B4-BE49-F238E27FC236}">
                <a16:creationId xmlns:a16="http://schemas.microsoft.com/office/drawing/2014/main" id="{5597C703-A23F-404D-8E3B-928F1ACBFC4E}"/>
              </a:ext>
            </a:extLst>
          </p:cNvPr>
          <p:cNvPicPr>
            <a:picLocks noChangeAspect="1"/>
          </p:cNvPicPr>
          <p:nvPr/>
        </p:nvPicPr>
        <p:blipFill>
          <a:blip r:embed="rId2"/>
          <a:stretch>
            <a:fillRect/>
          </a:stretch>
        </p:blipFill>
        <p:spPr>
          <a:xfrm>
            <a:off x="0" y="751114"/>
            <a:ext cx="9144000" cy="3706586"/>
          </a:xfrm>
          <a:prstGeom prst="rect">
            <a:avLst/>
          </a:prstGeom>
        </p:spPr>
      </p:pic>
    </p:spTree>
    <p:extLst>
      <p:ext uri="{BB962C8B-B14F-4D97-AF65-F5344CB8AC3E}">
        <p14:creationId xmlns:p14="http://schemas.microsoft.com/office/powerpoint/2010/main" val="2998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0CA01-5D6C-F047-BEF2-2BF49E7C4FC7}"/>
              </a:ext>
            </a:extLst>
          </p:cNvPr>
          <p:cNvSpPr txBox="1"/>
          <p:nvPr/>
        </p:nvSpPr>
        <p:spPr>
          <a:xfrm>
            <a:off x="393700" y="5713181"/>
            <a:ext cx="8356600"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Garamond" panose="02020404030301010803"/>
                <a:ea typeface="+mn-ea"/>
                <a:cs typeface="+mn-cs"/>
              </a:rPr>
              <a:t>Pasagardae</a:t>
            </a:r>
            <a:r>
              <a:rPr kumimoji="0" lang="en-US" sz="4400" b="1" i="0" u="none" strike="noStrike" kern="1200" cap="none" spc="0" normalizeH="0" baseline="0" noProof="0" dirty="0">
                <a:ln>
                  <a:noFill/>
                </a:ln>
                <a:solidFill>
                  <a:prstClr val="white"/>
                </a:solidFill>
                <a:effectLst/>
                <a:uLnTx/>
                <a:uFillTx/>
                <a:latin typeface="Garamond" panose="02020404030301010803"/>
                <a:ea typeface="+mn-ea"/>
                <a:cs typeface="+mn-cs"/>
              </a:rPr>
              <a:t> Citadel</a:t>
            </a:r>
          </a:p>
        </p:txBody>
      </p:sp>
      <p:pic>
        <p:nvPicPr>
          <p:cNvPr id="3" name="Picture 2">
            <a:extLst>
              <a:ext uri="{FF2B5EF4-FFF2-40B4-BE49-F238E27FC236}">
                <a16:creationId xmlns:a16="http://schemas.microsoft.com/office/drawing/2014/main" id="{658961EE-956A-394D-B9A2-6405318C74A7}"/>
              </a:ext>
            </a:extLst>
          </p:cNvPr>
          <p:cNvPicPr>
            <a:picLocks noChangeAspect="1"/>
          </p:cNvPicPr>
          <p:nvPr/>
        </p:nvPicPr>
        <p:blipFill>
          <a:blip r:embed="rId2"/>
          <a:stretch>
            <a:fillRect/>
          </a:stretch>
        </p:blipFill>
        <p:spPr>
          <a:xfrm>
            <a:off x="0" y="0"/>
            <a:ext cx="9144000" cy="5470071"/>
          </a:xfrm>
          <a:prstGeom prst="rect">
            <a:avLst/>
          </a:prstGeom>
        </p:spPr>
      </p:pic>
    </p:spTree>
    <p:extLst>
      <p:ext uri="{BB962C8B-B14F-4D97-AF65-F5344CB8AC3E}">
        <p14:creationId xmlns:p14="http://schemas.microsoft.com/office/powerpoint/2010/main" val="4093736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F3BB85-DACC-904B-87CC-CCE4114932A3}"/>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4541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0CA01-5D6C-F047-BEF2-2BF49E7C4FC7}"/>
              </a:ext>
            </a:extLst>
          </p:cNvPr>
          <p:cNvSpPr txBox="1"/>
          <p:nvPr/>
        </p:nvSpPr>
        <p:spPr>
          <a:xfrm>
            <a:off x="171450" y="4441174"/>
            <a:ext cx="8801100" cy="156966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Tombs of the Kings at </a:t>
            </a: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Naqsh</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-e </a:t>
            </a: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Rostam</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(Darius I, Xerxes I, Artaxerxes I, Darius II, unfinished tomb for Artaxerxes III or Darius III)</a:t>
            </a:r>
          </a:p>
        </p:txBody>
      </p:sp>
      <p:pic>
        <p:nvPicPr>
          <p:cNvPr id="3" name="Picture 2">
            <a:extLst>
              <a:ext uri="{FF2B5EF4-FFF2-40B4-BE49-F238E27FC236}">
                <a16:creationId xmlns:a16="http://schemas.microsoft.com/office/drawing/2014/main" id="{B728A849-A532-FB48-838A-BDBBF6FEBF0B}"/>
              </a:ext>
            </a:extLst>
          </p:cNvPr>
          <p:cNvPicPr>
            <a:picLocks noChangeAspect="1"/>
          </p:cNvPicPr>
          <p:nvPr/>
        </p:nvPicPr>
        <p:blipFill>
          <a:blip r:embed="rId2"/>
          <a:stretch>
            <a:fillRect/>
          </a:stretch>
        </p:blipFill>
        <p:spPr>
          <a:xfrm>
            <a:off x="0" y="1371600"/>
            <a:ext cx="9159906" cy="2796989"/>
          </a:xfrm>
          <a:prstGeom prst="rect">
            <a:avLst/>
          </a:prstGeom>
        </p:spPr>
      </p:pic>
    </p:spTree>
    <p:extLst>
      <p:ext uri="{BB962C8B-B14F-4D97-AF65-F5344CB8AC3E}">
        <p14:creationId xmlns:p14="http://schemas.microsoft.com/office/powerpoint/2010/main" val="164856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672632"/>
            <a:ext cx="6799262" cy="1303337"/>
          </a:xfrm>
        </p:spPr>
        <p:txBody>
          <a:bodyPr/>
          <a:lstStyle/>
          <a:p>
            <a:r>
              <a:rPr lang="en-US" b="1" u="sng" dirty="0"/>
              <a:t>Ezra Chapter 6</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876300" y="1814137"/>
            <a:ext cx="7302500" cy="4398404"/>
          </a:xfrm>
        </p:spPr>
        <p:txBody>
          <a:bodyPr>
            <a:normAutofit/>
          </a:bodyPr>
          <a:lstStyle/>
          <a:p>
            <a:pPr>
              <a:spcBef>
                <a:spcPts val="1800"/>
              </a:spcBef>
              <a:spcAft>
                <a:spcPts val="0"/>
              </a:spcAft>
            </a:pPr>
            <a:r>
              <a:rPr lang="en-US" b="1" dirty="0"/>
              <a:t>vv. 1-5 – Cyrus’ Decree Rediscovered</a:t>
            </a:r>
          </a:p>
          <a:p>
            <a:pPr>
              <a:spcBef>
                <a:spcPts val="1800"/>
              </a:spcBef>
              <a:spcAft>
                <a:spcPts val="0"/>
              </a:spcAft>
            </a:pPr>
            <a:r>
              <a:rPr lang="en-US" b="1" dirty="0"/>
              <a:t>vv. 6-12 – Darius Encourages the Work</a:t>
            </a:r>
          </a:p>
          <a:p>
            <a:pPr>
              <a:spcBef>
                <a:spcPts val="1800"/>
              </a:spcBef>
              <a:spcAft>
                <a:spcPts val="0"/>
              </a:spcAft>
            </a:pPr>
            <a:r>
              <a:rPr lang="en-US" b="1" dirty="0"/>
              <a:t>vv. 13-18 – The Temple Completed and Dedicated</a:t>
            </a:r>
          </a:p>
          <a:p>
            <a:pPr>
              <a:spcBef>
                <a:spcPts val="1800"/>
              </a:spcBef>
              <a:spcAft>
                <a:spcPts val="0"/>
              </a:spcAft>
            </a:pPr>
            <a:r>
              <a:rPr lang="en-US" b="1" dirty="0"/>
              <a:t>vv. 19-22 – Passover and the Feast of Unleavened Bread Are Observed</a:t>
            </a:r>
          </a:p>
        </p:txBody>
      </p:sp>
    </p:spTree>
    <p:extLst>
      <p:ext uri="{BB962C8B-B14F-4D97-AF65-F5344CB8AC3E}">
        <p14:creationId xmlns:p14="http://schemas.microsoft.com/office/powerpoint/2010/main" val="1964783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0CA01-5D6C-F047-BEF2-2BF49E7C4FC7}"/>
              </a:ext>
            </a:extLst>
          </p:cNvPr>
          <p:cNvSpPr txBox="1"/>
          <p:nvPr/>
        </p:nvSpPr>
        <p:spPr>
          <a:xfrm>
            <a:off x="171450" y="5005951"/>
            <a:ext cx="8801100" cy="156966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Susa (aka Shushan) – where Esther was queen, where Nehemiah served as cupbearer, and also mentioned by Daniel</a:t>
            </a:r>
          </a:p>
        </p:txBody>
      </p:sp>
      <p:pic>
        <p:nvPicPr>
          <p:cNvPr id="4" name="Picture 3">
            <a:extLst>
              <a:ext uri="{FF2B5EF4-FFF2-40B4-BE49-F238E27FC236}">
                <a16:creationId xmlns:a16="http://schemas.microsoft.com/office/drawing/2014/main" id="{AC7278E7-8F01-7B4B-B125-DCD584FDFE69}"/>
              </a:ext>
            </a:extLst>
          </p:cNvPr>
          <p:cNvPicPr>
            <a:picLocks noChangeAspect="1"/>
          </p:cNvPicPr>
          <p:nvPr/>
        </p:nvPicPr>
        <p:blipFill>
          <a:blip r:embed="rId2"/>
          <a:stretch>
            <a:fillRect/>
          </a:stretch>
        </p:blipFill>
        <p:spPr>
          <a:xfrm>
            <a:off x="0" y="0"/>
            <a:ext cx="9144000" cy="4867835"/>
          </a:xfrm>
          <a:prstGeom prst="rect">
            <a:avLst/>
          </a:prstGeom>
        </p:spPr>
      </p:pic>
    </p:spTree>
    <p:extLst>
      <p:ext uri="{BB962C8B-B14F-4D97-AF65-F5344CB8AC3E}">
        <p14:creationId xmlns:p14="http://schemas.microsoft.com/office/powerpoint/2010/main" val="3446051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0CA01-5D6C-F047-BEF2-2BF49E7C4FC7}"/>
              </a:ext>
            </a:extLst>
          </p:cNvPr>
          <p:cNvSpPr txBox="1"/>
          <p:nvPr/>
        </p:nvSpPr>
        <p:spPr>
          <a:xfrm>
            <a:off x="171450" y="5005951"/>
            <a:ext cx="8801100" cy="156966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Palace at Susa (aka Shushan) – where Esther was queen, where Nehemiah served as cupbearer, and also mentioned by Daniel</a:t>
            </a:r>
          </a:p>
        </p:txBody>
      </p:sp>
      <p:pic>
        <p:nvPicPr>
          <p:cNvPr id="3" name="Picture 2">
            <a:extLst>
              <a:ext uri="{FF2B5EF4-FFF2-40B4-BE49-F238E27FC236}">
                <a16:creationId xmlns:a16="http://schemas.microsoft.com/office/drawing/2014/main" id="{CEB60A93-9E75-B744-8579-060C98DE9148}"/>
              </a:ext>
            </a:extLst>
          </p:cNvPr>
          <p:cNvPicPr>
            <a:picLocks noChangeAspect="1"/>
          </p:cNvPicPr>
          <p:nvPr/>
        </p:nvPicPr>
        <p:blipFill>
          <a:blip r:embed="rId2"/>
          <a:stretch>
            <a:fillRect/>
          </a:stretch>
        </p:blipFill>
        <p:spPr>
          <a:xfrm>
            <a:off x="0" y="0"/>
            <a:ext cx="9144000" cy="4773706"/>
          </a:xfrm>
          <a:prstGeom prst="rect">
            <a:avLst/>
          </a:prstGeom>
        </p:spPr>
      </p:pic>
    </p:spTree>
    <p:extLst>
      <p:ext uri="{BB962C8B-B14F-4D97-AF65-F5344CB8AC3E}">
        <p14:creationId xmlns:p14="http://schemas.microsoft.com/office/powerpoint/2010/main" val="1714526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538162"/>
            <a:ext cx="6799262" cy="1303337"/>
          </a:xfrm>
        </p:spPr>
        <p:txBody>
          <a:bodyPr/>
          <a:lstStyle/>
          <a:p>
            <a:r>
              <a:rPr lang="en-US" b="1" u="sng" dirty="0"/>
              <a:t>Ezra Chapter 7</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876300" y="1598986"/>
            <a:ext cx="7302500" cy="1144214"/>
          </a:xfrm>
        </p:spPr>
        <p:txBody>
          <a:bodyPr>
            <a:normAutofit/>
          </a:bodyPr>
          <a:lstStyle/>
          <a:p>
            <a:r>
              <a:rPr lang="en-US" b="1" dirty="0"/>
              <a:t>vv. 1-10 – Introducing Ezra the Priest and Scribe</a:t>
            </a:r>
          </a:p>
          <a:p>
            <a:r>
              <a:rPr lang="en-US" b="1" dirty="0"/>
              <a:t>vv. 11-26 – Ezra’s Mission from Artaxerxes</a:t>
            </a:r>
          </a:p>
        </p:txBody>
      </p:sp>
      <p:pic>
        <p:nvPicPr>
          <p:cNvPr id="6" name="Picture 5">
            <a:extLst>
              <a:ext uri="{FF2B5EF4-FFF2-40B4-BE49-F238E27FC236}">
                <a16:creationId xmlns:a16="http://schemas.microsoft.com/office/drawing/2014/main" id="{1C62F9D2-756A-BD48-8919-5EBE8CE8F527}"/>
              </a:ext>
            </a:extLst>
          </p:cNvPr>
          <p:cNvPicPr>
            <a:picLocks noChangeAspect="1"/>
          </p:cNvPicPr>
          <p:nvPr/>
        </p:nvPicPr>
        <p:blipFill>
          <a:blip r:embed="rId2"/>
          <a:stretch>
            <a:fillRect/>
          </a:stretch>
        </p:blipFill>
        <p:spPr>
          <a:xfrm>
            <a:off x="965201" y="2743200"/>
            <a:ext cx="2020166" cy="3357404"/>
          </a:xfrm>
          <a:prstGeom prst="rect">
            <a:avLst/>
          </a:prstGeom>
        </p:spPr>
      </p:pic>
      <p:sp>
        <p:nvSpPr>
          <p:cNvPr id="7" name="TextBox 6">
            <a:extLst>
              <a:ext uri="{FF2B5EF4-FFF2-40B4-BE49-F238E27FC236}">
                <a16:creationId xmlns:a16="http://schemas.microsoft.com/office/drawing/2014/main" id="{878DA8B7-528B-9A4C-9DD3-865B49DB565C}"/>
              </a:ext>
            </a:extLst>
          </p:cNvPr>
          <p:cNvSpPr txBox="1"/>
          <p:nvPr/>
        </p:nvSpPr>
        <p:spPr>
          <a:xfrm>
            <a:off x="4926823" y="2805471"/>
            <a:ext cx="3317320" cy="1631216"/>
          </a:xfrm>
          <a:prstGeom prst="rect">
            <a:avLst/>
          </a:prstGeom>
          <a:noFill/>
        </p:spPr>
        <p:txBody>
          <a:bodyPr wrap="square" rtlCol="0">
            <a:spAutoFit/>
          </a:bodyPr>
          <a:lstStyle/>
          <a:p>
            <a:pPr algn="ctr"/>
            <a:r>
              <a:rPr lang="en-US" sz="2000" b="1" i="1" dirty="0"/>
              <a:t>The </a:t>
            </a:r>
            <a:r>
              <a:rPr lang="en-US" sz="2000" b="1" i="1" dirty="0" err="1"/>
              <a:t>Gadatas</a:t>
            </a:r>
            <a:r>
              <a:rPr lang="en-US" sz="2000" b="1" i="1" dirty="0"/>
              <a:t> Stele, </a:t>
            </a:r>
            <a:r>
              <a:rPr lang="en-US" sz="2000" b="1" i="1" dirty="0" err="1"/>
              <a:t>Uzahor</a:t>
            </a:r>
            <a:r>
              <a:rPr lang="en-US" sz="2000" b="1" i="1" dirty="0"/>
              <a:t> Inscription, and Delian Decree attest to Darius’ care for proper religious observance during his reign.</a:t>
            </a:r>
          </a:p>
        </p:txBody>
      </p:sp>
      <p:pic>
        <p:nvPicPr>
          <p:cNvPr id="8" name="Picture 7">
            <a:extLst>
              <a:ext uri="{FF2B5EF4-FFF2-40B4-BE49-F238E27FC236}">
                <a16:creationId xmlns:a16="http://schemas.microsoft.com/office/drawing/2014/main" id="{EFC45849-26A7-D146-BF3D-F1E39F16634D}"/>
              </a:ext>
            </a:extLst>
          </p:cNvPr>
          <p:cNvPicPr>
            <a:picLocks noChangeAspect="1"/>
          </p:cNvPicPr>
          <p:nvPr/>
        </p:nvPicPr>
        <p:blipFill>
          <a:blip r:embed="rId3"/>
          <a:stretch>
            <a:fillRect/>
          </a:stretch>
        </p:blipFill>
        <p:spPr>
          <a:xfrm>
            <a:off x="2985367" y="2743200"/>
            <a:ext cx="1862746" cy="3357404"/>
          </a:xfrm>
          <a:prstGeom prst="rect">
            <a:avLst/>
          </a:prstGeom>
        </p:spPr>
      </p:pic>
      <p:pic>
        <p:nvPicPr>
          <p:cNvPr id="9" name="Picture 8">
            <a:extLst>
              <a:ext uri="{FF2B5EF4-FFF2-40B4-BE49-F238E27FC236}">
                <a16:creationId xmlns:a16="http://schemas.microsoft.com/office/drawing/2014/main" id="{B95A7D41-2E5A-7E47-87B8-58CC0B4D50E5}"/>
              </a:ext>
            </a:extLst>
          </p:cNvPr>
          <p:cNvPicPr>
            <a:picLocks noChangeAspect="1"/>
          </p:cNvPicPr>
          <p:nvPr/>
        </p:nvPicPr>
        <p:blipFill>
          <a:blip r:embed="rId4"/>
          <a:stretch>
            <a:fillRect/>
          </a:stretch>
        </p:blipFill>
        <p:spPr>
          <a:xfrm>
            <a:off x="4848113" y="4573824"/>
            <a:ext cx="3474741" cy="1526780"/>
          </a:xfrm>
          <a:prstGeom prst="rect">
            <a:avLst/>
          </a:prstGeom>
        </p:spPr>
      </p:pic>
    </p:spTree>
    <p:extLst>
      <p:ext uri="{BB962C8B-B14F-4D97-AF65-F5344CB8AC3E}">
        <p14:creationId xmlns:p14="http://schemas.microsoft.com/office/powerpoint/2010/main" val="2465563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0CA01-5D6C-F047-BEF2-2BF49E7C4FC7}"/>
              </a:ext>
            </a:extLst>
          </p:cNvPr>
          <p:cNvSpPr txBox="1"/>
          <p:nvPr/>
        </p:nvSpPr>
        <p:spPr>
          <a:xfrm>
            <a:off x="393698" y="835487"/>
            <a:ext cx="83566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effectLst/>
                <a:uLnTx/>
                <a:uFillTx/>
                <a:latin typeface="Garamond" panose="02020404030301010803"/>
                <a:ea typeface="+mn-ea"/>
                <a:cs typeface="+mn-cs"/>
              </a:rPr>
              <a:t>Diodorus</a:t>
            </a:r>
            <a:r>
              <a:rPr kumimoji="0" lang="en-US" sz="3600" b="1" i="0" u="sng" strike="noStrike" kern="1200" cap="none" spc="0" normalizeH="0" baseline="0" noProof="0" dirty="0">
                <a:ln>
                  <a:noFill/>
                </a:ln>
                <a:effectLst/>
                <a:uLnTx/>
                <a:uFillTx/>
                <a:latin typeface="Garamond" panose="02020404030301010803"/>
                <a:ea typeface="+mn-ea"/>
                <a:cs typeface="+mn-cs"/>
              </a:rPr>
              <a:t> Siculus, I.95.4-5</a:t>
            </a:r>
          </a:p>
        </p:txBody>
      </p:sp>
      <p:sp>
        <p:nvSpPr>
          <p:cNvPr id="3" name="Rectangle 2">
            <a:extLst>
              <a:ext uri="{FF2B5EF4-FFF2-40B4-BE49-F238E27FC236}">
                <a16:creationId xmlns:a16="http://schemas.microsoft.com/office/drawing/2014/main" id="{997C0DBC-A636-AC46-896A-4DCEF3714876}"/>
              </a:ext>
            </a:extLst>
          </p:cNvPr>
          <p:cNvSpPr/>
          <p:nvPr/>
        </p:nvSpPr>
        <p:spPr>
          <a:xfrm>
            <a:off x="781876" y="1621308"/>
            <a:ext cx="7580244" cy="4401205"/>
          </a:xfrm>
          <a:prstGeom prst="rect">
            <a:avLst/>
          </a:prstGeom>
        </p:spPr>
        <p:txBody>
          <a:bodyPr wrap="square">
            <a:spAutoFit/>
          </a:bodyPr>
          <a:lstStyle/>
          <a:p>
            <a:pPr algn="ctr"/>
            <a:r>
              <a:rPr lang="en-US" sz="2000" b="1" i="1" dirty="0"/>
              <a:t>A sixth man to concern himself with the laws of the Egyptians, it is said, was Darius the father of Xerxes; for he was incensed at the lawlessness which his predecessor, Cambyses, had shown in the treatment of the sanctuaries of Egypt, and aspired to live a life of virtue and of piety towards the gods. Indeed he associated with the priests of Egypt themselves, and took part with them in the study of theology and of the events recorded in their sacred books; and when he learned from these books about the greatness of soul of the ancient kings and about their goodwill towards their subjects he imitated their manner of life. For this reason he was the object of such great </a:t>
            </a:r>
            <a:r>
              <a:rPr lang="en-US" sz="2000" b="1" i="1" dirty="0" err="1"/>
              <a:t>honour</a:t>
            </a:r>
            <a:r>
              <a:rPr lang="en-US" sz="2000" b="1" i="1" dirty="0"/>
              <a:t> that he alone of all the kings was addressed as a god by the Egyptians in his lifetime, while at his death he was accorded equal </a:t>
            </a:r>
            <a:r>
              <a:rPr lang="en-US" sz="2000" b="1" i="1" dirty="0" err="1"/>
              <a:t>honours</a:t>
            </a:r>
            <a:r>
              <a:rPr lang="en-US" sz="2000" b="1" i="1" dirty="0"/>
              <a:t> with the ancient kings of Egypt who had ruled in strictest accord with the laws.</a:t>
            </a:r>
          </a:p>
        </p:txBody>
      </p:sp>
    </p:spTree>
    <p:extLst>
      <p:ext uri="{BB962C8B-B14F-4D97-AF65-F5344CB8AC3E}">
        <p14:creationId xmlns:p14="http://schemas.microsoft.com/office/powerpoint/2010/main" val="57477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969962"/>
            <a:ext cx="6799262" cy="1303337"/>
          </a:xfrm>
        </p:spPr>
        <p:txBody>
          <a:bodyPr/>
          <a:lstStyle/>
          <a:p>
            <a:r>
              <a:rPr lang="en-US" b="1" u="sng" dirty="0"/>
              <a:t>Intro to the Book</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1172369" y="2138362"/>
            <a:ext cx="6799262" cy="3444875"/>
          </a:xfrm>
        </p:spPr>
        <p:txBody>
          <a:bodyPr/>
          <a:lstStyle/>
          <a:p>
            <a:r>
              <a:rPr lang="en-US" b="1" dirty="0"/>
              <a:t>Originally, Ezra and Nehemiah were one book</a:t>
            </a:r>
          </a:p>
          <a:p>
            <a:r>
              <a:rPr lang="en-US" b="1" dirty="0"/>
              <a:t>Ezra was seen as a second Moses</a:t>
            </a:r>
          </a:p>
          <a:p>
            <a:r>
              <a:rPr lang="en-US" b="1" dirty="0"/>
              <a:t>Possibly wrote 1 and 2 Chronicles as well</a:t>
            </a:r>
          </a:p>
          <a:p>
            <a:r>
              <a:rPr lang="en-US" b="1" dirty="0"/>
              <a:t>1</a:t>
            </a:r>
            <a:r>
              <a:rPr lang="en-US" b="1" baseline="30000" dirty="0"/>
              <a:t>st</a:t>
            </a:r>
            <a:r>
              <a:rPr lang="en-US" b="1" dirty="0"/>
              <a:t> person used in Ezra 7:27-28; 8:1-34; 9:1-15 </a:t>
            </a:r>
          </a:p>
          <a:p>
            <a:r>
              <a:rPr lang="en-US" b="1" dirty="0"/>
              <a:t>The Elephantine Papyri, Samaria papyri, and Josephus give us some insight into this period and the period immediately following this.</a:t>
            </a:r>
          </a:p>
        </p:txBody>
      </p:sp>
    </p:spTree>
    <p:extLst>
      <p:ext uri="{BB962C8B-B14F-4D97-AF65-F5344CB8AC3E}">
        <p14:creationId xmlns:p14="http://schemas.microsoft.com/office/powerpoint/2010/main" val="414355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538162"/>
            <a:ext cx="6799262" cy="1303337"/>
          </a:xfrm>
        </p:spPr>
        <p:txBody>
          <a:bodyPr/>
          <a:lstStyle/>
          <a:p>
            <a:r>
              <a:rPr lang="en-US" b="1" u="sng" dirty="0"/>
              <a:t>Intro to the Book</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741829" y="1706562"/>
            <a:ext cx="7649135" cy="4338638"/>
          </a:xfrm>
        </p:spPr>
        <p:txBody>
          <a:bodyPr>
            <a:normAutofit/>
          </a:bodyPr>
          <a:lstStyle/>
          <a:p>
            <a:r>
              <a:rPr lang="en-US" b="1" u="sng" dirty="0"/>
              <a:t>Major themes</a:t>
            </a:r>
            <a:r>
              <a:rPr lang="en-US" b="1" dirty="0"/>
              <a:t>: God’s sovereignty, covenant, divine steadfastness, continuity of the people of God, separation of people of God/religious purity, community, grace, prayer, &amp; Scripture as law to be obeyed, revelation to be understood, &amp; as promises &amp; warnings to evoke prayer &amp; action</a:t>
            </a:r>
          </a:p>
          <a:p>
            <a:r>
              <a:rPr lang="en-US" b="1" dirty="0"/>
              <a:t>Lists, correspondences, &amp; legal records are also significant to the books</a:t>
            </a:r>
          </a:p>
          <a:p>
            <a:r>
              <a:rPr lang="en-US" b="1" dirty="0"/>
              <a:t>Aramaic sections in Ezra (4:8-6:18; 7:12-26; cf. Dan. 2-7)</a:t>
            </a:r>
          </a:p>
          <a:p>
            <a:r>
              <a:rPr lang="en-US" b="1" dirty="0"/>
              <a:t>Thematic Names</a:t>
            </a:r>
          </a:p>
        </p:txBody>
      </p:sp>
    </p:spTree>
    <p:extLst>
      <p:ext uri="{BB962C8B-B14F-4D97-AF65-F5344CB8AC3E}">
        <p14:creationId xmlns:p14="http://schemas.microsoft.com/office/powerpoint/2010/main" val="3080456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3D4C-37C5-2540-BBA7-7739ECE4854C}"/>
              </a:ext>
            </a:extLst>
          </p:cNvPr>
          <p:cNvSpPr>
            <a:spLocks noGrp="1"/>
          </p:cNvSpPr>
          <p:nvPr>
            <p:ph type="title" idx="4294967295"/>
          </p:nvPr>
        </p:nvSpPr>
        <p:spPr>
          <a:xfrm>
            <a:off x="787401" y="941389"/>
            <a:ext cx="7184230" cy="798512"/>
          </a:xfrm>
        </p:spPr>
        <p:txBody>
          <a:bodyPr anchor="t"/>
          <a:lstStyle/>
          <a:p>
            <a:r>
              <a:rPr lang="en-US" b="1" u="sng" dirty="0"/>
              <a:t>Timeline of Events</a:t>
            </a:r>
          </a:p>
        </p:txBody>
      </p:sp>
      <p:sp>
        <p:nvSpPr>
          <p:cNvPr id="3" name="Content Placeholder 2">
            <a:extLst>
              <a:ext uri="{FF2B5EF4-FFF2-40B4-BE49-F238E27FC236}">
                <a16:creationId xmlns:a16="http://schemas.microsoft.com/office/drawing/2014/main" id="{6AA59A86-E138-5E47-B25A-F06A94454556}"/>
              </a:ext>
            </a:extLst>
          </p:cNvPr>
          <p:cNvSpPr>
            <a:spLocks noGrp="1"/>
          </p:cNvSpPr>
          <p:nvPr>
            <p:ph idx="4294967295"/>
          </p:nvPr>
        </p:nvSpPr>
        <p:spPr>
          <a:xfrm>
            <a:off x="956470" y="1917700"/>
            <a:ext cx="7184229" cy="4043363"/>
          </a:xfrm>
        </p:spPr>
        <p:txBody>
          <a:bodyPr>
            <a:normAutofit fontScale="92500" lnSpcReduction="10000"/>
          </a:bodyPr>
          <a:lstStyle/>
          <a:p>
            <a:pPr marL="0" indent="0">
              <a:buNone/>
            </a:pPr>
            <a:r>
              <a:rPr lang="en-US" b="1" dirty="0"/>
              <a:t>586 B.C. – Nebuchadnezzar Besieges Jerusalem</a:t>
            </a:r>
          </a:p>
          <a:p>
            <a:pPr marL="0" indent="0">
              <a:buNone/>
            </a:pPr>
            <a:r>
              <a:rPr lang="en-US" b="1" dirty="0"/>
              <a:t>539 B.C. – The Defeat of Babylon</a:t>
            </a:r>
          </a:p>
          <a:p>
            <a:pPr marL="0" indent="0">
              <a:buNone/>
            </a:pPr>
            <a:r>
              <a:rPr lang="en-US" b="1" dirty="0"/>
              <a:t>538 B.C. – 1</a:t>
            </a:r>
            <a:r>
              <a:rPr lang="en-US" b="1" baseline="30000" dirty="0"/>
              <a:t>st</a:t>
            </a:r>
            <a:r>
              <a:rPr lang="en-US" b="1" dirty="0"/>
              <a:t> Return under Zerubbabel</a:t>
            </a:r>
          </a:p>
          <a:p>
            <a:pPr marL="0" indent="0">
              <a:buNone/>
            </a:pPr>
            <a:r>
              <a:rPr lang="en-US" b="1" dirty="0"/>
              <a:t>536 B.C. – Construction Begins on Temple; Stops</a:t>
            </a:r>
          </a:p>
          <a:p>
            <a:pPr marL="0" indent="0">
              <a:buNone/>
            </a:pPr>
            <a:r>
              <a:rPr lang="en-US" b="1" dirty="0"/>
              <a:t>520 B.C. – Construction Recommences</a:t>
            </a:r>
          </a:p>
          <a:p>
            <a:pPr marL="0" indent="0">
              <a:buNone/>
            </a:pPr>
            <a:r>
              <a:rPr lang="en-US" b="1" dirty="0"/>
              <a:t>516 B.C. – Temple Completed</a:t>
            </a:r>
          </a:p>
          <a:p>
            <a:pPr marL="0" indent="0">
              <a:buNone/>
            </a:pPr>
            <a:r>
              <a:rPr lang="en-US" b="1" dirty="0"/>
              <a:t>486-479 B.C. – Esther Becomes Queen</a:t>
            </a:r>
          </a:p>
          <a:p>
            <a:pPr marL="0" indent="0">
              <a:buNone/>
            </a:pPr>
            <a:r>
              <a:rPr lang="en-US" b="1" dirty="0"/>
              <a:t>458 B.C. – 2</a:t>
            </a:r>
            <a:r>
              <a:rPr lang="en-US" b="1" baseline="30000" dirty="0"/>
              <a:t>nd</a:t>
            </a:r>
            <a:r>
              <a:rPr lang="en-US" b="1" dirty="0"/>
              <a:t> Return under Ezra</a:t>
            </a:r>
          </a:p>
          <a:p>
            <a:pPr marL="0" indent="0">
              <a:buNone/>
            </a:pPr>
            <a:r>
              <a:rPr lang="en-US" b="1" dirty="0"/>
              <a:t>445 B.C. – 3</a:t>
            </a:r>
            <a:r>
              <a:rPr lang="en-US" b="1" baseline="30000" dirty="0"/>
              <a:t>rd</a:t>
            </a:r>
            <a:r>
              <a:rPr lang="en-US" b="1" dirty="0"/>
              <a:t> Return under Nehemiah</a:t>
            </a:r>
          </a:p>
          <a:p>
            <a:endParaRPr lang="en-US" b="1" dirty="0"/>
          </a:p>
          <a:p>
            <a:endParaRPr lang="en-US" b="1" dirty="0"/>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304906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216819" y="1160462"/>
            <a:ext cx="6799262" cy="1303337"/>
          </a:xfrm>
        </p:spPr>
        <p:txBody>
          <a:bodyPr/>
          <a:lstStyle/>
          <a:p>
            <a:r>
              <a:rPr lang="en-US" b="1" u="sng" dirty="0"/>
              <a:t>Ezra Chapter 1</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920750" y="2328862"/>
            <a:ext cx="7302500" cy="4338638"/>
          </a:xfrm>
        </p:spPr>
        <p:txBody>
          <a:bodyPr>
            <a:normAutofit/>
          </a:bodyPr>
          <a:lstStyle/>
          <a:p>
            <a:r>
              <a:rPr lang="en-US" b="1" dirty="0"/>
              <a:t>1</a:t>
            </a:r>
            <a:r>
              <a:rPr lang="en-US" b="1" baseline="30000" dirty="0"/>
              <a:t>st</a:t>
            </a:r>
            <a:r>
              <a:rPr lang="en-US" b="1" dirty="0"/>
              <a:t> year of Cyrus was transition year, not 1</a:t>
            </a:r>
            <a:r>
              <a:rPr lang="en-US" b="1" baseline="30000" dirty="0"/>
              <a:t>st</a:t>
            </a:r>
            <a:r>
              <a:rPr lang="en-US" b="1" dirty="0"/>
              <a:t> year to reign</a:t>
            </a:r>
          </a:p>
          <a:p>
            <a:r>
              <a:rPr lang="en-US" b="1" dirty="0"/>
              <a:t>Fulfilled Jeremiah 25:12-13; 29; 50-51</a:t>
            </a:r>
          </a:p>
          <a:p>
            <a:r>
              <a:rPr lang="en-US" b="1" dirty="0"/>
              <a:t>70 years seen from several different perspectives</a:t>
            </a:r>
          </a:p>
          <a:p>
            <a:r>
              <a:rPr lang="en-US" b="1" dirty="0"/>
              <a:t>God stirred up Cyrus</a:t>
            </a:r>
          </a:p>
          <a:p>
            <a:r>
              <a:rPr lang="en-US" b="1" dirty="0"/>
              <a:t>Cyrus made sure everyone knew about this decree</a:t>
            </a:r>
          </a:p>
        </p:txBody>
      </p:sp>
    </p:spTree>
    <p:extLst>
      <p:ext uri="{BB962C8B-B14F-4D97-AF65-F5344CB8AC3E}">
        <p14:creationId xmlns:p14="http://schemas.microsoft.com/office/powerpoint/2010/main" val="3656835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EC196-7427-4649-83AF-E6E4361DB170}"/>
              </a:ext>
            </a:extLst>
          </p:cNvPr>
          <p:cNvPicPr>
            <a:picLocks noChangeAspect="1"/>
          </p:cNvPicPr>
          <p:nvPr/>
        </p:nvPicPr>
        <p:blipFill rotWithShape="1">
          <a:blip r:embed="rId2"/>
          <a:srcRect t="10864" b="16543"/>
          <a:stretch/>
        </p:blipFill>
        <p:spPr>
          <a:xfrm>
            <a:off x="0" y="3492500"/>
            <a:ext cx="9144000" cy="3365500"/>
          </a:xfrm>
          <a:prstGeom prst="rect">
            <a:avLst/>
          </a:prstGeom>
        </p:spPr>
      </p:pic>
      <p:sp>
        <p:nvSpPr>
          <p:cNvPr id="2" name="TextBox 1">
            <a:extLst>
              <a:ext uri="{FF2B5EF4-FFF2-40B4-BE49-F238E27FC236}">
                <a16:creationId xmlns:a16="http://schemas.microsoft.com/office/drawing/2014/main" id="{C8C0CA01-5D6C-F047-BEF2-2BF49E7C4FC7}"/>
              </a:ext>
            </a:extLst>
          </p:cNvPr>
          <p:cNvSpPr txBox="1"/>
          <p:nvPr/>
        </p:nvSpPr>
        <p:spPr>
          <a:xfrm>
            <a:off x="393700" y="292100"/>
            <a:ext cx="83566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white"/>
                </a:solidFill>
                <a:effectLst/>
                <a:uLnTx/>
                <a:uFillTx/>
                <a:latin typeface="Garamond" panose="02020404030301010803"/>
                <a:ea typeface="+mn-ea"/>
                <a:cs typeface="+mn-cs"/>
              </a:rPr>
              <a:t>The Cyrus Cylinder</a:t>
            </a:r>
          </a:p>
        </p:txBody>
      </p:sp>
      <p:sp>
        <p:nvSpPr>
          <p:cNvPr id="5" name="TextBox 4">
            <a:extLst>
              <a:ext uri="{FF2B5EF4-FFF2-40B4-BE49-F238E27FC236}">
                <a16:creationId xmlns:a16="http://schemas.microsoft.com/office/drawing/2014/main" id="{913C1304-12AF-8741-9517-FCC925654ABC}"/>
              </a:ext>
            </a:extLst>
          </p:cNvPr>
          <p:cNvSpPr txBox="1"/>
          <p:nvPr/>
        </p:nvSpPr>
        <p:spPr>
          <a:xfrm>
            <a:off x="165100" y="1130300"/>
            <a:ext cx="8813800" cy="258532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aramond" panose="02020404030301010803"/>
                <a:ea typeface="+mn-ea"/>
                <a:cs typeface="+mn-cs"/>
              </a:rPr>
              <a:t>“I returned the images of the gods, who had resided there, to their places and I let them dwell in eternal abodes. I gathered all their inhabitants and returned to them their dwellings. In addition, at the command of </a:t>
            </a:r>
            <a:r>
              <a:rPr kumimoji="0" lang="en-US" sz="1800" b="1" i="0" u="none" strike="noStrike" kern="1200" cap="none" spc="0" normalizeH="0" baseline="0" noProof="0" dirty="0" err="1">
                <a:ln>
                  <a:noFill/>
                </a:ln>
                <a:solidFill>
                  <a:prstClr val="white"/>
                </a:solidFill>
                <a:effectLst/>
                <a:uLnTx/>
                <a:uFillTx/>
                <a:latin typeface="Garamond" panose="02020404030301010803"/>
                <a:ea typeface="+mn-ea"/>
                <a:cs typeface="+mn-cs"/>
              </a:rPr>
              <a:t>Marduk</a:t>
            </a:r>
            <a:r>
              <a:rPr kumimoji="0" lang="en-US" sz="1800" b="1" i="0" u="none" strike="noStrike" kern="1200" cap="none" spc="0" normalizeH="0" baseline="0" noProof="0" dirty="0">
                <a:ln>
                  <a:noFill/>
                </a:ln>
                <a:solidFill>
                  <a:prstClr val="white"/>
                </a:solidFill>
                <a:effectLst/>
                <a:uLnTx/>
                <a:uFillTx/>
                <a:latin typeface="Garamond" panose="02020404030301010803"/>
                <a:ea typeface="+mn-ea"/>
                <a:cs typeface="+mn-cs"/>
              </a:rPr>
              <a:t>, the great lord, I settled in their habitations, in pleasing abodes, the gods of Sumer and Akkad, whom Nabonidus, to the anger of the lord of the gods, had brought into Babylon. May all the gods whom I settled in their sacred centers ask daily of </a:t>
            </a:r>
            <a:r>
              <a:rPr kumimoji="0" lang="en-US" sz="1800" b="1" i="0" u="none" strike="noStrike" kern="1200" cap="none" spc="0" normalizeH="0" baseline="0" noProof="0" dirty="0" err="1">
                <a:ln>
                  <a:noFill/>
                </a:ln>
                <a:solidFill>
                  <a:prstClr val="white"/>
                </a:solidFill>
                <a:effectLst/>
                <a:uLnTx/>
                <a:uFillTx/>
                <a:latin typeface="Garamond" panose="02020404030301010803"/>
                <a:ea typeface="+mn-ea"/>
                <a:cs typeface="+mn-cs"/>
              </a:rPr>
              <a:t>Bêl</a:t>
            </a:r>
            <a:r>
              <a:rPr kumimoji="0" lang="en-US" sz="1800" b="1" i="0" u="none" strike="noStrike" kern="1200" cap="none" spc="0" normalizeH="0" baseline="0" noProof="0" dirty="0">
                <a:ln>
                  <a:noFill/>
                </a:ln>
                <a:solidFill>
                  <a:prstClr val="white"/>
                </a:solidFill>
                <a:effectLst/>
                <a:uLnTx/>
                <a:uFillTx/>
                <a:latin typeface="Garamond" panose="02020404030301010803"/>
                <a:ea typeface="+mn-ea"/>
                <a:cs typeface="+mn-cs"/>
              </a:rPr>
              <a:t> and </a:t>
            </a:r>
            <a:r>
              <a:rPr kumimoji="0" lang="en-US" sz="1800" b="1" i="0" u="none" strike="noStrike" kern="1200" cap="none" spc="0" normalizeH="0" baseline="0" noProof="0" dirty="0" err="1">
                <a:ln>
                  <a:noFill/>
                </a:ln>
                <a:solidFill>
                  <a:prstClr val="white"/>
                </a:solidFill>
                <a:effectLst/>
                <a:uLnTx/>
                <a:uFillTx/>
                <a:latin typeface="Garamond" panose="02020404030301010803"/>
                <a:ea typeface="+mn-ea"/>
                <a:cs typeface="+mn-cs"/>
              </a:rPr>
              <a:t>Nâbu</a:t>
            </a:r>
            <a:r>
              <a:rPr kumimoji="0" lang="en-US" sz="1800" b="1" i="0" u="none" strike="noStrike" kern="1200" cap="none" spc="0" normalizeH="0" baseline="0" noProof="0" dirty="0">
                <a:ln>
                  <a:noFill/>
                </a:ln>
                <a:solidFill>
                  <a:prstClr val="white"/>
                </a:solidFill>
                <a:effectLst/>
                <a:uLnTx/>
                <a:uFillTx/>
                <a:latin typeface="Garamond" panose="02020404030301010803"/>
                <a:ea typeface="+mn-ea"/>
                <a:cs typeface="+mn-cs"/>
              </a:rPr>
              <a:t> that my days be long and may they intercede for my welfare…The people of Babylon blessed my kingship, and I settled all the lands in peaceful abodes.”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82019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B4065B-BE39-A74B-9E98-A08B4E031C50}"/>
              </a:ext>
            </a:extLst>
          </p:cNvPr>
          <p:cNvSpPr/>
          <p:nvPr/>
        </p:nvSpPr>
        <p:spPr>
          <a:xfrm>
            <a:off x="895350" y="1859339"/>
            <a:ext cx="7353300" cy="4093428"/>
          </a:xfrm>
          <a:prstGeom prst="rect">
            <a:avLst/>
          </a:prstGeom>
        </p:spPr>
        <p:txBody>
          <a:bodyPr wrap="square">
            <a:spAutoFit/>
          </a:bodyPr>
          <a:lstStyle/>
          <a:p>
            <a:pPr algn="ctr"/>
            <a:r>
              <a:rPr lang="en-US" sz="2000" b="1" i="1" dirty="0"/>
              <a:t>“Thus saith Cyrus the King: since God Almighty hath appointed me to be King of the habitable earth, I believe that He is that God, which the nation of the Israelites worship. For indeed he foretold my name by the Prophets, and that I should build him an house at Jerusalem, in the country of Judea.” This was known to Cyrus by his reading the book which Isaiah left behind him of his Prophecies. For this Prophet said, that God had spoken thus to him in a secret vision: “My will is, that Cyrus, whom I have appointed to be King over many and great nations, send back my people to their own land, and build my temple.” This was foretold by Isaiah one hundred and forty years before the temple was demolished. Accordingly when Cyrus read this, and admired the divine power, an earnest desire and an ambition seized upon him, to fulfil what was so written.</a:t>
            </a:r>
          </a:p>
        </p:txBody>
      </p:sp>
      <p:sp>
        <p:nvSpPr>
          <p:cNvPr id="3" name="Rectangle 2">
            <a:extLst>
              <a:ext uri="{FF2B5EF4-FFF2-40B4-BE49-F238E27FC236}">
                <a16:creationId xmlns:a16="http://schemas.microsoft.com/office/drawing/2014/main" id="{4C5E7958-5986-CF44-96EA-ED15EDBCA110}"/>
              </a:ext>
            </a:extLst>
          </p:cNvPr>
          <p:cNvSpPr/>
          <p:nvPr/>
        </p:nvSpPr>
        <p:spPr>
          <a:xfrm>
            <a:off x="1159463" y="905233"/>
            <a:ext cx="6825074" cy="646331"/>
          </a:xfrm>
          <a:prstGeom prst="rect">
            <a:avLst/>
          </a:prstGeom>
        </p:spPr>
        <p:txBody>
          <a:bodyPr wrap="none">
            <a:spAutoFit/>
          </a:bodyPr>
          <a:lstStyle/>
          <a:p>
            <a:pPr algn="ctr"/>
            <a:r>
              <a:rPr lang="en-US" sz="3600" b="1" u="sng" dirty="0">
                <a:ln w="3175" cmpd="sng">
                  <a:noFill/>
                </a:ln>
                <a:solidFill>
                  <a:prstClr val="black">
                    <a:lumMod val="85000"/>
                    <a:lumOff val="15000"/>
                  </a:prstClr>
                </a:solidFill>
                <a:ea typeface="+mj-ea"/>
                <a:cs typeface="+mj-cs"/>
              </a:rPr>
              <a:t>Josephus, Anti. of the Jews, xi. 1-2</a:t>
            </a:r>
            <a:endParaRPr lang="en-US" sz="1600" dirty="0"/>
          </a:p>
        </p:txBody>
      </p:sp>
    </p:spTree>
    <p:extLst>
      <p:ext uri="{BB962C8B-B14F-4D97-AF65-F5344CB8AC3E}">
        <p14:creationId xmlns:p14="http://schemas.microsoft.com/office/powerpoint/2010/main" val="426665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E5C8-2F11-B444-A3DA-D0B2233C1E2A}"/>
              </a:ext>
            </a:extLst>
          </p:cNvPr>
          <p:cNvSpPr>
            <a:spLocks noGrp="1"/>
          </p:cNvSpPr>
          <p:nvPr>
            <p:ph type="title" idx="4294967295"/>
          </p:nvPr>
        </p:nvSpPr>
        <p:spPr>
          <a:xfrm>
            <a:off x="1172369" y="538162"/>
            <a:ext cx="6799262" cy="1303337"/>
          </a:xfrm>
        </p:spPr>
        <p:txBody>
          <a:bodyPr/>
          <a:lstStyle/>
          <a:p>
            <a:r>
              <a:rPr lang="en-US" b="1" u="sng" dirty="0"/>
              <a:t>Ezra Chapter 1</a:t>
            </a:r>
          </a:p>
        </p:txBody>
      </p:sp>
      <p:sp>
        <p:nvSpPr>
          <p:cNvPr id="3" name="Content Placeholder 2">
            <a:extLst>
              <a:ext uri="{FF2B5EF4-FFF2-40B4-BE49-F238E27FC236}">
                <a16:creationId xmlns:a16="http://schemas.microsoft.com/office/drawing/2014/main" id="{1C252E18-2250-304E-A641-E616EDA8D5DB}"/>
              </a:ext>
            </a:extLst>
          </p:cNvPr>
          <p:cNvSpPr>
            <a:spLocks noGrp="1"/>
          </p:cNvSpPr>
          <p:nvPr>
            <p:ph idx="4294967295"/>
          </p:nvPr>
        </p:nvSpPr>
        <p:spPr>
          <a:xfrm>
            <a:off x="876300" y="1706562"/>
            <a:ext cx="7302500" cy="4338638"/>
          </a:xfrm>
        </p:spPr>
        <p:txBody>
          <a:bodyPr>
            <a:normAutofit/>
          </a:bodyPr>
          <a:lstStyle/>
          <a:p>
            <a:r>
              <a:rPr lang="en-US" b="1" dirty="0"/>
              <a:t>Remnant theme partially fulfills various prophecies</a:t>
            </a:r>
          </a:p>
          <a:p>
            <a:r>
              <a:rPr lang="en-US" b="1" dirty="0"/>
              <a:t>Exodus theme – gold, silver, vessels, assisted by others, leader of civil power used by God</a:t>
            </a:r>
          </a:p>
          <a:p>
            <a:r>
              <a:rPr lang="en-US" b="1" dirty="0"/>
              <a:t>Cyrus enabled all to be involved</a:t>
            </a:r>
          </a:p>
          <a:p>
            <a:r>
              <a:rPr lang="en-US" b="1" dirty="0"/>
              <a:t>A fraction of those who came out of the 1</a:t>
            </a:r>
            <a:r>
              <a:rPr lang="en-US" b="1" baseline="30000" dirty="0"/>
              <a:t>st</a:t>
            </a:r>
            <a:r>
              <a:rPr lang="en-US" b="1" dirty="0"/>
              <a:t> exodus</a:t>
            </a:r>
          </a:p>
          <a:p>
            <a:r>
              <a:rPr lang="en-US" b="1" dirty="0" err="1"/>
              <a:t>Sheshbazzar</a:t>
            </a:r>
            <a:r>
              <a:rPr lang="en-US" b="1" dirty="0"/>
              <a:t> may either be Zerubbabel or another governor, or even Zerubbabel’s uncle</a:t>
            </a:r>
          </a:p>
          <a:p>
            <a:r>
              <a:rPr lang="en-US" b="1" dirty="0"/>
              <a:t>What an occasion!</a:t>
            </a:r>
          </a:p>
          <a:p>
            <a:r>
              <a:rPr lang="en-US" b="1" dirty="0"/>
              <a:t>Understandable difficulties in the listings here</a:t>
            </a:r>
          </a:p>
        </p:txBody>
      </p:sp>
    </p:spTree>
    <p:extLst>
      <p:ext uri="{BB962C8B-B14F-4D97-AF65-F5344CB8AC3E}">
        <p14:creationId xmlns:p14="http://schemas.microsoft.com/office/powerpoint/2010/main" val="431111155"/>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TotalTime>
  <Words>1238</Words>
  <Application>Microsoft Macintosh PowerPoint</Application>
  <PresentationFormat>On-screen Show (4:3)</PresentationFormat>
  <Paragraphs>86</Paragraphs>
  <Slides>25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Garamond</vt:lpstr>
      <vt:lpstr>Office Theme</vt:lpstr>
      <vt:lpstr>Organic</vt:lpstr>
      <vt:lpstr>Ezra, Nehemiah, and Esther</vt:lpstr>
      <vt:lpstr>PowerPoint Presentation</vt:lpstr>
      <vt:lpstr>Intro to the Book</vt:lpstr>
      <vt:lpstr>Intro to the Book</vt:lpstr>
      <vt:lpstr>Timeline of Events</vt:lpstr>
      <vt:lpstr>Ezra Chapter 1</vt:lpstr>
      <vt:lpstr>PowerPoint Presentation</vt:lpstr>
      <vt:lpstr>PowerPoint Presentation</vt:lpstr>
      <vt:lpstr>Ezra Chapter 1</vt:lpstr>
      <vt:lpstr>PowerPoint Presentation</vt:lpstr>
      <vt:lpstr>Ezra Chapter 2</vt:lpstr>
      <vt:lpstr>Ezra Chapter 3</vt:lpstr>
      <vt:lpstr>PowerPoint Presentation</vt:lpstr>
      <vt:lpstr>PowerPoint Presentation</vt:lpstr>
      <vt:lpstr>Ezra Chapter 4</vt:lpstr>
      <vt:lpstr>Ezra Chapter 5</vt:lpstr>
      <vt:lpstr>PowerPoint Presentation</vt:lpstr>
      <vt:lpstr>PowerPoint Presentation</vt:lpstr>
      <vt:lpstr>PowerPoint Presentation</vt:lpstr>
      <vt:lpstr>PowerPoint Presentation</vt:lpstr>
      <vt:lpstr>Ezra Chapter 6</vt:lpstr>
      <vt:lpstr>PowerPoint Presentation</vt:lpstr>
      <vt:lpstr>PowerPoint Presentation</vt:lpstr>
      <vt:lpstr>Ezra Chapter 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Ezra, Nehemiah, and Esther</dc:title>
  <dc:creator>Eric Parker</dc:creator>
  <cp:lastModifiedBy>Eric Parker</cp:lastModifiedBy>
  <cp:revision>9</cp:revision>
  <dcterms:created xsi:type="dcterms:W3CDTF">2020-06-10T15:40:57Z</dcterms:created>
  <dcterms:modified xsi:type="dcterms:W3CDTF">2020-06-10T16:55:51Z</dcterms:modified>
</cp:coreProperties>
</file>