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369"/>
  </p:normalViewPr>
  <p:slideViewPr>
    <p:cSldViewPr snapToGrid="0" snapToObjects="1">
      <p:cViewPr varScale="1">
        <p:scale>
          <a:sx n="96" d="100"/>
          <a:sy n="96" d="100"/>
        </p:scale>
        <p:origin x="24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8682FA4B-E263-2B4F-853E-A2E83B6AF29D}" type="datetimeFigureOut">
              <a:rPr lang="en-US" smtClean="0"/>
              <a:t>8/14/20</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B8864B2D-FF79-1949-87AF-AB217930AC79}" type="slidenum">
              <a:rPr lang="en-US" smtClean="0"/>
              <a:t>‹#›</a:t>
            </a:fld>
            <a:endParaRPr lang="en-US"/>
          </a:p>
        </p:txBody>
      </p:sp>
    </p:spTree>
    <p:extLst>
      <p:ext uri="{BB962C8B-B14F-4D97-AF65-F5344CB8AC3E}">
        <p14:creationId xmlns:p14="http://schemas.microsoft.com/office/powerpoint/2010/main" val="1166665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82FA4B-E263-2B4F-853E-A2E83B6AF29D}" type="datetimeFigureOut">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864B2D-FF79-1949-87AF-AB217930AC79}" type="slidenum">
              <a:rPr lang="en-US" smtClean="0"/>
              <a:t>‹#›</a:t>
            </a:fld>
            <a:endParaRPr lang="en-US"/>
          </a:p>
        </p:txBody>
      </p:sp>
    </p:spTree>
    <p:extLst>
      <p:ext uri="{BB962C8B-B14F-4D97-AF65-F5344CB8AC3E}">
        <p14:creationId xmlns:p14="http://schemas.microsoft.com/office/powerpoint/2010/main" val="1059633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fld id="{8682FA4B-E263-2B4F-853E-A2E83B6AF29D}" type="datetimeFigureOut">
              <a:rPr lang="en-US" smtClean="0"/>
              <a:t>8/14/20</a:t>
            </a:fld>
            <a:endParaRPr lang="en-US"/>
          </a:p>
        </p:txBody>
      </p:sp>
      <p:sp>
        <p:nvSpPr>
          <p:cNvPr id="5" name="Footer Placeholder 4"/>
          <p:cNvSpPr>
            <a:spLocks noGrp="1"/>
          </p:cNvSpPr>
          <p:nvPr>
            <p:ph type="ftr" sz="quarter" idx="11"/>
          </p:nvPr>
        </p:nvSpPr>
        <p:spPr>
          <a:xfrm>
            <a:off x="581192" y="5951810"/>
            <a:ext cx="5922209"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B8864B2D-FF79-1949-87AF-AB217930AC79}" type="slidenum">
              <a:rPr lang="en-US" smtClean="0"/>
              <a:t>‹#›</a:t>
            </a:fld>
            <a:endParaRPr lang="en-US"/>
          </a:p>
        </p:txBody>
      </p:sp>
    </p:spTree>
    <p:extLst>
      <p:ext uri="{BB962C8B-B14F-4D97-AF65-F5344CB8AC3E}">
        <p14:creationId xmlns:p14="http://schemas.microsoft.com/office/powerpoint/2010/main" val="1108990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82FA4B-E263-2B4F-853E-A2E83B6AF29D}" type="datetimeFigureOut">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864B2D-FF79-1949-87AF-AB217930AC79}" type="slidenum">
              <a:rPr lang="en-US" smtClean="0"/>
              <a:t>‹#›</a:t>
            </a:fld>
            <a:endParaRPr lang="en-US"/>
          </a:p>
        </p:txBody>
      </p:sp>
    </p:spTree>
    <p:extLst>
      <p:ext uri="{BB962C8B-B14F-4D97-AF65-F5344CB8AC3E}">
        <p14:creationId xmlns:p14="http://schemas.microsoft.com/office/powerpoint/2010/main" val="3280195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8682FA4B-E263-2B4F-853E-A2E83B6AF29D}" type="datetimeFigureOut">
              <a:rPr lang="en-US" smtClean="0"/>
              <a:t>8/14/20</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B8864B2D-FF79-1949-87AF-AB217930AC79}" type="slidenum">
              <a:rPr lang="en-US" smtClean="0"/>
              <a:t>‹#›</a:t>
            </a:fld>
            <a:endParaRPr lang="en-US"/>
          </a:p>
        </p:txBody>
      </p:sp>
    </p:spTree>
    <p:extLst>
      <p:ext uri="{BB962C8B-B14F-4D97-AF65-F5344CB8AC3E}">
        <p14:creationId xmlns:p14="http://schemas.microsoft.com/office/powerpoint/2010/main" val="3265408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82FA4B-E263-2B4F-853E-A2E83B6AF29D}" type="datetimeFigureOut">
              <a:rPr lang="en-US" smtClean="0"/>
              <a:t>8/14/20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864B2D-FF79-1949-87AF-AB217930AC79}" type="slidenum">
              <a:rPr lang="en-US" smtClean="0"/>
              <a:t>‹#›</a:t>
            </a:fld>
            <a:endParaRPr lang="en-US"/>
          </a:p>
        </p:txBody>
      </p:sp>
    </p:spTree>
    <p:extLst>
      <p:ext uri="{BB962C8B-B14F-4D97-AF65-F5344CB8AC3E}">
        <p14:creationId xmlns:p14="http://schemas.microsoft.com/office/powerpoint/2010/main" val="27802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82FA4B-E263-2B4F-853E-A2E83B6AF29D}" type="datetimeFigureOut">
              <a:rPr lang="en-US" smtClean="0"/>
              <a:t>8/14/20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864B2D-FF79-1949-87AF-AB217930AC79}" type="slidenum">
              <a:rPr lang="en-US" smtClean="0"/>
              <a:t>‹#›</a:t>
            </a:fld>
            <a:endParaRPr lang="en-US"/>
          </a:p>
        </p:txBody>
      </p:sp>
    </p:spTree>
    <p:extLst>
      <p:ext uri="{BB962C8B-B14F-4D97-AF65-F5344CB8AC3E}">
        <p14:creationId xmlns:p14="http://schemas.microsoft.com/office/powerpoint/2010/main" val="2679271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82FA4B-E263-2B4F-853E-A2E83B6AF29D}" type="datetimeFigureOut">
              <a:rPr lang="en-US" smtClean="0"/>
              <a:t>8/14/20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864B2D-FF79-1949-87AF-AB217930AC79}" type="slidenum">
              <a:rPr lang="en-US" smtClean="0"/>
              <a:t>‹#›</a:t>
            </a:fld>
            <a:endParaRPr lang="en-US"/>
          </a:p>
        </p:txBody>
      </p:sp>
    </p:spTree>
    <p:extLst>
      <p:ext uri="{BB962C8B-B14F-4D97-AF65-F5344CB8AC3E}">
        <p14:creationId xmlns:p14="http://schemas.microsoft.com/office/powerpoint/2010/main" val="2648877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82FA4B-E263-2B4F-853E-A2E83B6AF29D}" type="datetimeFigureOut">
              <a:rPr lang="en-US" smtClean="0"/>
              <a:t>8/14/20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864B2D-FF79-1949-87AF-AB217930AC79}" type="slidenum">
              <a:rPr lang="en-US" smtClean="0"/>
              <a:t>‹#›</a:t>
            </a:fld>
            <a:endParaRPr lang="en-US"/>
          </a:p>
        </p:txBody>
      </p:sp>
    </p:spTree>
    <p:extLst>
      <p:ext uri="{BB962C8B-B14F-4D97-AF65-F5344CB8AC3E}">
        <p14:creationId xmlns:p14="http://schemas.microsoft.com/office/powerpoint/2010/main" val="1402621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8682FA4B-E263-2B4F-853E-A2E83B6AF29D}" type="datetimeFigureOut">
              <a:rPr lang="en-US" smtClean="0"/>
              <a:t>8/14/20</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B8864B2D-FF79-1949-87AF-AB217930AC79}" type="slidenum">
              <a:rPr lang="en-US" smtClean="0"/>
              <a:t>‹#›</a:t>
            </a:fld>
            <a:endParaRPr lang="en-US"/>
          </a:p>
        </p:txBody>
      </p:sp>
    </p:spTree>
    <p:extLst>
      <p:ext uri="{BB962C8B-B14F-4D97-AF65-F5344CB8AC3E}">
        <p14:creationId xmlns:p14="http://schemas.microsoft.com/office/powerpoint/2010/main" val="3553745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82FA4B-E263-2B4F-853E-A2E83B6AF29D}" type="datetimeFigureOut">
              <a:rPr lang="en-US" smtClean="0"/>
              <a:t>8/14/20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864B2D-FF79-1949-87AF-AB217930AC79}" type="slidenum">
              <a:rPr lang="en-US" smtClean="0"/>
              <a:t>‹#›</a:t>
            </a:fld>
            <a:endParaRPr lang="en-US"/>
          </a:p>
        </p:txBody>
      </p:sp>
    </p:spTree>
    <p:extLst>
      <p:ext uri="{BB962C8B-B14F-4D97-AF65-F5344CB8AC3E}">
        <p14:creationId xmlns:p14="http://schemas.microsoft.com/office/powerpoint/2010/main" val="2557496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8682FA4B-E263-2B4F-853E-A2E83B6AF29D}" type="datetimeFigureOut">
              <a:rPr lang="en-US" smtClean="0"/>
              <a:t>8/14/20</a:t>
            </a:fld>
            <a:endParaRPr lang="en-US"/>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B8864B2D-FF79-1949-87AF-AB217930AC79}" type="slidenum">
              <a:rPr lang="en-US" smtClean="0"/>
              <a:t>‹#›</a:t>
            </a:fld>
            <a:endParaRPr lang="en-US"/>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643202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EA3F4-344A-614A-894A-971DEA7292A6}"/>
              </a:ext>
            </a:extLst>
          </p:cNvPr>
          <p:cNvSpPr>
            <a:spLocks noGrp="1"/>
          </p:cNvSpPr>
          <p:nvPr>
            <p:ph type="ctrTitle"/>
          </p:nvPr>
        </p:nvSpPr>
        <p:spPr>
          <a:xfrm>
            <a:off x="577124" y="871330"/>
            <a:ext cx="7989752" cy="1752600"/>
          </a:xfrm>
        </p:spPr>
        <p:txBody>
          <a:bodyPr anchor="ctr">
            <a:normAutofit/>
          </a:bodyPr>
          <a:lstStyle/>
          <a:p>
            <a:pPr algn="ctr"/>
            <a:r>
              <a:rPr lang="en-US" sz="5400" b="1" dirty="0"/>
              <a:t>Christianity and depression</a:t>
            </a:r>
          </a:p>
        </p:txBody>
      </p:sp>
      <p:pic>
        <p:nvPicPr>
          <p:cNvPr id="4" name="Picture 3">
            <a:extLst>
              <a:ext uri="{FF2B5EF4-FFF2-40B4-BE49-F238E27FC236}">
                <a16:creationId xmlns:a16="http://schemas.microsoft.com/office/drawing/2014/main" id="{EA06FE89-6C1A-884B-BD96-4A0E12D719A0}"/>
              </a:ext>
            </a:extLst>
          </p:cNvPr>
          <p:cNvPicPr>
            <a:picLocks noChangeAspect="1"/>
          </p:cNvPicPr>
          <p:nvPr/>
        </p:nvPicPr>
        <p:blipFill>
          <a:blip r:embed="rId2"/>
          <a:stretch>
            <a:fillRect/>
          </a:stretch>
        </p:blipFill>
        <p:spPr>
          <a:xfrm>
            <a:off x="577124" y="3233531"/>
            <a:ext cx="7989752" cy="2962616"/>
          </a:xfrm>
          <a:prstGeom prst="rect">
            <a:avLst/>
          </a:prstGeom>
        </p:spPr>
      </p:pic>
    </p:spTree>
    <p:extLst>
      <p:ext uri="{BB962C8B-B14F-4D97-AF65-F5344CB8AC3E}">
        <p14:creationId xmlns:p14="http://schemas.microsoft.com/office/powerpoint/2010/main" val="1373124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EB5DE-68A0-F544-8B80-A1AEABCB8120}"/>
              </a:ext>
            </a:extLst>
          </p:cNvPr>
          <p:cNvSpPr>
            <a:spLocks noGrp="1"/>
          </p:cNvSpPr>
          <p:nvPr>
            <p:ph type="title"/>
          </p:nvPr>
        </p:nvSpPr>
        <p:spPr/>
        <p:txBody>
          <a:bodyPr/>
          <a:lstStyle/>
          <a:p>
            <a:pPr algn="ctr"/>
            <a:r>
              <a:rPr lang="en-US" b="1" dirty="0"/>
              <a:t>Christians can and do struggle with depression (Psalm 143:7-8)</a:t>
            </a:r>
          </a:p>
        </p:txBody>
      </p:sp>
      <p:sp>
        <p:nvSpPr>
          <p:cNvPr id="3" name="Content Placeholder 2">
            <a:extLst>
              <a:ext uri="{FF2B5EF4-FFF2-40B4-BE49-F238E27FC236}">
                <a16:creationId xmlns:a16="http://schemas.microsoft.com/office/drawing/2014/main" id="{F8EFCF7F-BC1F-6144-97F2-306BC2CFB805}"/>
              </a:ext>
            </a:extLst>
          </p:cNvPr>
          <p:cNvSpPr>
            <a:spLocks noGrp="1"/>
          </p:cNvSpPr>
          <p:nvPr>
            <p:ph idx="1"/>
          </p:nvPr>
        </p:nvSpPr>
        <p:spPr>
          <a:xfrm>
            <a:off x="581192" y="2228003"/>
            <a:ext cx="7989752" cy="4212554"/>
          </a:xfrm>
        </p:spPr>
        <p:txBody>
          <a:bodyPr>
            <a:normAutofit lnSpcReduction="10000"/>
          </a:bodyPr>
          <a:lstStyle/>
          <a:p>
            <a:r>
              <a:rPr lang="en-US" b="1" dirty="0"/>
              <a:t>“When I was in college, about 2/3 of my friend group struggled with some form of anxiety, depression, suicidal tendencies, etc. I think it’s more pervasive than we care to admit. Probably the worst thing someone said to me was that people who are depressed are selfish and if they weren’t as self-absorbed, they’d be ok. It absolutely broke me. Because my self-harm and depression has always been triggered by feeling like I’m failing others. If I could say one thing to Christians struggling with this, it would be that Scripture tells us to seek wisdom. Counselling and therapy is wisdom. It makes us masters of our own minds again. And helps us be the most effective Christians we can.”</a:t>
            </a:r>
          </a:p>
          <a:p>
            <a:r>
              <a:rPr lang="en-US" b="1" dirty="0"/>
              <a:t>“I think a lot of people in the church struggle with it but its taboo to talk about. I want Christians to know that it’s a medical condition. It’s ok to feel this way, but it’s not ok to wallow in it. We can’t serve God when we can’t get out of bed. If you can’t get help for yourself, get help so you can in turn help others.”</a:t>
            </a:r>
          </a:p>
          <a:p>
            <a:endParaRPr lang="en-US" b="1" dirty="0"/>
          </a:p>
        </p:txBody>
      </p:sp>
    </p:spTree>
    <p:extLst>
      <p:ext uri="{BB962C8B-B14F-4D97-AF65-F5344CB8AC3E}">
        <p14:creationId xmlns:p14="http://schemas.microsoft.com/office/powerpoint/2010/main" val="117580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EB5DE-68A0-F544-8B80-A1AEABCB8120}"/>
              </a:ext>
            </a:extLst>
          </p:cNvPr>
          <p:cNvSpPr>
            <a:spLocks noGrp="1"/>
          </p:cNvSpPr>
          <p:nvPr>
            <p:ph type="title"/>
          </p:nvPr>
        </p:nvSpPr>
        <p:spPr/>
        <p:txBody>
          <a:bodyPr/>
          <a:lstStyle/>
          <a:p>
            <a:pPr algn="ctr"/>
            <a:r>
              <a:rPr lang="en-US" b="1" dirty="0"/>
              <a:t>Christians can and do struggle with depression (Psalm 143:7-8)</a:t>
            </a:r>
          </a:p>
        </p:txBody>
      </p:sp>
      <p:sp>
        <p:nvSpPr>
          <p:cNvPr id="3" name="Content Placeholder 2">
            <a:extLst>
              <a:ext uri="{FF2B5EF4-FFF2-40B4-BE49-F238E27FC236}">
                <a16:creationId xmlns:a16="http://schemas.microsoft.com/office/drawing/2014/main" id="{F8EFCF7F-BC1F-6144-97F2-306BC2CFB805}"/>
              </a:ext>
            </a:extLst>
          </p:cNvPr>
          <p:cNvSpPr>
            <a:spLocks noGrp="1"/>
          </p:cNvSpPr>
          <p:nvPr>
            <p:ph idx="1"/>
          </p:nvPr>
        </p:nvSpPr>
        <p:spPr>
          <a:xfrm>
            <a:off x="581192" y="2228003"/>
            <a:ext cx="7989752" cy="4212554"/>
          </a:xfrm>
        </p:spPr>
        <p:txBody>
          <a:bodyPr>
            <a:normAutofit/>
          </a:bodyPr>
          <a:lstStyle/>
          <a:p>
            <a:r>
              <a:rPr lang="en-US" b="1" dirty="0"/>
              <a:t>“I struggle with depression caused by various reasons more than I like to admit. The crazy thing about it is, it’s often the catalyst to anger, guilt and shame for me. As a man it makes me feel weak and self pitying which causes the emotions of anger, guilt and shame. As a Christian it can make me feel unappreciative for what God has blessed me with which feeds a sense of failure causing me to get inside my head and pick myself apart. The challenge for me is talking about it. I struggle with expressing how I feel because throughout life I’ve had to learn how to turn things on and off to protect myself and others around me, resulting in a man who has trouble expressing himself in a healthy way at times. Romans 8:26-27 comforts me because as much as I like to talk, I struggle to find the words when I’m feeling low. I’m thankful for God’s love, mercy and grace but I don’t always feel worthy of it."</a:t>
            </a:r>
          </a:p>
          <a:p>
            <a:endParaRPr lang="en-US" b="1" dirty="0"/>
          </a:p>
        </p:txBody>
      </p:sp>
    </p:spTree>
    <p:extLst>
      <p:ext uri="{BB962C8B-B14F-4D97-AF65-F5344CB8AC3E}">
        <p14:creationId xmlns:p14="http://schemas.microsoft.com/office/powerpoint/2010/main" val="1469985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B883B-D259-0F47-8136-FF1C091BB11C}"/>
              </a:ext>
            </a:extLst>
          </p:cNvPr>
          <p:cNvSpPr>
            <a:spLocks noGrp="1"/>
          </p:cNvSpPr>
          <p:nvPr>
            <p:ph type="title"/>
          </p:nvPr>
        </p:nvSpPr>
        <p:spPr>
          <a:xfrm>
            <a:off x="577124" y="1924156"/>
            <a:ext cx="7989751" cy="1504844"/>
          </a:xfrm>
        </p:spPr>
        <p:txBody>
          <a:bodyPr>
            <a:normAutofit fontScale="90000"/>
          </a:bodyPr>
          <a:lstStyle/>
          <a:p>
            <a:pPr algn="ctr"/>
            <a:r>
              <a:rPr lang="en-US" b="1" dirty="0"/>
              <a:t>Current events especially are making this a widespread reality (Job 14:1-2; Matthew 6:34)</a:t>
            </a:r>
          </a:p>
        </p:txBody>
      </p:sp>
    </p:spTree>
    <p:extLst>
      <p:ext uri="{BB962C8B-B14F-4D97-AF65-F5344CB8AC3E}">
        <p14:creationId xmlns:p14="http://schemas.microsoft.com/office/powerpoint/2010/main" val="3328273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18DD8C-8028-394C-A38B-2A4D761A9334}"/>
              </a:ext>
            </a:extLst>
          </p:cNvPr>
          <p:cNvSpPr>
            <a:spLocks noGrp="1"/>
          </p:cNvSpPr>
          <p:nvPr>
            <p:ph type="title"/>
          </p:nvPr>
        </p:nvSpPr>
        <p:spPr/>
        <p:txBody>
          <a:bodyPr/>
          <a:lstStyle/>
          <a:p>
            <a:pPr algn="ctr"/>
            <a:r>
              <a:rPr lang="en-US" b="1" dirty="0"/>
              <a:t>What Does the bible say about depression?</a:t>
            </a:r>
          </a:p>
        </p:txBody>
      </p:sp>
      <p:sp>
        <p:nvSpPr>
          <p:cNvPr id="5" name="Content Placeholder 4">
            <a:extLst>
              <a:ext uri="{FF2B5EF4-FFF2-40B4-BE49-F238E27FC236}">
                <a16:creationId xmlns:a16="http://schemas.microsoft.com/office/drawing/2014/main" id="{26EBDE8D-7FCF-F742-B90D-8BF259FC37BF}"/>
              </a:ext>
            </a:extLst>
          </p:cNvPr>
          <p:cNvSpPr>
            <a:spLocks noGrp="1"/>
          </p:cNvSpPr>
          <p:nvPr>
            <p:ph idx="1"/>
          </p:nvPr>
        </p:nvSpPr>
        <p:spPr>
          <a:xfrm>
            <a:off x="422168" y="2042473"/>
            <a:ext cx="5263017" cy="4464345"/>
          </a:xfrm>
        </p:spPr>
        <p:txBody>
          <a:bodyPr>
            <a:normAutofit fontScale="92500" lnSpcReduction="10000"/>
          </a:bodyPr>
          <a:lstStyle/>
          <a:p>
            <a:r>
              <a:rPr lang="en-US" sz="2000" b="1" dirty="0"/>
              <a:t>Chronologically, it has spiritual origin</a:t>
            </a:r>
          </a:p>
          <a:p>
            <a:pPr lvl="1"/>
            <a:r>
              <a:rPr lang="en-US" sz="1800" b="1" dirty="0"/>
              <a:t>Perfection (Genesis 1:31; 2; 3) became corrupted, including the corruption of the human mind (Romans 1; 8:18-25; 2 Corinthians 4:4; 10:5; 11:3; Ephesians 6:10-18; 1 John 5:19)</a:t>
            </a:r>
          </a:p>
          <a:p>
            <a:pPr lvl="1"/>
            <a:r>
              <a:rPr lang="en-US" sz="1800" b="1" dirty="0"/>
              <a:t>Scientifically attested to by a meta-analysis of 444 studies over decades. Spiritual intervention in people struggling with depression provided significant improvement in 61% of cases (</a:t>
            </a:r>
            <a:r>
              <a:rPr lang="en-US" sz="1800" b="1" i="1" dirty="0"/>
              <a:t>NIH</a:t>
            </a:r>
            <a:r>
              <a:rPr lang="en-US" sz="1800" b="1" dirty="0"/>
              <a:t>)</a:t>
            </a:r>
          </a:p>
          <a:p>
            <a:r>
              <a:rPr lang="en-US" sz="2000" b="1" dirty="0"/>
              <a:t>Spiritual elements exacerbate this struggle (Proverbs 12:25)</a:t>
            </a:r>
          </a:p>
          <a:p>
            <a:r>
              <a:rPr lang="en-US" sz="2000" b="1" dirty="0"/>
              <a:t>Biblical people struggled with depression, situational or otherwise</a:t>
            </a:r>
          </a:p>
        </p:txBody>
      </p:sp>
      <p:pic>
        <p:nvPicPr>
          <p:cNvPr id="6" name="Picture 5">
            <a:extLst>
              <a:ext uri="{FF2B5EF4-FFF2-40B4-BE49-F238E27FC236}">
                <a16:creationId xmlns:a16="http://schemas.microsoft.com/office/drawing/2014/main" id="{DC9C1AF7-DE42-2043-B527-A77871AF8CA8}"/>
              </a:ext>
            </a:extLst>
          </p:cNvPr>
          <p:cNvPicPr>
            <a:picLocks noChangeAspect="1"/>
          </p:cNvPicPr>
          <p:nvPr/>
        </p:nvPicPr>
        <p:blipFill rotWithShape="1">
          <a:blip r:embed="rId2"/>
          <a:srcRect l="50001" t="9019" r="11884" b="5083"/>
          <a:stretch/>
        </p:blipFill>
        <p:spPr>
          <a:xfrm>
            <a:off x="5685892" y="2186609"/>
            <a:ext cx="2967777" cy="4121426"/>
          </a:xfrm>
          <a:prstGeom prst="rect">
            <a:avLst/>
          </a:prstGeom>
          <a:ln w="38100">
            <a:solidFill>
              <a:srgbClr val="002060"/>
            </a:solidFill>
          </a:ln>
        </p:spPr>
      </p:pic>
    </p:spTree>
    <p:extLst>
      <p:ext uri="{BB962C8B-B14F-4D97-AF65-F5344CB8AC3E}">
        <p14:creationId xmlns:p14="http://schemas.microsoft.com/office/powerpoint/2010/main" val="203784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dissolv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38497-6F99-8C4A-B5BB-D9BD527AF5F5}"/>
              </a:ext>
            </a:extLst>
          </p:cNvPr>
          <p:cNvSpPr>
            <a:spLocks noGrp="1"/>
          </p:cNvSpPr>
          <p:nvPr>
            <p:ph type="title"/>
          </p:nvPr>
        </p:nvSpPr>
        <p:spPr/>
        <p:txBody>
          <a:bodyPr anchor="ctr"/>
          <a:lstStyle/>
          <a:p>
            <a:pPr algn="ctr"/>
            <a:r>
              <a:rPr lang="en-US" b="1" dirty="0"/>
              <a:t>Overarching biblical principles</a:t>
            </a:r>
          </a:p>
        </p:txBody>
      </p:sp>
      <p:sp>
        <p:nvSpPr>
          <p:cNvPr id="3" name="Content Placeholder 2">
            <a:extLst>
              <a:ext uri="{FF2B5EF4-FFF2-40B4-BE49-F238E27FC236}">
                <a16:creationId xmlns:a16="http://schemas.microsoft.com/office/drawing/2014/main" id="{EB5A299E-02DB-6A45-8755-62EB23BE0784}"/>
              </a:ext>
            </a:extLst>
          </p:cNvPr>
          <p:cNvSpPr>
            <a:spLocks noGrp="1"/>
          </p:cNvSpPr>
          <p:nvPr>
            <p:ph idx="1"/>
          </p:nvPr>
        </p:nvSpPr>
        <p:spPr>
          <a:xfrm>
            <a:off x="581192" y="2121987"/>
            <a:ext cx="7989752" cy="4424588"/>
          </a:xfrm>
        </p:spPr>
        <p:txBody>
          <a:bodyPr anchor="t">
            <a:normAutofit/>
          </a:bodyPr>
          <a:lstStyle/>
          <a:p>
            <a:pPr>
              <a:spcBef>
                <a:spcPts val="1200"/>
              </a:spcBef>
            </a:pPr>
            <a:r>
              <a:rPr lang="en-US" b="1" dirty="0"/>
              <a:t>Drawing near to Jesus reduces burden (Matthew 11:28-30)</a:t>
            </a:r>
          </a:p>
          <a:p>
            <a:pPr>
              <a:spcBef>
                <a:spcPts val="1200"/>
              </a:spcBef>
            </a:pPr>
            <a:r>
              <a:rPr lang="en-US" b="1" dirty="0"/>
              <a:t>Hope reduces burden (Psalm 42:11; 2 Corinthians 1:10; Colossians 1:5-6, 23, 27; 1 Timothy 1:1)</a:t>
            </a:r>
          </a:p>
          <a:p>
            <a:pPr>
              <a:spcBef>
                <a:spcPts val="1200"/>
              </a:spcBef>
            </a:pPr>
            <a:r>
              <a:rPr lang="en-US" b="1" dirty="0"/>
              <a:t>God is near to his people when they struggle (Psalm 34:18; 50:15; 2 Corinthians 7:6a)</a:t>
            </a:r>
          </a:p>
          <a:p>
            <a:pPr>
              <a:spcBef>
                <a:spcPts val="1200"/>
              </a:spcBef>
            </a:pPr>
            <a:r>
              <a:rPr lang="en-US" b="1" dirty="0"/>
              <a:t>God sets the lonely in families, namely His family (Psalm 68:6; 1 Timothy 3:15)</a:t>
            </a:r>
          </a:p>
        </p:txBody>
      </p:sp>
      <p:pic>
        <p:nvPicPr>
          <p:cNvPr id="4" name="Picture 3">
            <a:extLst>
              <a:ext uri="{FF2B5EF4-FFF2-40B4-BE49-F238E27FC236}">
                <a16:creationId xmlns:a16="http://schemas.microsoft.com/office/drawing/2014/main" id="{CFB7DEE9-4316-B54A-B044-F16F9BDA9743}"/>
              </a:ext>
            </a:extLst>
          </p:cNvPr>
          <p:cNvPicPr>
            <a:picLocks noChangeAspect="1"/>
          </p:cNvPicPr>
          <p:nvPr/>
        </p:nvPicPr>
        <p:blipFill>
          <a:blip r:embed="rId2"/>
          <a:stretch>
            <a:fillRect/>
          </a:stretch>
        </p:blipFill>
        <p:spPr>
          <a:xfrm>
            <a:off x="0" y="5087198"/>
            <a:ext cx="9144000" cy="1770802"/>
          </a:xfrm>
          <a:prstGeom prst="rect">
            <a:avLst/>
          </a:prstGeom>
          <a:ln w="38100">
            <a:solidFill>
              <a:srgbClr val="002060"/>
            </a:solidFill>
          </a:ln>
        </p:spPr>
      </p:pic>
    </p:spTree>
    <p:extLst>
      <p:ext uri="{BB962C8B-B14F-4D97-AF65-F5344CB8AC3E}">
        <p14:creationId xmlns:p14="http://schemas.microsoft.com/office/powerpoint/2010/main" val="37865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38497-6F99-8C4A-B5BB-D9BD527AF5F5}"/>
              </a:ext>
            </a:extLst>
          </p:cNvPr>
          <p:cNvSpPr>
            <a:spLocks noGrp="1"/>
          </p:cNvSpPr>
          <p:nvPr>
            <p:ph type="title"/>
          </p:nvPr>
        </p:nvSpPr>
        <p:spPr/>
        <p:txBody>
          <a:bodyPr anchor="ctr"/>
          <a:lstStyle/>
          <a:p>
            <a:pPr algn="ctr"/>
            <a:r>
              <a:rPr lang="en-US" b="1" dirty="0"/>
              <a:t>Overarching biblical principles</a:t>
            </a:r>
          </a:p>
        </p:txBody>
      </p:sp>
      <p:sp>
        <p:nvSpPr>
          <p:cNvPr id="3" name="Content Placeholder 2">
            <a:extLst>
              <a:ext uri="{FF2B5EF4-FFF2-40B4-BE49-F238E27FC236}">
                <a16:creationId xmlns:a16="http://schemas.microsoft.com/office/drawing/2014/main" id="{EB5A299E-02DB-6A45-8755-62EB23BE0784}"/>
              </a:ext>
            </a:extLst>
          </p:cNvPr>
          <p:cNvSpPr>
            <a:spLocks noGrp="1"/>
          </p:cNvSpPr>
          <p:nvPr>
            <p:ph idx="1"/>
          </p:nvPr>
        </p:nvSpPr>
        <p:spPr>
          <a:xfrm>
            <a:off x="528182" y="1936458"/>
            <a:ext cx="4984722" cy="4722761"/>
          </a:xfrm>
        </p:spPr>
        <p:txBody>
          <a:bodyPr>
            <a:normAutofit lnSpcReduction="10000"/>
          </a:bodyPr>
          <a:lstStyle/>
          <a:p>
            <a:r>
              <a:rPr lang="en-US" b="1" dirty="0"/>
              <a:t>God has designed your body (Psalm 139); sin has brought corruption (Romans 8). Even so, there are certain aspects of your body that God has designed to combat depression. These built-in protocols include an arsenal of hormones &amp; neurotransmitters that can be stimulated.</a:t>
            </a:r>
          </a:p>
          <a:p>
            <a:r>
              <a:rPr lang="en-US" b="1" dirty="0"/>
              <a:t>God’s instruction provides a system by which accountability, camaraderie, and mutual sharing of woes and trials can mutually edify and share the load.</a:t>
            </a:r>
          </a:p>
          <a:p>
            <a:r>
              <a:rPr lang="en-US" b="1" dirty="0"/>
              <a:t>God has also given people gifts, knowledge, and talents within the church who are professionally equipped to effectively address depression, situational or chronic or otherwise (Romans 12:4-8; 1 Corinthians 12:27-28; 1 Pet. 4:10-11). </a:t>
            </a:r>
          </a:p>
        </p:txBody>
      </p:sp>
      <p:pic>
        <p:nvPicPr>
          <p:cNvPr id="4" name="Picture 3">
            <a:extLst>
              <a:ext uri="{FF2B5EF4-FFF2-40B4-BE49-F238E27FC236}">
                <a16:creationId xmlns:a16="http://schemas.microsoft.com/office/drawing/2014/main" id="{2CE70C6D-B435-244E-9B46-31BAA2732C65}"/>
              </a:ext>
            </a:extLst>
          </p:cNvPr>
          <p:cNvPicPr>
            <a:picLocks noChangeAspect="1"/>
          </p:cNvPicPr>
          <p:nvPr/>
        </p:nvPicPr>
        <p:blipFill rotWithShape="1">
          <a:blip r:embed="rId2"/>
          <a:srcRect b="11073"/>
          <a:stretch/>
        </p:blipFill>
        <p:spPr>
          <a:xfrm>
            <a:off x="5592418" y="2054087"/>
            <a:ext cx="3023400" cy="4426227"/>
          </a:xfrm>
          <a:prstGeom prst="rect">
            <a:avLst/>
          </a:prstGeom>
          <a:ln w="38100">
            <a:solidFill>
              <a:srgbClr val="002060"/>
            </a:solidFill>
          </a:ln>
        </p:spPr>
      </p:pic>
    </p:spTree>
    <p:extLst>
      <p:ext uri="{BB962C8B-B14F-4D97-AF65-F5344CB8AC3E}">
        <p14:creationId xmlns:p14="http://schemas.microsoft.com/office/powerpoint/2010/main" val="390757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B1595-B44C-7C4F-AA8F-504EF2942707}"/>
              </a:ext>
            </a:extLst>
          </p:cNvPr>
          <p:cNvSpPr>
            <a:spLocks noGrp="1"/>
          </p:cNvSpPr>
          <p:nvPr>
            <p:ph type="title"/>
          </p:nvPr>
        </p:nvSpPr>
        <p:spPr/>
        <p:txBody>
          <a:bodyPr/>
          <a:lstStyle/>
          <a:p>
            <a:pPr algn="ctr"/>
            <a:r>
              <a:rPr lang="en-US" b="1" dirty="0"/>
              <a:t>How Can we address depression in the church?</a:t>
            </a:r>
          </a:p>
        </p:txBody>
      </p:sp>
      <p:sp>
        <p:nvSpPr>
          <p:cNvPr id="3" name="Content Placeholder 2">
            <a:extLst>
              <a:ext uri="{FF2B5EF4-FFF2-40B4-BE49-F238E27FC236}">
                <a16:creationId xmlns:a16="http://schemas.microsoft.com/office/drawing/2014/main" id="{22D0EA55-8901-904E-BB80-C022B3B76BFA}"/>
              </a:ext>
            </a:extLst>
          </p:cNvPr>
          <p:cNvSpPr>
            <a:spLocks noGrp="1"/>
          </p:cNvSpPr>
          <p:nvPr>
            <p:ph idx="1"/>
          </p:nvPr>
        </p:nvSpPr>
        <p:spPr>
          <a:xfrm>
            <a:off x="581192" y="2135238"/>
            <a:ext cx="3076408" cy="4358327"/>
          </a:xfrm>
        </p:spPr>
        <p:txBody>
          <a:bodyPr anchor="t">
            <a:normAutofit/>
          </a:bodyPr>
          <a:lstStyle/>
          <a:p>
            <a:pPr>
              <a:spcBef>
                <a:spcPts val="1200"/>
              </a:spcBef>
            </a:pPr>
            <a:r>
              <a:rPr lang="en-US" b="1" dirty="0"/>
              <a:t>Spiritual pointers for all</a:t>
            </a:r>
          </a:p>
          <a:p>
            <a:pPr>
              <a:spcBef>
                <a:spcPts val="1200"/>
              </a:spcBef>
            </a:pPr>
            <a:r>
              <a:rPr lang="en-US" b="1" dirty="0"/>
              <a:t>Spiritual pointers for those personally struggling with it</a:t>
            </a:r>
          </a:p>
          <a:p>
            <a:pPr>
              <a:spcBef>
                <a:spcPts val="1200"/>
              </a:spcBef>
            </a:pPr>
            <a:r>
              <a:rPr lang="en-US" b="1" dirty="0"/>
              <a:t>Spiritual pointers for the family of those struggling with it</a:t>
            </a:r>
          </a:p>
          <a:p>
            <a:pPr>
              <a:spcBef>
                <a:spcPts val="1200"/>
              </a:spcBef>
            </a:pPr>
            <a:r>
              <a:rPr lang="en-US" b="1" dirty="0"/>
              <a:t>Spiritual pointers for those seeking to share the gospel with someone struggling with it</a:t>
            </a:r>
          </a:p>
        </p:txBody>
      </p:sp>
      <p:pic>
        <p:nvPicPr>
          <p:cNvPr id="5" name="Picture 4">
            <a:extLst>
              <a:ext uri="{FF2B5EF4-FFF2-40B4-BE49-F238E27FC236}">
                <a16:creationId xmlns:a16="http://schemas.microsoft.com/office/drawing/2014/main" id="{B1C0BBE0-1179-2940-B54E-14A68067C2DD}"/>
              </a:ext>
            </a:extLst>
          </p:cNvPr>
          <p:cNvPicPr>
            <a:picLocks noChangeAspect="1"/>
          </p:cNvPicPr>
          <p:nvPr/>
        </p:nvPicPr>
        <p:blipFill>
          <a:blip r:embed="rId2"/>
          <a:stretch>
            <a:fillRect/>
          </a:stretch>
        </p:blipFill>
        <p:spPr>
          <a:xfrm>
            <a:off x="3829878" y="2135238"/>
            <a:ext cx="4741066" cy="4035288"/>
          </a:xfrm>
          <a:prstGeom prst="rect">
            <a:avLst/>
          </a:prstGeom>
          <a:ln w="38100">
            <a:solidFill>
              <a:srgbClr val="002060"/>
            </a:solidFill>
          </a:ln>
        </p:spPr>
      </p:pic>
    </p:spTree>
    <p:extLst>
      <p:ext uri="{BB962C8B-B14F-4D97-AF65-F5344CB8AC3E}">
        <p14:creationId xmlns:p14="http://schemas.microsoft.com/office/powerpoint/2010/main" val="384802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41F5DD-B599-B444-B0CB-117DBD8B51E2}"/>
              </a:ext>
            </a:extLst>
          </p:cNvPr>
          <p:cNvSpPr>
            <a:spLocks noGrp="1"/>
          </p:cNvSpPr>
          <p:nvPr>
            <p:ph type="title"/>
          </p:nvPr>
        </p:nvSpPr>
        <p:spPr/>
        <p:txBody>
          <a:bodyPr>
            <a:noAutofit/>
          </a:bodyPr>
          <a:lstStyle/>
          <a:p>
            <a:pPr algn="ctr"/>
            <a:r>
              <a:rPr lang="en-US" sz="2200" b="1" dirty="0"/>
              <a:t>Depression is a corruption of the human mind resulting from sin being in the world. It may degenerate further or be effectively managed depending on one’s openness to seek treatment and spiritual healing. It will continue to be a very real struggle in this world as a chronic issue and as a situational issue as long as sin is in this world, which will be until God destroys this world as He has promised (2 Peter 3).</a:t>
            </a:r>
          </a:p>
        </p:txBody>
      </p:sp>
    </p:spTree>
    <p:extLst>
      <p:ext uri="{BB962C8B-B14F-4D97-AF65-F5344CB8AC3E}">
        <p14:creationId xmlns:p14="http://schemas.microsoft.com/office/powerpoint/2010/main" val="149773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A1D76B-3F85-7746-AB3B-845ED9B06BCC}"/>
              </a:ext>
            </a:extLst>
          </p:cNvPr>
          <p:cNvPicPr>
            <a:picLocks noChangeAspect="1"/>
          </p:cNvPicPr>
          <p:nvPr/>
        </p:nvPicPr>
        <p:blipFill rotWithShape="1">
          <a:blip r:embed="rId2"/>
          <a:srcRect b="11798"/>
          <a:stretch/>
        </p:blipFill>
        <p:spPr>
          <a:xfrm>
            <a:off x="0" y="1348408"/>
            <a:ext cx="9143904" cy="4161183"/>
          </a:xfrm>
          <a:prstGeom prst="rect">
            <a:avLst/>
          </a:prstGeom>
        </p:spPr>
      </p:pic>
    </p:spTree>
    <p:extLst>
      <p:ext uri="{BB962C8B-B14F-4D97-AF65-F5344CB8AC3E}">
        <p14:creationId xmlns:p14="http://schemas.microsoft.com/office/powerpoint/2010/main" val="209391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A203E5-73F2-4F48-A4B2-686B158BE388}"/>
              </a:ext>
            </a:extLst>
          </p:cNvPr>
          <p:cNvPicPr>
            <a:picLocks noChangeAspect="1"/>
          </p:cNvPicPr>
          <p:nvPr/>
        </p:nvPicPr>
        <p:blipFill>
          <a:blip r:embed="rId2"/>
          <a:stretch>
            <a:fillRect/>
          </a:stretch>
        </p:blipFill>
        <p:spPr>
          <a:xfrm>
            <a:off x="0" y="838532"/>
            <a:ext cx="9144000" cy="5684520"/>
          </a:xfrm>
          <a:prstGeom prst="rect">
            <a:avLst/>
          </a:prstGeom>
        </p:spPr>
      </p:pic>
    </p:spTree>
    <p:extLst>
      <p:ext uri="{BB962C8B-B14F-4D97-AF65-F5344CB8AC3E}">
        <p14:creationId xmlns:p14="http://schemas.microsoft.com/office/powerpoint/2010/main" val="77617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2CF211-D90E-AC4E-A0B3-7B1AE8581910}"/>
              </a:ext>
            </a:extLst>
          </p:cNvPr>
          <p:cNvPicPr>
            <a:picLocks noChangeAspect="1"/>
          </p:cNvPicPr>
          <p:nvPr/>
        </p:nvPicPr>
        <p:blipFill>
          <a:blip r:embed="rId2"/>
          <a:stretch>
            <a:fillRect/>
          </a:stretch>
        </p:blipFill>
        <p:spPr>
          <a:xfrm>
            <a:off x="0" y="848967"/>
            <a:ext cx="9143999" cy="5681041"/>
          </a:xfrm>
          <a:prstGeom prst="rect">
            <a:avLst/>
          </a:prstGeom>
        </p:spPr>
      </p:pic>
    </p:spTree>
    <p:extLst>
      <p:ext uri="{BB962C8B-B14F-4D97-AF65-F5344CB8AC3E}">
        <p14:creationId xmlns:p14="http://schemas.microsoft.com/office/powerpoint/2010/main" val="1040355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B883B-D259-0F47-8136-FF1C091BB11C}"/>
              </a:ext>
            </a:extLst>
          </p:cNvPr>
          <p:cNvSpPr>
            <a:spLocks noGrp="1"/>
          </p:cNvSpPr>
          <p:nvPr>
            <p:ph type="title"/>
          </p:nvPr>
        </p:nvSpPr>
        <p:spPr>
          <a:xfrm>
            <a:off x="577124" y="1924156"/>
            <a:ext cx="7989751" cy="1504844"/>
          </a:xfrm>
        </p:spPr>
        <p:txBody>
          <a:bodyPr>
            <a:normAutofit fontScale="90000"/>
          </a:bodyPr>
          <a:lstStyle/>
          <a:p>
            <a:pPr algn="ctr"/>
            <a:r>
              <a:rPr lang="en-US" b="1" dirty="0"/>
              <a:t>It’s Personal, It’s Widespread, and it has Many spiritual connections and implications</a:t>
            </a:r>
          </a:p>
        </p:txBody>
      </p:sp>
    </p:spTree>
    <p:extLst>
      <p:ext uri="{BB962C8B-B14F-4D97-AF65-F5344CB8AC3E}">
        <p14:creationId xmlns:p14="http://schemas.microsoft.com/office/powerpoint/2010/main" val="691851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DC49D3-C758-1B4E-81B7-24E56D95572C}"/>
              </a:ext>
            </a:extLst>
          </p:cNvPr>
          <p:cNvSpPr>
            <a:spLocks noGrp="1"/>
          </p:cNvSpPr>
          <p:nvPr>
            <p:ph type="title"/>
          </p:nvPr>
        </p:nvSpPr>
        <p:spPr>
          <a:xfrm>
            <a:off x="581192" y="713978"/>
            <a:ext cx="7989752" cy="1083329"/>
          </a:xfrm>
        </p:spPr>
        <p:txBody>
          <a:bodyPr>
            <a:normAutofit fontScale="90000"/>
          </a:bodyPr>
          <a:lstStyle/>
          <a:p>
            <a:pPr algn="ctr"/>
            <a:r>
              <a:rPr lang="en-US" sz="3600" b="1" dirty="0"/>
              <a:t>What is Depression?</a:t>
            </a:r>
            <a:br>
              <a:rPr lang="en-US" dirty="0"/>
            </a:br>
            <a:r>
              <a:rPr lang="en-US" sz="2200" dirty="0"/>
              <a:t>The Diagnostic and statistical manual for mental disorders, fifth Edition (V)</a:t>
            </a:r>
            <a:endParaRPr lang="en-US" dirty="0"/>
          </a:p>
        </p:txBody>
      </p:sp>
      <p:sp>
        <p:nvSpPr>
          <p:cNvPr id="5" name="Content Placeholder 4">
            <a:extLst>
              <a:ext uri="{FF2B5EF4-FFF2-40B4-BE49-F238E27FC236}">
                <a16:creationId xmlns:a16="http://schemas.microsoft.com/office/drawing/2014/main" id="{4460911E-3560-9745-B4D8-BC21A2787656}"/>
              </a:ext>
            </a:extLst>
          </p:cNvPr>
          <p:cNvSpPr>
            <a:spLocks noGrp="1"/>
          </p:cNvSpPr>
          <p:nvPr>
            <p:ph idx="1"/>
          </p:nvPr>
        </p:nvSpPr>
        <p:spPr>
          <a:xfrm>
            <a:off x="488427" y="2067339"/>
            <a:ext cx="4534147" cy="4412974"/>
          </a:xfrm>
        </p:spPr>
        <p:txBody>
          <a:bodyPr>
            <a:normAutofit/>
          </a:bodyPr>
          <a:lstStyle/>
          <a:p>
            <a:pPr marL="0" indent="0" algn="ctr">
              <a:buNone/>
            </a:pPr>
            <a:r>
              <a:rPr lang="en-US" sz="2000" b="1" i="1" dirty="0"/>
              <a:t>“Depression, otherwise known as major depressive disorder or clinical depression, is a common &amp; serious mood disorder. Those who suffer from depression experience persistent feelings of sadness and hopelessness &amp; lose interest in activities they once enjoyed. Aside from the emotional problems caused by depression, individuals can also present with a physical symptom such as chronic pain or digestive issues. To be diagnosed with depression, symptoms must be present at least 2 weeks.”</a:t>
            </a:r>
            <a:endParaRPr lang="en-US" sz="2000" b="1" dirty="0"/>
          </a:p>
        </p:txBody>
      </p:sp>
      <p:pic>
        <p:nvPicPr>
          <p:cNvPr id="6" name="Picture 5">
            <a:extLst>
              <a:ext uri="{FF2B5EF4-FFF2-40B4-BE49-F238E27FC236}">
                <a16:creationId xmlns:a16="http://schemas.microsoft.com/office/drawing/2014/main" id="{AE5E58A7-A880-104B-B899-D51BDDC132FF}"/>
              </a:ext>
            </a:extLst>
          </p:cNvPr>
          <p:cNvPicPr>
            <a:picLocks noChangeAspect="1"/>
          </p:cNvPicPr>
          <p:nvPr/>
        </p:nvPicPr>
        <p:blipFill rotWithShape="1">
          <a:blip r:embed="rId2"/>
          <a:srcRect l="11594" r="22318"/>
          <a:stretch/>
        </p:blipFill>
        <p:spPr>
          <a:xfrm>
            <a:off x="5155095" y="2199860"/>
            <a:ext cx="3500477" cy="4121427"/>
          </a:xfrm>
          <a:prstGeom prst="rect">
            <a:avLst/>
          </a:prstGeom>
          <a:ln w="38100">
            <a:solidFill>
              <a:srgbClr val="002060"/>
            </a:solidFill>
          </a:ln>
        </p:spPr>
      </p:pic>
    </p:spTree>
    <p:extLst>
      <p:ext uri="{BB962C8B-B14F-4D97-AF65-F5344CB8AC3E}">
        <p14:creationId xmlns:p14="http://schemas.microsoft.com/office/powerpoint/2010/main" val="1743296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DC49D3-C758-1B4E-81B7-24E56D95572C}"/>
              </a:ext>
            </a:extLst>
          </p:cNvPr>
          <p:cNvSpPr>
            <a:spLocks noGrp="1"/>
          </p:cNvSpPr>
          <p:nvPr>
            <p:ph type="title"/>
          </p:nvPr>
        </p:nvSpPr>
        <p:spPr>
          <a:xfrm>
            <a:off x="581192" y="713978"/>
            <a:ext cx="7989752" cy="1083329"/>
          </a:xfrm>
        </p:spPr>
        <p:txBody>
          <a:bodyPr>
            <a:normAutofit fontScale="90000"/>
          </a:bodyPr>
          <a:lstStyle/>
          <a:p>
            <a:pPr algn="ctr"/>
            <a:r>
              <a:rPr lang="en-US" sz="3600" b="1" dirty="0"/>
              <a:t>What is Depression?</a:t>
            </a:r>
            <a:br>
              <a:rPr lang="en-US" dirty="0"/>
            </a:br>
            <a:r>
              <a:rPr lang="en-US" sz="2200" dirty="0"/>
              <a:t>The Diagnostic and statistical manual for mental disorders, fifth Edition (V)</a:t>
            </a:r>
            <a:endParaRPr lang="en-US" dirty="0"/>
          </a:p>
        </p:txBody>
      </p:sp>
      <p:sp>
        <p:nvSpPr>
          <p:cNvPr id="2" name="Content Placeholder 1">
            <a:extLst>
              <a:ext uri="{FF2B5EF4-FFF2-40B4-BE49-F238E27FC236}">
                <a16:creationId xmlns:a16="http://schemas.microsoft.com/office/drawing/2014/main" id="{7EF56606-7499-0942-94DB-5D0D01481028}"/>
              </a:ext>
            </a:extLst>
          </p:cNvPr>
          <p:cNvSpPr>
            <a:spLocks noGrp="1"/>
          </p:cNvSpPr>
          <p:nvPr>
            <p:ph idx="1"/>
          </p:nvPr>
        </p:nvSpPr>
        <p:spPr>
          <a:xfrm>
            <a:off x="581192" y="2015969"/>
            <a:ext cx="7989752" cy="4517354"/>
          </a:xfrm>
        </p:spPr>
        <p:txBody>
          <a:bodyPr>
            <a:normAutofit fontScale="92500" lnSpcReduction="10000"/>
          </a:bodyPr>
          <a:lstStyle/>
          <a:p>
            <a:r>
              <a:rPr lang="en-US" b="1" dirty="0"/>
              <a:t>Depressed mood most of the day, nearly every day.</a:t>
            </a:r>
          </a:p>
          <a:p>
            <a:r>
              <a:rPr lang="en-US" b="1" dirty="0"/>
              <a:t>Markedly diminished interest or pleasure in all, or almost all, activities most of the day, nearly every day.</a:t>
            </a:r>
          </a:p>
          <a:p>
            <a:r>
              <a:rPr lang="en-US" b="1" dirty="0"/>
              <a:t>Significant weight loss when not dieting or weight gain, or decrease or increase in appetite nearly every day.</a:t>
            </a:r>
          </a:p>
          <a:p>
            <a:r>
              <a:rPr lang="en-US" b="1" dirty="0"/>
              <a:t>A slowing down of thought and a reduction of physical movement (observable by others, not merely subjective feelings of restlessness or being slowed down).</a:t>
            </a:r>
          </a:p>
          <a:p>
            <a:r>
              <a:rPr lang="en-US" b="1" dirty="0"/>
              <a:t>Fatigue or loss of energy nearly every day.</a:t>
            </a:r>
          </a:p>
          <a:p>
            <a:r>
              <a:rPr lang="en-US" b="1" dirty="0"/>
              <a:t>Feelings of worthlessness or excessive or inappropriate guilt nearly every day.</a:t>
            </a:r>
          </a:p>
          <a:p>
            <a:r>
              <a:rPr lang="en-US" b="1" dirty="0"/>
              <a:t>Diminished ability to think or concentrate, or indecisiveness, nearly every day.</a:t>
            </a:r>
          </a:p>
          <a:p>
            <a:r>
              <a:rPr lang="en-US" b="1" dirty="0"/>
              <a:t>Recurrent thoughts of death, recurrent suicidal ideation w/o a specific plan, or a suicide attempt or a specific plan for committing it.</a:t>
            </a:r>
          </a:p>
        </p:txBody>
      </p:sp>
    </p:spTree>
    <p:extLst>
      <p:ext uri="{BB962C8B-B14F-4D97-AF65-F5344CB8AC3E}">
        <p14:creationId xmlns:p14="http://schemas.microsoft.com/office/powerpoint/2010/main" val="179380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F706-CE6C-B641-8FE2-8A88786CF66D}"/>
              </a:ext>
            </a:extLst>
          </p:cNvPr>
          <p:cNvSpPr>
            <a:spLocks noGrp="1"/>
          </p:cNvSpPr>
          <p:nvPr>
            <p:ph type="title"/>
          </p:nvPr>
        </p:nvSpPr>
        <p:spPr/>
        <p:txBody>
          <a:bodyPr anchor="ctr"/>
          <a:lstStyle/>
          <a:p>
            <a:pPr algn="ctr"/>
            <a:r>
              <a:rPr lang="en-US" b="1" dirty="0"/>
              <a:t>Additional observations</a:t>
            </a:r>
          </a:p>
        </p:txBody>
      </p:sp>
      <p:sp>
        <p:nvSpPr>
          <p:cNvPr id="3" name="Content Placeholder 2">
            <a:extLst>
              <a:ext uri="{FF2B5EF4-FFF2-40B4-BE49-F238E27FC236}">
                <a16:creationId xmlns:a16="http://schemas.microsoft.com/office/drawing/2014/main" id="{0480FE84-8E69-F449-9536-C5EB12F3D20D}"/>
              </a:ext>
            </a:extLst>
          </p:cNvPr>
          <p:cNvSpPr>
            <a:spLocks noGrp="1"/>
          </p:cNvSpPr>
          <p:nvPr>
            <p:ph idx="1"/>
          </p:nvPr>
        </p:nvSpPr>
        <p:spPr>
          <a:xfrm>
            <a:off x="581192" y="1974574"/>
            <a:ext cx="7989752" cy="4611755"/>
          </a:xfrm>
        </p:spPr>
        <p:txBody>
          <a:bodyPr>
            <a:normAutofit/>
          </a:bodyPr>
          <a:lstStyle/>
          <a:p>
            <a:r>
              <a:rPr lang="en-US" b="1" dirty="0"/>
              <a:t>There are different types and manifestations of depression</a:t>
            </a:r>
          </a:p>
          <a:p>
            <a:r>
              <a:rPr lang="en-US" b="1" dirty="0"/>
              <a:t>Depression and anxiety overlap</a:t>
            </a:r>
          </a:p>
          <a:p>
            <a:r>
              <a:rPr lang="en-US" b="1" dirty="0"/>
              <a:t>Presentation with irritability, brooding, obsessive rumination, anxiety, phobia, worry, complaints of pain with no known physiological cause</a:t>
            </a:r>
          </a:p>
          <a:p>
            <a:r>
              <a:rPr lang="en-US" b="1" dirty="0"/>
              <a:t>For diagnosis, it requires clinically significant distress or impairment</a:t>
            </a:r>
          </a:p>
          <a:p>
            <a:r>
              <a:rPr lang="en-US" b="1" dirty="0"/>
              <a:t>High mortality – over 1 million people commit suicide every year due to depression</a:t>
            </a:r>
          </a:p>
          <a:p>
            <a:r>
              <a:rPr lang="en-US" b="1" dirty="0"/>
              <a:t>Affects over 322 million people worldwide (</a:t>
            </a:r>
            <a:r>
              <a:rPr lang="en-US" b="1" i="1" dirty="0"/>
              <a:t>Our World in Data</a:t>
            </a:r>
            <a:r>
              <a:rPr lang="en-US" b="1" dirty="0"/>
              <a:t>) and 16 million every year in the U.S. (</a:t>
            </a:r>
            <a:r>
              <a:rPr lang="en-US" b="1" i="1" dirty="0"/>
              <a:t>National Institute of Mental Health</a:t>
            </a:r>
            <a:r>
              <a:rPr lang="en-US" b="1" dirty="0"/>
              <a:t>)</a:t>
            </a:r>
          </a:p>
          <a:p>
            <a:r>
              <a:rPr lang="en-US" b="1" dirty="0"/>
              <a:t>Situational depression is becoming more and more widespread</a:t>
            </a:r>
          </a:p>
          <a:p>
            <a:r>
              <a:rPr lang="en-US" b="1" dirty="0"/>
              <a:t>Those who have struggled with depression are in a position to aid and support others and share coping techniques, passages of Scripture, and empathy (2 Corinthians 1:3-5; Galatians 6:2)</a:t>
            </a:r>
          </a:p>
        </p:txBody>
      </p:sp>
    </p:spTree>
    <p:extLst>
      <p:ext uri="{BB962C8B-B14F-4D97-AF65-F5344CB8AC3E}">
        <p14:creationId xmlns:p14="http://schemas.microsoft.com/office/powerpoint/2010/main" val="190850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EB5DE-68A0-F544-8B80-A1AEABCB8120}"/>
              </a:ext>
            </a:extLst>
          </p:cNvPr>
          <p:cNvSpPr>
            <a:spLocks noGrp="1"/>
          </p:cNvSpPr>
          <p:nvPr>
            <p:ph type="title"/>
          </p:nvPr>
        </p:nvSpPr>
        <p:spPr/>
        <p:txBody>
          <a:bodyPr/>
          <a:lstStyle/>
          <a:p>
            <a:pPr algn="ctr"/>
            <a:r>
              <a:rPr lang="en-US" b="1" dirty="0"/>
              <a:t>Christians can and do struggle with depression (Psalm 143:7-8)</a:t>
            </a:r>
          </a:p>
        </p:txBody>
      </p:sp>
      <p:sp>
        <p:nvSpPr>
          <p:cNvPr id="3" name="Content Placeholder 2">
            <a:extLst>
              <a:ext uri="{FF2B5EF4-FFF2-40B4-BE49-F238E27FC236}">
                <a16:creationId xmlns:a16="http://schemas.microsoft.com/office/drawing/2014/main" id="{F8EFCF7F-BC1F-6144-97F2-306BC2CFB805}"/>
              </a:ext>
            </a:extLst>
          </p:cNvPr>
          <p:cNvSpPr>
            <a:spLocks noGrp="1"/>
          </p:cNvSpPr>
          <p:nvPr>
            <p:ph idx="1"/>
          </p:nvPr>
        </p:nvSpPr>
        <p:spPr>
          <a:xfrm>
            <a:off x="581192" y="2228003"/>
            <a:ext cx="7989752" cy="4186049"/>
          </a:xfrm>
        </p:spPr>
        <p:txBody>
          <a:bodyPr anchor="t">
            <a:normAutofit/>
          </a:bodyPr>
          <a:lstStyle/>
          <a:p>
            <a:pPr>
              <a:spcBef>
                <a:spcPts val="1200"/>
              </a:spcBef>
            </a:pPr>
            <a:r>
              <a:rPr lang="en-US" b="1" dirty="0"/>
              <a:t>“Depression comes out of the blue. You see no hope, happiness, or future. You don’t want to talk to anyone and if you are out in public, you make no eye contact. You are very quiet &amp; withdrawn. You feel like you are in a deep dark well and you can’t get out! You also are very tired and would like nothing better than to stay in bed all day (that makes it worse, so just get up!)”</a:t>
            </a:r>
          </a:p>
          <a:p>
            <a:pPr>
              <a:spcBef>
                <a:spcPts val="1200"/>
              </a:spcBef>
            </a:pPr>
            <a:r>
              <a:rPr lang="en-US" b="1" dirty="0"/>
              <a:t>“I am no expert, but have dealt with depression a majority of my life. It is one of the very cunning, baffling, insidious, and powerfully evil ways that Satan uses against people to destroy them.”</a:t>
            </a:r>
          </a:p>
          <a:p>
            <a:pPr>
              <a:spcBef>
                <a:spcPts val="1200"/>
              </a:spcBef>
            </a:pPr>
            <a:r>
              <a:rPr lang="en-US" b="1" dirty="0"/>
              <a:t>“I have struggled on and off with depression over the years. Last year was really bad. No medications worked for me…”</a:t>
            </a:r>
          </a:p>
        </p:txBody>
      </p:sp>
    </p:spTree>
    <p:extLst>
      <p:ext uri="{BB962C8B-B14F-4D97-AF65-F5344CB8AC3E}">
        <p14:creationId xmlns:p14="http://schemas.microsoft.com/office/powerpoint/2010/main" val="412115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docProps/app.xml><?xml version="1.0" encoding="utf-8"?>
<Properties xmlns="http://schemas.openxmlformats.org/officeDocument/2006/extended-properties" xmlns:vt="http://schemas.openxmlformats.org/officeDocument/2006/docPropsVTypes">
  <Template>{0E30B4F8-87B1-B545-9D42-697AB76EFADC}tf10001123</Template>
  <TotalTime>103</TotalTime>
  <Words>1440</Words>
  <Application>Microsoft Macintosh PowerPoint</Application>
  <PresentationFormat>On-screen Show (4:3)</PresentationFormat>
  <Paragraphs>53</Paragraphs>
  <Slides>17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Gill Sans MT</vt:lpstr>
      <vt:lpstr>Wingdings 2</vt:lpstr>
      <vt:lpstr>Dividend</vt:lpstr>
      <vt:lpstr>Christianity and depression</vt:lpstr>
      <vt:lpstr>PowerPoint Presentation</vt:lpstr>
      <vt:lpstr>PowerPoint Presentation</vt:lpstr>
      <vt:lpstr>PowerPoint Presentation</vt:lpstr>
      <vt:lpstr>It’s Personal, It’s Widespread, and it has Many spiritual connections and implications</vt:lpstr>
      <vt:lpstr>What is Depression? The Diagnostic and statistical manual for mental disorders, fifth Edition (V)</vt:lpstr>
      <vt:lpstr>What is Depression? The Diagnostic and statistical manual for mental disorders, fifth Edition (V)</vt:lpstr>
      <vt:lpstr>Additional observations</vt:lpstr>
      <vt:lpstr>Christians can and do struggle with depression (Psalm 143:7-8)</vt:lpstr>
      <vt:lpstr>Christians can and do struggle with depression (Psalm 143:7-8)</vt:lpstr>
      <vt:lpstr>Christians can and do struggle with depression (Psalm 143:7-8)</vt:lpstr>
      <vt:lpstr>Current events especially are making this a widespread reality (Job 14:1-2; Matthew 6:34)</vt:lpstr>
      <vt:lpstr>What Does the bible say about depression?</vt:lpstr>
      <vt:lpstr>Overarching biblical principles</vt:lpstr>
      <vt:lpstr>Overarching biblical principles</vt:lpstr>
      <vt:lpstr>How Can we address depression in the church?</vt:lpstr>
      <vt:lpstr>Depression is a corruption of the human mind resulting from sin being in the world. It may degenerate further or be effectively managed depending on one’s openness to seek treatment and spiritual healing. It will continue to be a very real struggle in this world as a chronic issue and as a situational issue as long as sin is in this world, which will be until God destroys this world as He has promised (2 Peter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Christianity and depression</dc:title>
  <dc:creator>Eric Parker</dc:creator>
  <cp:lastModifiedBy>Eric Parker</cp:lastModifiedBy>
  <cp:revision>10</cp:revision>
  <dcterms:created xsi:type="dcterms:W3CDTF">2020-08-14T22:37:39Z</dcterms:created>
  <dcterms:modified xsi:type="dcterms:W3CDTF">2020-08-15T00:21:33Z</dcterms:modified>
</cp:coreProperties>
</file>