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256" r:id="rId3"/>
    <p:sldId id="268" r:id="rId4"/>
    <p:sldId id="261" r:id="rId5"/>
    <p:sldId id="257" r:id="rId6"/>
    <p:sldId id="264" r:id="rId7"/>
    <p:sldId id="262" r:id="rId8"/>
    <p:sldId id="265" r:id="rId9"/>
    <p:sldId id="269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353"/>
  </p:normalViewPr>
  <p:slideViewPr>
    <p:cSldViewPr snapToGrid="0" snapToObjects="1">
      <p:cViewPr varScale="1">
        <p:scale>
          <a:sx n="95" d="100"/>
          <a:sy n="95" d="100"/>
        </p:scale>
        <p:origin x="2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93C5-6B0B-C944-B637-37F5A89D927D}" type="datetimeFigureOut">
              <a:rPr lang="en-US" smtClean="0"/>
              <a:t>8/5/20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D1C5-F70F-1D46-B885-0EDF5DF4A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6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93C5-6B0B-C944-B637-37F5A89D927D}" type="datetimeFigureOut">
              <a:rPr lang="en-US" smtClean="0"/>
              <a:t>8/5/20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D1C5-F70F-1D46-B885-0EDF5DF4A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71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93C5-6B0B-C944-B637-37F5A89D927D}" type="datetimeFigureOut">
              <a:rPr lang="en-US" smtClean="0"/>
              <a:t>8/5/20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D1C5-F70F-1D46-B885-0EDF5DF4A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07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C682-428E-B94C-A8D1-00D90CD91A18}" type="datetimeFigureOut">
              <a:rPr lang="en-US" smtClean="0"/>
              <a:t>8/5/20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E91A-E3F3-C041-AAC8-6B85EA1B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166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C682-428E-B94C-A8D1-00D90CD91A18}" type="datetimeFigureOut">
              <a:rPr lang="en-US" smtClean="0"/>
              <a:t>8/5/20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E91A-E3F3-C041-AAC8-6B85EA1B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89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C682-428E-B94C-A8D1-00D90CD91A18}" type="datetimeFigureOut">
              <a:rPr lang="en-US" smtClean="0"/>
              <a:t>8/5/20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E91A-E3F3-C041-AAC8-6B85EA1B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105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C682-428E-B94C-A8D1-00D90CD91A18}" type="datetimeFigureOut">
              <a:rPr lang="en-US" smtClean="0"/>
              <a:t>8/5/20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E91A-E3F3-C041-AAC8-6B85EA1B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31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C682-428E-B94C-A8D1-00D90CD91A18}" type="datetimeFigureOut">
              <a:rPr lang="en-US" smtClean="0"/>
              <a:t>8/5/20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E91A-E3F3-C041-AAC8-6B85EA1BCBC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349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C682-428E-B94C-A8D1-00D90CD91A18}" type="datetimeFigureOut">
              <a:rPr lang="en-US" smtClean="0"/>
              <a:t>8/5/20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E91A-E3F3-C041-AAC8-6B85EA1B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18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C682-428E-B94C-A8D1-00D90CD91A18}" type="datetimeFigureOut">
              <a:rPr lang="en-US" smtClean="0"/>
              <a:t>8/5/20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E91A-E3F3-C041-AAC8-6B85EA1B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908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C682-428E-B94C-A8D1-00D90CD91A18}" type="datetimeFigureOut">
              <a:rPr lang="en-US" smtClean="0"/>
              <a:t>8/5/20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E91A-E3F3-C041-AAC8-6B85EA1B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024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93C5-6B0B-C944-B637-37F5A89D927D}" type="datetimeFigureOut">
              <a:rPr lang="en-US" smtClean="0"/>
              <a:t>8/5/20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D1C5-F70F-1D46-B885-0EDF5DF4A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511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6858000"/>
          </a:xfrm>
          <a:solidFill>
            <a:schemeClr val="bg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282C682-428E-B94C-A8D1-00D90CD91A18}" type="datetimeFigureOut">
              <a:rPr lang="en-US" smtClean="0"/>
              <a:t>8/5/20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E91A-E3F3-C041-AAC8-6B85EA1B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01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C682-428E-B94C-A8D1-00D90CD91A18}" type="datetimeFigureOut">
              <a:rPr lang="en-US" smtClean="0"/>
              <a:t>8/5/20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E91A-E3F3-C041-AAC8-6B85EA1B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06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2C682-428E-B94C-A8D1-00D90CD91A18}" type="datetimeFigureOut">
              <a:rPr lang="en-US" smtClean="0"/>
              <a:t>8/5/20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E91A-E3F3-C041-AAC8-6B85EA1B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83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93C5-6B0B-C944-B637-37F5A89D927D}" type="datetimeFigureOut">
              <a:rPr lang="en-US" smtClean="0"/>
              <a:t>8/5/20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D1C5-F70F-1D46-B885-0EDF5DF4A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2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93C5-6B0B-C944-B637-37F5A89D927D}" type="datetimeFigureOut">
              <a:rPr lang="en-US" smtClean="0"/>
              <a:t>8/5/20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D1C5-F70F-1D46-B885-0EDF5DF4A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45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93C5-6B0B-C944-B637-37F5A89D927D}" type="datetimeFigureOut">
              <a:rPr lang="en-US" smtClean="0"/>
              <a:t>8/5/20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D1C5-F70F-1D46-B885-0EDF5DF4A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93C5-6B0B-C944-B637-37F5A89D927D}" type="datetimeFigureOut">
              <a:rPr lang="en-US" smtClean="0"/>
              <a:t>8/5/20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D1C5-F70F-1D46-B885-0EDF5DF4A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36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93C5-6B0B-C944-B637-37F5A89D927D}" type="datetimeFigureOut">
              <a:rPr lang="en-US" smtClean="0"/>
              <a:t>8/5/20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D1C5-F70F-1D46-B885-0EDF5DF4A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70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93C5-6B0B-C944-B637-37F5A89D927D}" type="datetimeFigureOut">
              <a:rPr lang="en-US" smtClean="0"/>
              <a:t>8/5/20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D1C5-F70F-1D46-B885-0EDF5DF4A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04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793C5-6B0B-C944-B637-37F5A89D927D}" type="datetimeFigureOut">
              <a:rPr lang="en-US" smtClean="0"/>
              <a:t>8/5/20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CD1C5-F70F-1D46-B885-0EDF5DF4A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91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793C5-6B0B-C944-B637-37F5A89D927D}" type="datetimeFigureOut">
              <a:rPr lang="en-US" smtClean="0"/>
              <a:t>8/5/20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CD1C5-F70F-1D46-B885-0EDF5DF4A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045" y="964692"/>
            <a:ext cx="5937755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B282C682-428E-B94C-A8D1-00D90CD91A18}" type="datetimeFigureOut">
              <a:rPr lang="en-US" smtClean="0"/>
              <a:t>8/5/20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55DAE91A-E3F3-C041-AAC8-6B85EA1BC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1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1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343F5-F13C-0341-8C42-39E0A1F23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586" y="5214624"/>
            <a:ext cx="8342828" cy="1252436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4000" b="1" dirty="0"/>
              <a:t>Jesus vs. Hercules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3F64C0-0F0B-0F42-92E4-D42F63DCD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153" y="364044"/>
            <a:ext cx="3956261" cy="45710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47C50C0-4174-134D-8252-341772903B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614"/>
          <a:stretch/>
        </p:blipFill>
        <p:spPr>
          <a:xfrm>
            <a:off x="5300967" y="1210234"/>
            <a:ext cx="2608729" cy="14791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113C14-8728-C840-A1C3-D0CCD4E981B3}"/>
              </a:ext>
            </a:extLst>
          </p:cNvPr>
          <p:cNvSpPr txBox="1"/>
          <p:nvPr/>
        </p:nvSpPr>
        <p:spPr>
          <a:xfrm rot="-420000">
            <a:off x="5859019" y="1954305"/>
            <a:ext cx="1358154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sz="2000" b="1" i="1" dirty="0">
                <a:latin typeface="TekniaGreek" panose="02000503090000020004" pitchFamily="2" charset="77"/>
              </a:rPr>
              <a:t>=</a:t>
            </a:r>
            <a:r>
              <a:rPr lang="en-US" sz="2000" b="1" i="1" dirty="0" err="1">
                <a:latin typeface="TekniaGreek" panose="02000503090000020004" pitchFamily="2" charset="77"/>
              </a:rPr>
              <a:t>Alkai:oV</a:t>
            </a:r>
            <a:endParaRPr lang="en-US" sz="2000" b="1" i="1" dirty="0">
              <a:latin typeface="TekniaGreek" panose="02000503090000020004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04B87D-95B7-D64F-9422-6D0796D308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34" r="9909"/>
          <a:stretch/>
        </p:blipFill>
        <p:spPr>
          <a:xfrm>
            <a:off x="416008" y="350596"/>
            <a:ext cx="4171414" cy="459791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02329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1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8D61D-3101-8149-8B0F-FEC4A78B8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549" y="363072"/>
            <a:ext cx="3529852" cy="1188720"/>
          </a:xfrm>
        </p:spPr>
        <p:txBody>
          <a:bodyPr>
            <a:normAutofit/>
          </a:bodyPr>
          <a:lstStyle/>
          <a:p>
            <a:r>
              <a:rPr lang="en-US" b="1" dirty="0"/>
              <a:t>How the Bible views Myths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01A09-DC2A-D045-BE9A-CBA175448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59" y="1922929"/>
            <a:ext cx="3960159" cy="4571999"/>
          </a:xfrm>
        </p:spPr>
        <p:txBody>
          <a:bodyPr>
            <a:normAutofit/>
          </a:bodyPr>
          <a:lstStyle/>
          <a:p>
            <a:pPr algn="ctr">
              <a:spcBef>
                <a:spcPts val="42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400" b="1" i="1" dirty="0">
                <a:solidFill>
                  <a:schemeClr val="bg1"/>
                </a:solidFill>
              </a:rPr>
              <a:t>1 Timothy 1:3-7</a:t>
            </a:r>
          </a:p>
          <a:p>
            <a:pPr algn="ctr">
              <a:spcBef>
                <a:spcPts val="42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400" b="1" i="1" dirty="0">
                <a:solidFill>
                  <a:schemeClr val="bg1"/>
                </a:solidFill>
              </a:rPr>
              <a:t>1 Timothy 4:6-10</a:t>
            </a:r>
          </a:p>
          <a:p>
            <a:pPr algn="ctr">
              <a:spcBef>
                <a:spcPts val="42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400" b="1" i="1" dirty="0">
                <a:solidFill>
                  <a:schemeClr val="bg1"/>
                </a:solidFill>
              </a:rPr>
              <a:t>2 Timothy 4:1-5</a:t>
            </a:r>
          </a:p>
          <a:p>
            <a:pPr algn="ctr">
              <a:spcBef>
                <a:spcPts val="42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400" b="1" i="1" dirty="0">
                <a:solidFill>
                  <a:schemeClr val="bg1"/>
                </a:solidFill>
              </a:rPr>
              <a:t>Titus 1:10-16</a:t>
            </a:r>
          </a:p>
          <a:p>
            <a:pPr algn="ctr">
              <a:spcBef>
                <a:spcPts val="42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400" b="1" i="1" dirty="0">
                <a:solidFill>
                  <a:schemeClr val="bg1"/>
                </a:solidFill>
              </a:rPr>
              <a:t>2 Peter 1:16-21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6F32AA-D01B-0A4F-AECF-B23C347CC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635" y="0"/>
            <a:ext cx="4733365" cy="6858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09624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1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343F5-F13C-0341-8C42-39E0A1F23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586" y="1805511"/>
            <a:ext cx="8342828" cy="3246977"/>
          </a:xfrm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en-US" sz="4000" b="1" u="sng" dirty="0"/>
              <a:t>What do you think and feel when someone says</a:t>
            </a:r>
            <a:r>
              <a:rPr lang="en-US" sz="4000" b="1" dirty="0"/>
              <a:t>: </a:t>
            </a:r>
            <a:br>
              <a:rPr lang="en-US" sz="4000" b="1" dirty="0"/>
            </a:br>
            <a:br>
              <a:rPr lang="en-US" sz="4000" b="1" dirty="0"/>
            </a:br>
            <a:r>
              <a:rPr lang="en-US" sz="4000" b="1" i="1" dirty="0"/>
              <a:t>“Jesus is A myth, Just like Hercules”</a:t>
            </a:r>
          </a:p>
        </p:txBody>
      </p:sp>
    </p:spTree>
    <p:extLst>
      <p:ext uri="{BB962C8B-B14F-4D97-AF65-F5344CB8AC3E}">
        <p14:creationId xmlns:p14="http://schemas.microsoft.com/office/powerpoint/2010/main" val="3190685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1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8D61D-3101-8149-8B0F-FEC4A78B8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197" y="389965"/>
            <a:ext cx="5086352" cy="820269"/>
          </a:xfrm>
        </p:spPr>
        <p:txBody>
          <a:bodyPr>
            <a:normAutofit/>
          </a:bodyPr>
          <a:lstStyle/>
          <a:p>
            <a:r>
              <a:rPr lang="en-US" b="1" dirty="0"/>
              <a:t>Who was Hercules?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01A09-DC2A-D045-BE9A-CBA175448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49" y="1586754"/>
            <a:ext cx="5029200" cy="5136773"/>
          </a:xfrm>
        </p:spPr>
        <p:txBody>
          <a:bodyPr>
            <a:noAutofit/>
          </a:bodyPr>
          <a:lstStyle/>
          <a:p>
            <a:pPr>
              <a:spcBef>
                <a:spcPts val="30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400" b="1" i="1" dirty="0">
                <a:solidFill>
                  <a:schemeClr val="bg1"/>
                </a:solidFill>
              </a:rPr>
              <a:t>Heracles (aka </a:t>
            </a:r>
            <a:r>
              <a:rPr lang="en-US" sz="2400" b="1" i="1" dirty="0" err="1">
                <a:solidFill>
                  <a:schemeClr val="bg1"/>
                </a:solidFill>
              </a:rPr>
              <a:t>Alkaios</a:t>
            </a:r>
            <a:r>
              <a:rPr lang="en-US" sz="2400" b="1" i="1" dirty="0">
                <a:solidFill>
                  <a:schemeClr val="bg1"/>
                </a:solidFill>
              </a:rPr>
              <a:t>) the Greek Hero-God (Historical Origin?)</a:t>
            </a:r>
          </a:p>
          <a:p>
            <a:pPr>
              <a:spcBef>
                <a:spcPts val="30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400" b="1" i="1" dirty="0">
                <a:solidFill>
                  <a:schemeClr val="bg1"/>
                </a:solidFill>
              </a:rPr>
              <a:t>Hercules the Roman Hero-God</a:t>
            </a:r>
          </a:p>
          <a:p>
            <a:pPr>
              <a:spcBef>
                <a:spcPts val="30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400" b="1" i="1" dirty="0">
                <a:solidFill>
                  <a:schemeClr val="bg1"/>
                </a:solidFill>
              </a:rPr>
              <a:t>Later developments even well into the Renaissance</a:t>
            </a:r>
          </a:p>
          <a:p>
            <a:pPr>
              <a:spcBef>
                <a:spcPts val="30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400" b="1" i="1" dirty="0">
                <a:solidFill>
                  <a:schemeClr val="bg1"/>
                </a:solidFill>
              </a:rPr>
              <a:t>Abundant Variations in Mythology</a:t>
            </a:r>
          </a:p>
          <a:p>
            <a:pPr>
              <a:spcBef>
                <a:spcPts val="30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400" b="1" i="1" dirty="0">
                <a:solidFill>
                  <a:schemeClr val="bg1"/>
                </a:solidFill>
              </a:rPr>
              <a:t>Rulers often identified themselves as descendants of Hercules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C8336A-0D72-7744-B0B3-25E166085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193" y="0"/>
            <a:ext cx="3445806" cy="6858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7949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1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8D61D-3101-8149-8B0F-FEC4A78B8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242" y="324433"/>
            <a:ext cx="8491815" cy="82026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Similarities between Hercules and Jesus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01A09-DC2A-D045-BE9A-CBA175448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4" y="1465729"/>
            <a:ext cx="4188758" cy="506783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000" b="1" i="1" dirty="0">
                <a:solidFill>
                  <a:schemeClr val="bg1"/>
                </a:solidFill>
              </a:rPr>
              <a:t>Virgin Births</a:t>
            </a:r>
          </a:p>
          <a:p>
            <a:pPr>
              <a:spcBef>
                <a:spcPts val="18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000" b="1" i="1" dirty="0">
                <a:solidFill>
                  <a:schemeClr val="bg1"/>
                </a:solidFill>
              </a:rPr>
              <a:t>Escaped threats in infancy</a:t>
            </a:r>
          </a:p>
          <a:p>
            <a:pPr>
              <a:spcBef>
                <a:spcPts val="18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000" b="1" i="1" dirty="0">
                <a:solidFill>
                  <a:schemeClr val="bg1"/>
                </a:solidFill>
              </a:rPr>
              <a:t>Divine Commission</a:t>
            </a:r>
          </a:p>
          <a:p>
            <a:pPr>
              <a:spcBef>
                <a:spcPts val="18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000" b="1" i="1" dirty="0">
                <a:solidFill>
                  <a:schemeClr val="bg1"/>
                </a:solidFill>
              </a:rPr>
              <a:t>Overcame Temptation</a:t>
            </a:r>
          </a:p>
          <a:p>
            <a:pPr>
              <a:spcBef>
                <a:spcPts val="18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000" b="1" i="1" dirty="0">
                <a:solidFill>
                  <a:schemeClr val="bg1"/>
                </a:solidFill>
              </a:rPr>
              <a:t>Left Family to Travel</a:t>
            </a:r>
          </a:p>
          <a:p>
            <a:pPr>
              <a:spcBef>
                <a:spcPts val="18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000" b="1" i="1" dirty="0">
                <a:solidFill>
                  <a:schemeClr val="bg1"/>
                </a:solidFill>
              </a:rPr>
              <a:t>Instructed Followers to Pray</a:t>
            </a:r>
          </a:p>
          <a:p>
            <a:pPr>
              <a:spcBef>
                <a:spcPts val="18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000" b="1" i="1" dirty="0">
                <a:solidFill>
                  <a:schemeClr val="bg1"/>
                </a:solidFill>
              </a:rPr>
              <a:t>Humbled, Endured Public Slander, Served the People They Were Intended to Rule</a:t>
            </a:r>
          </a:p>
          <a:p>
            <a:pPr>
              <a:spcBef>
                <a:spcPts val="18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000" b="1" i="1" dirty="0">
                <a:solidFill>
                  <a:schemeClr val="bg1"/>
                </a:solidFill>
              </a:rPr>
              <a:t>Desired to Not Abandon Their Followers As Orphans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5A46C3-C5B9-4047-BF08-EEC1257AE75B}"/>
              </a:ext>
            </a:extLst>
          </p:cNvPr>
          <p:cNvSpPr txBox="1">
            <a:spLocks/>
          </p:cNvSpPr>
          <p:nvPr/>
        </p:nvSpPr>
        <p:spPr>
          <a:xfrm>
            <a:off x="4572000" y="1465729"/>
            <a:ext cx="4296334" cy="50678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200" b="1" i="1" dirty="0">
                <a:solidFill>
                  <a:schemeClr val="bg1"/>
                </a:solidFill>
              </a:rPr>
              <a:t>Betrayed by Love Ones Who Hanged Themselves for Guilt</a:t>
            </a:r>
          </a:p>
          <a:p>
            <a:pPr>
              <a:spcBef>
                <a:spcPts val="18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200" b="1" i="1" dirty="0">
                <a:solidFill>
                  <a:schemeClr val="bg1"/>
                </a:solidFill>
              </a:rPr>
              <a:t>Natural Phenomena at Death</a:t>
            </a:r>
          </a:p>
          <a:p>
            <a:pPr>
              <a:spcBef>
                <a:spcPts val="18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200" b="1" i="1" dirty="0">
                <a:solidFill>
                  <a:schemeClr val="bg1"/>
                </a:solidFill>
              </a:rPr>
              <a:t>As Dying, Comforted Earthly Mother and Committed Spirit to Heavenly Father</a:t>
            </a:r>
          </a:p>
          <a:p>
            <a:pPr>
              <a:spcBef>
                <a:spcPts val="18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200" b="1" i="1" dirty="0">
                <a:solidFill>
                  <a:schemeClr val="bg1"/>
                </a:solidFill>
              </a:rPr>
              <a:t>“It Is Finished”, Conquered Grave, Comforted Grieving Women, Ascended into Clouds to be Enthroned</a:t>
            </a:r>
          </a:p>
          <a:p>
            <a:pPr>
              <a:spcBef>
                <a:spcPts val="18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200" b="1" i="1" dirty="0">
                <a:solidFill>
                  <a:schemeClr val="bg1"/>
                </a:solidFill>
              </a:rPr>
              <a:t>”Son of God”; Name Taken in Vain</a:t>
            </a:r>
          </a:p>
          <a:p>
            <a:pPr>
              <a:spcBef>
                <a:spcPts val="18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200" b="1" i="1" dirty="0">
                <a:solidFill>
                  <a:schemeClr val="bg1"/>
                </a:solidFill>
              </a:rPr>
              <a:t>Savior-Champion-Avenger-Word</a:t>
            </a:r>
          </a:p>
        </p:txBody>
      </p:sp>
    </p:spTree>
    <p:extLst>
      <p:ext uri="{BB962C8B-B14F-4D97-AF65-F5344CB8AC3E}">
        <p14:creationId xmlns:p14="http://schemas.microsoft.com/office/powerpoint/2010/main" val="305445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1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8D61D-3101-8149-8B0F-FEC4A78B8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90" y="555812"/>
            <a:ext cx="8263217" cy="842680"/>
          </a:xfrm>
        </p:spPr>
        <p:txBody>
          <a:bodyPr>
            <a:normAutofit/>
          </a:bodyPr>
          <a:lstStyle/>
          <a:p>
            <a:r>
              <a:rPr lang="en-US" b="1" dirty="0"/>
              <a:t>Major differences between them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01A09-DC2A-D045-BE9A-CBA175448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61" y="1640544"/>
            <a:ext cx="8263217" cy="4571999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200" b="1" i="1" dirty="0">
                <a:solidFill>
                  <a:schemeClr val="bg1"/>
                </a:solidFill>
              </a:rPr>
              <a:t>Herculean Mythology Developed Over VAST Amounts of Time</a:t>
            </a:r>
          </a:p>
          <a:p>
            <a:pPr>
              <a:spcBef>
                <a:spcPts val="18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200" b="1" i="1" dirty="0">
                <a:solidFill>
                  <a:schemeClr val="bg1"/>
                </a:solidFill>
              </a:rPr>
              <a:t>Herculean Mythology Is Contradictory</a:t>
            </a:r>
          </a:p>
          <a:p>
            <a:pPr>
              <a:spcBef>
                <a:spcPts val="18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200" b="1" i="1" dirty="0">
                <a:solidFill>
                  <a:schemeClr val="bg1"/>
                </a:solidFill>
              </a:rPr>
              <a:t>Herculean Mythology Is Timeless &amp; Obscure Based on Second and Thirdhand Sources and Reports with People Trying to Gain Something by Means of the Myths</a:t>
            </a:r>
          </a:p>
          <a:p>
            <a:pPr>
              <a:spcBef>
                <a:spcPts val="18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200" b="1" i="1" dirty="0">
                <a:solidFill>
                  <a:schemeClr val="bg1"/>
                </a:solidFill>
              </a:rPr>
              <a:t>Family, Testing, Character Differences</a:t>
            </a:r>
          </a:p>
          <a:p>
            <a:pPr>
              <a:spcBef>
                <a:spcPts val="18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200" b="1" i="1" dirty="0">
                <a:solidFill>
                  <a:schemeClr val="bg1"/>
                </a:solidFill>
              </a:rPr>
              <a:t>Testing Differences</a:t>
            </a:r>
          </a:p>
          <a:p>
            <a:pPr>
              <a:spcBef>
                <a:spcPts val="18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200" b="1" i="1" dirty="0">
                <a:solidFill>
                  <a:schemeClr val="bg1"/>
                </a:solidFill>
              </a:rPr>
              <a:t>Hercules Did Not Maintain Control</a:t>
            </a:r>
          </a:p>
          <a:p>
            <a:pPr>
              <a:spcBef>
                <a:spcPts val="18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200" b="1" i="1" dirty="0">
                <a:solidFill>
                  <a:schemeClr val="bg1"/>
                </a:solidFill>
              </a:rPr>
              <a:t>Women Were Limited/Denied the Right to Worship</a:t>
            </a:r>
          </a:p>
        </p:txBody>
      </p:sp>
    </p:spTree>
    <p:extLst>
      <p:ext uri="{BB962C8B-B14F-4D97-AF65-F5344CB8AC3E}">
        <p14:creationId xmlns:p14="http://schemas.microsoft.com/office/powerpoint/2010/main" val="295993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1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8D61D-3101-8149-8B0F-FEC4A78B8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90" y="363072"/>
            <a:ext cx="8263217" cy="1188720"/>
          </a:xfrm>
        </p:spPr>
        <p:txBody>
          <a:bodyPr>
            <a:normAutofit/>
          </a:bodyPr>
          <a:lstStyle/>
          <a:p>
            <a:r>
              <a:rPr lang="en-US" b="1" dirty="0"/>
              <a:t>Crafting an apologetic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01A09-DC2A-D045-BE9A-CBA175448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390" y="1922929"/>
            <a:ext cx="4615703" cy="4571999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200" b="1" i="1" dirty="0">
                <a:solidFill>
                  <a:schemeClr val="bg1"/>
                </a:solidFill>
              </a:rPr>
              <a:t>Pagans Stole Ideas From The Accounts of Jesus and Messianic Prophecies and Attributed Them to Hercules (Justin Martyr, Julian the Apostate</a:t>
            </a:r>
          </a:p>
          <a:p>
            <a:pPr>
              <a:spcBef>
                <a:spcPts val="18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200" b="1" i="1" dirty="0">
                <a:solidFill>
                  <a:schemeClr val="bg1"/>
                </a:solidFill>
              </a:rPr>
              <a:t>Basic Coincidence and/or </a:t>
            </a:r>
            <a:r>
              <a:rPr lang="en-US" sz="2200" b="1" i="1" dirty="0" err="1">
                <a:solidFill>
                  <a:schemeClr val="bg1"/>
                </a:solidFill>
              </a:rPr>
              <a:t>Parallelomania</a:t>
            </a:r>
            <a:endParaRPr lang="en-US" sz="2200" b="1" i="1" dirty="0">
              <a:solidFill>
                <a:schemeClr val="bg1"/>
              </a:solidFill>
            </a:endParaRPr>
          </a:p>
          <a:p>
            <a:pPr>
              <a:spcBef>
                <a:spcPts val="18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200" b="1" i="1" dirty="0">
                <a:solidFill>
                  <a:schemeClr val="bg1"/>
                </a:solidFill>
              </a:rPr>
              <a:t>Intentional Selectivity Based on Audience</a:t>
            </a:r>
          </a:p>
          <a:p>
            <a:pPr>
              <a:spcBef>
                <a:spcPts val="1800"/>
              </a:spcBef>
              <a:buClr>
                <a:schemeClr val="bg1"/>
              </a:buClr>
              <a:buFont typeface="Wingdings" pitchFamily="2" charset="2"/>
              <a:buChar char="v"/>
            </a:pPr>
            <a:r>
              <a:rPr lang="en-US" sz="2200" b="1" i="1" dirty="0">
                <a:solidFill>
                  <a:schemeClr val="bg1"/>
                </a:solidFill>
              </a:rPr>
              <a:t>Jesus Is Verifiable; Hercules Is Not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8394E8-0BD7-A048-8F95-B2A5ECD75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012" y="1922929"/>
            <a:ext cx="3432360" cy="44106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E9E4E0-88F0-7047-BB68-FEF596F5C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0000">
            <a:off x="6105554" y="3391186"/>
            <a:ext cx="2352052" cy="20439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85BD86-F66E-634B-9EDC-63C4069A1CCD}"/>
              </a:ext>
            </a:extLst>
          </p:cNvPr>
          <p:cNvSpPr/>
          <p:nvPr/>
        </p:nvSpPr>
        <p:spPr>
          <a:xfrm rot="900000">
            <a:off x="6753228" y="3966873"/>
            <a:ext cx="10567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>
                <a:latin typeface="TekniaGreek" panose="02000503090000020004" pitchFamily="2" charset="77"/>
              </a:rPr>
              <a:t>NIKE</a:t>
            </a:r>
          </a:p>
        </p:txBody>
      </p:sp>
    </p:spTree>
    <p:extLst>
      <p:ext uri="{BB962C8B-B14F-4D97-AF65-F5344CB8AC3E}">
        <p14:creationId xmlns:p14="http://schemas.microsoft.com/office/powerpoint/2010/main" val="172845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1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343F5-F13C-0341-8C42-39E0A1F23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586" y="1109382"/>
            <a:ext cx="8342828" cy="4639235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3200" b="1" dirty="0"/>
              <a:t>Jesus is a historical figure, rooted in time, whose birth, teaching, death, burial, and resurrection are verifiable by Christian and non-Christian sources. Hercules doesn’t come close to measuring up. Hercules is a myth; Jesus is a reality.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3637095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230</TotalTime>
  <Words>341</Words>
  <Application>Microsoft Macintosh PowerPoint</Application>
  <PresentationFormat>On-screen Show (4:3)</PresentationFormat>
  <Paragraphs>45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Gill Sans MT</vt:lpstr>
      <vt:lpstr>TekniaGreek</vt:lpstr>
      <vt:lpstr>Wingdings</vt:lpstr>
      <vt:lpstr>Office Theme</vt:lpstr>
      <vt:lpstr>Parcel</vt:lpstr>
      <vt:lpstr>Jesus vs. Hercules</vt:lpstr>
      <vt:lpstr>How the Bible views Myths</vt:lpstr>
      <vt:lpstr>What do you think and feel when someone says:   “Jesus is A myth, Just like Hercules”</vt:lpstr>
      <vt:lpstr>Who was Hercules?</vt:lpstr>
      <vt:lpstr>Similarities between Hercules and Jesus</vt:lpstr>
      <vt:lpstr>Major differences between them</vt:lpstr>
      <vt:lpstr>Crafting an apologetic</vt:lpstr>
      <vt:lpstr>Jesus is a historical figure, rooted in time, whose birth, teaching, death, burial, and resurrection are verifiable by Christian and non-Christian sources. Hercules doesn’t come close to measuring up. Hercules is a myth; Jesus is a reality.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vs. hercules</dc:title>
  <dc:creator>Eric Parker</dc:creator>
  <cp:lastModifiedBy>Eric Parker</cp:lastModifiedBy>
  <cp:revision>16</cp:revision>
  <dcterms:created xsi:type="dcterms:W3CDTF">2020-08-05T13:41:25Z</dcterms:created>
  <dcterms:modified xsi:type="dcterms:W3CDTF">2020-08-05T17:32:13Z</dcterms:modified>
</cp:coreProperties>
</file>