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sldIdLst>
    <p:sldId id="256" r:id="rId3"/>
    <p:sldId id="261" r:id="rId4"/>
    <p:sldId id="257" r:id="rId5"/>
    <p:sldId id="264" r:id="rId6"/>
    <p:sldId id="262" r:id="rId7"/>
    <p:sldId id="265" r:id="rId8"/>
    <p:sldId id="266" r:id="rId9"/>
    <p:sldId id="258" r:id="rId10"/>
    <p:sldId id="259" r:id="rId11"/>
    <p:sldId id="267"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1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92"/>
    <p:restoredTop sz="95369"/>
  </p:normalViewPr>
  <p:slideViewPr>
    <p:cSldViewPr snapToGrid="0" snapToObjects="1">
      <p:cViewPr varScale="1">
        <p:scale>
          <a:sx n="95" d="100"/>
          <a:sy n="95" d="100"/>
        </p:scale>
        <p:origin x="124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FD1493-F731-7147-8417-06DBA79905A5}" type="datetimeFigureOut">
              <a:rPr lang="en-US" smtClean="0"/>
              <a:t>8/5/20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11D58-B582-5447-9120-4AD635450855}" type="slidenum">
              <a:rPr lang="en-US" smtClean="0"/>
              <a:t>‹#›</a:t>
            </a:fld>
            <a:endParaRPr lang="en-US"/>
          </a:p>
        </p:txBody>
      </p:sp>
    </p:spTree>
    <p:extLst>
      <p:ext uri="{BB962C8B-B14F-4D97-AF65-F5344CB8AC3E}">
        <p14:creationId xmlns:p14="http://schemas.microsoft.com/office/powerpoint/2010/main" val="98514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FD1493-F731-7147-8417-06DBA79905A5}" type="datetimeFigureOut">
              <a:rPr lang="en-US" smtClean="0"/>
              <a:t>8/5/20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11D58-B582-5447-9120-4AD635450855}" type="slidenum">
              <a:rPr lang="en-US" smtClean="0"/>
              <a:t>‹#›</a:t>
            </a:fld>
            <a:endParaRPr lang="en-US"/>
          </a:p>
        </p:txBody>
      </p:sp>
    </p:spTree>
    <p:extLst>
      <p:ext uri="{BB962C8B-B14F-4D97-AF65-F5344CB8AC3E}">
        <p14:creationId xmlns:p14="http://schemas.microsoft.com/office/powerpoint/2010/main" val="3632977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FD1493-F731-7147-8417-06DBA79905A5}" type="datetimeFigureOut">
              <a:rPr lang="en-US" smtClean="0"/>
              <a:t>8/5/20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11D58-B582-5447-9120-4AD635450855}" type="slidenum">
              <a:rPr lang="en-US" smtClean="0"/>
              <a:t>‹#›</a:t>
            </a:fld>
            <a:endParaRPr lang="en-US"/>
          </a:p>
        </p:txBody>
      </p:sp>
    </p:spTree>
    <p:extLst>
      <p:ext uri="{BB962C8B-B14F-4D97-AF65-F5344CB8AC3E}">
        <p14:creationId xmlns:p14="http://schemas.microsoft.com/office/powerpoint/2010/main" val="2761053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B282C682-428E-B94C-A8D1-00D90CD91A18}" type="datetimeFigureOut">
              <a:rPr lang="en-US" smtClean="0"/>
              <a:t>8/5/20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DAE91A-E3F3-C041-AAC8-6B85EA1BCBCA}" type="slidenum">
              <a:rPr lang="en-US" smtClean="0"/>
              <a:t>‹#›</a:t>
            </a:fld>
            <a:endParaRPr lang="en-US"/>
          </a:p>
        </p:txBody>
      </p:sp>
    </p:spTree>
    <p:extLst>
      <p:ext uri="{BB962C8B-B14F-4D97-AF65-F5344CB8AC3E}">
        <p14:creationId xmlns:p14="http://schemas.microsoft.com/office/powerpoint/2010/main" val="339950376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82C682-428E-B94C-A8D1-00D90CD91A18}" type="datetimeFigureOut">
              <a:rPr lang="en-US" smtClean="0"/>
              <a:t>8/5/20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DAE91A-E3F3-C041-AAC8-6B85EA1BCBCA}" type="slidenum">
              <a:rPr lang="en-US" smtClean="0"/>
              <a:t>‹#›</a:t>
            </a:fld>
            <a:endParaRPr lang="en-US"/>
          </a:p>
        </p:txBody>
      </p:sp>
    </p:spTree>
    <p:extLst>
      <p:ext uri="{BB962C8B-B14F-4D97-AF65-F5344CB8AC3E}">
        <p14:creationId xmlns:p14="http://schemas.microsoft.com/office/powerpoint/2010/main" val="1255136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B282C682-428E-B94C-A8D1-00D90CD91A18}" type="datetimeFigureOut">
              <a:rPr lang="en-US" smtClean="0"/>
              <a:t>8/5/20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DAE91A-E3F3-C041-AAC8-6B85EA1BCBCA}" type="slidenum">
              <a:rPr lang="en-US" smtClean="0"/>
              <a:t>‹#›</a:t>
            </a:fld>
            <a:endParaRPr lang="en-US"/>
          </a:p>
        </p:txBody>
      </p:sp>
    </p:spTree>
    <p:extLst>
      <p:ext uri="{BB962C8B-B14F-4D97-AF65-F5344CB8AC3E}">
        <p14:creationId xmlns:p14="http://schemas.microsoft.com/office/powerpoint/2010/main" val="23417231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B282C682-428E-B94C-A8D1-00D90CD91A18}" type="datetimeFigureOut">
              <a:rPr lang="en-US" smtClean="0"/>
              <a:t>8/5/20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55DAE91A-E3F3-C041-AAC8-6B85EA1BCBCA}" type="slidenum">
              <a:rPr lang="en-US" smtClean="0"/>
              <a:t>‹#›</a:t>
            </a:fld>
            <a:endParaRPr lang="en-US"/>
          </a:p>
        </p:txBody>
      </p:sp>
    </p:spTree>
    <p:extLst>
      <p:ext uri="{BB962C8B-B14F-4D97-AF65-F5344CB8AC3E}">
        <p14:creationId xmlns:p14="http://schemas.microsoft.com/office/powerpoint/2010/main" val="4067765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B282C682-428E-B94C-A8D1-00D90CD91A18}" type="datetimeFigureOut">
              <a:rPr lang="en-US" smtClean="0"/>
              <a:t>8/5/20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DAE91A-E3F3-C041-AAC8-6B85EA1BCBCA}"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81105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282C682-428E-B94C-A8D1-00D90CD91A18}" type="datetimeFigureOut">
              <a:rPr lang="en-US" smtClean="0"/>
              <a:t>8/5/20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DAE91A-E3F3-C041-AAC8-6B85EA1BCBCA}" type="slidenum">
              <a:rPr lang="en-US" smtClean="0"/>
              <a:t>‹#›</a:t>
            </a:fld>
            <a:endParaRPr lang="en-US"/>
          </a:p>
        </p:txBody>
      </p:sp>
    </p:spTree>
    <p:extLst>
      <p:ext uri="{BB962C8B-B14F-4D97-AF65-F5344CB8AC3E}">
        <p14:creationId xmlns:p14="http://schemas.microsoft.com/office/powerpoint/2010/main" val="19339327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82C682-428E-B94C-A8D1-00D90CD91A18}" type="datetimeFigureOut">
              <a:rPr lang="en-US" smtClean="0"/>
              <a:t>8/5/20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DAE91A-E3F3-C041-AAC8-6B85EA1BCBCA}" type="slidenum">
              <a:rPr lang="en-US" smtClean="0"/>
              <a:t>‹#›</a:t>
            </a:fld>
            <a:endParaRPr lang="en-US"/>
          </a:p>
        </p:txBody>
      </p:sp>
    </p:spTree>
    <p:extLst>
      <p:ext uri="{BB962C8B-B14F-4D97-AF65-F5344CB8AC3E}">
        <p14:creationId xmlns:p14="http://schemas.microsoft.com/office/powerpoint/2010/main" val="260203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B282C682-428E-B94C-A8D1-00D90CD91A18}" type="datetimeFigureOut">
              <a:rPr lang="en-US" smtClean="0"/>
              <a:t>8/5/20</a:t>
            </a:fld>
            <a:endParaRPr lang="en-US"/>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55DAE91A-E3F3-C041-AAC8-6B85EA1BCBCA}" type="slidenum">
              <a:rPr lang="en-US" smtClean="0"/>
              <a:t>‹#›</a:t>
            </a:fld>
            <a:endParaRPr lang="en-US"/>
          </a:p>
        </p:txBody>
      </p:sp>
    </p:spTree>
    <p:extLst>
      <p:ext uri="{BB962C8B-B14F-4D97-AF65-F5344CB8AC3E}">
        <p14:creationId xmlns:p14="http://schemas.microsoft.com/office/powerpoint/2010/main" val="2616646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FD1493-F731-7147-8417-06DBA79905A5}" type="datetimeFigureOut">
              <a:rPr lang="en-US" smtClean="0"/>
              <a:t>8/5/20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11D58-B582-5447-9120-4AD635450855}" type="slidenum">
              <a:rPr lang="en-US" smtClean="0"/>
              <a:t>‹#›</a:t>
            </a:fld>
            <a:endParaRPr lang="en-US"/>
          </a:p>
        </p:txBody>
      </p:sp>
    </p:spTree>
    <p:extLst>
      <p:ext uri="{BB962C8B-B14F-4D97-AF65-F5344CB8AC3E}">
        <p14:creationId xmlns:p14="http://schemas.microsoft.com/office/powerpoint/2010/main" val="10483240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0"/>
            <a:ext cx="4576573" cy="6858000"/>
          </a:xfrm>
          <a:solidFill>
            <a:schemeClr val="bg1"/>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282C682-428E-B94C-A8D1-00D90CD91A18}" type="datetimeFigureOut">
              <a:rPr lang="en-US" smtClean="0"/>
              <a:t>8/5/20</a:t>
            </a:fld>
            <a:endParaRPr lang="en-US"/>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55DAE91A-E3F3-C041-AAC8-6B85EA1BCBCA}" type="slidenum">
              <a:rPr lang="en-US" smtClean="0"/>
              <a:t>‹#›</a:t>
            </a:fld>
            <a:endParaRPr lang="en-US"/>
          </a:p>
        </p:txBody>
      </p:sp>
    </p:spTree>
    <p:extLst>
      <p:ext uri="{BB962C8B-B14F-4D97-AF65-F5344CB8AC3E}">
        <p14:creationId xmlns:p14="http://schemas.microsoft.com/office/powerpoint/2010/main" val="4205097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82C682-428E-B94C-A8D1-00D90CD91A18}" type="datetimeFigureOut">
              <a:rPr lang="en-US" smtClean="0"/>
              <a:t>8/5/20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AE91A-E3F3-C041-AAC8-6B85EA1BCBCA}" type="slidenum">
              <a:rPr lang="en-US" smtClean="0"/>
              <a:t>‹#›</a:t>
            </a:fld>
            <a:endParaRPr lang="en-US"/>
          </a:p>
        </p:txBody>
      </p:sp>
    </p:spTree>
    <p:extLst>
      <p:ext uri="{BB962C8B-B14F-4D97-AF65-F5344CB8AC3E}">
        <p14:creationId xmlns:p14="http://schemas.microsoft.com/office/powerpoint/2010/main" val="24142524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82C682-428E-B94C-A8D1-00D90CD91A18}" type="datetimeFigureOut">
              <a:rPr lang="en-US" smtClean="0"/>
              <a:t>8/5/20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AE91A-E3F3-C041-AAC8-6B85EA1BCBCA}" type="slidenum">
              <a:rPr lang="en-US" smtClean="0"/>
              <a:t>‹#›</a:t>
            </a:fld>
            <a:endParaRPr lang="en-US"/>
          </a:p>
        </p:txBody>
      </p:sp>
    </p:spTree>
    <p:extLst>
      <p:ext uri="{BB962C8B-B14F-4D97-AF65-F5344CB8AC3E}">
        <p14:creationId xmlns:p14="http://schemas.microsoft.com/office/powerpoint/2010/main" val="2460476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D1493-F731-7147-8417-06DBA79905A5}" type="datetimeFigureOut">
              <a:rPr lang="en-US" smtClean="0"/>
              <a:t>8/5/20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11D58-B582-5447-9120-4AD635450855}" type="slidenum">
              <a:rPr lang="en-US" smtClean="0"/>
              <a:t>‹#›</a:t>
            </a:fld>
            <a:endParaRPr lang="en-US"/>
          </a:p>
        </p:txBody>
      </p:sp>
    </p:spTree>
    <p:extLst>
      <p:ext uri="{BB962C8B-B14F-4D97-AF65-F5344CB8AC3E}">
        <p14:creationId xmlns:p14="http://schemas.microsoft.com/office/powerpoint/2010/main" val="2934194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FD1493-F731-7147-8417-06DBA79905A5}" type="datetimeFigureOut">
              <a:rPr lang="en-US" smtClean="0"/>
              <a:t>8/5/20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11D58-B582-5447-9120-4AD635450855}" type="slidenum">
              <a:rPr lang="en-US" smtClean="0"/>
              <a:t>‹#›</a:t>
            </a:fld>
            <a:endParaRPr lang="en-US"/>
          </a:p>
        </p:txBody>
      </p:sp>
    </p:spTree>
    <p:extLst>
      <p:ext uri="{BB962C8B-B14F-4D97-AF65-F5344CB8AC3E}">
        <p14:creationId xmlns:p14="http://schemas.microsoft.com/office/powerpoint/2010/main" val="3059357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FD1493-F731-7147-8417-06DBA79905A5}" type="datetimeFigureOut">
              <a:rPr lang="en-US" smtClean="0"/>
              <a:t>8/5/20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D11D58-B582-5447-9120-4AD635450855}" type="slidenum">
              <a:rPr lang="en-US" smtClean="0"/>
              <a:t>‹#›</a:t>
            </a:fld>
            <a:endParaRPr lang="en-US"/>
          </a:p>
        </p:txBody>
      </p:sp>
    </p:spTree>
    <p:extLst>
      <p:ext uri="{BB962C8B-B14F-4D97-AF65-F5344CB8AC3E}">
        <p14:creationId xmlns:p14="http://schemas.microsoft.com/office/powerpoint/2010/main" val="2977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FD1493-F731-7147-8417-06DBA79905A5}" type="datetimeFigureOut">
              <a:rPr lang="en-US" smtClean="0"/>
              <a:t>8/5/20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D11D58-B582-5447-9120-4AD635450855}" type="slidenum">
              <a:rPr lang="en-US" smtClean="0"/>
              <a:t>‹#›</a:t>
            </a:fld>
            <a:endParaRPr lang="en-US"/>
          </a:p>
        </p:txBody>
      </p:sp>
    </p:spTree>
    <p:extLst>
      <p:ext uri="{BB962C8B-B14F-4D97-AF65-F5344CB8AC3E}">
        <p14:creationId xmlns:p14="http://schemas.microsoft.com/office/powerpoint/2010/main" val="93719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D1493-F731-7147-8417-06DBA79905A5}" type="datetimeFigureOut">
              <a:rPr lang="en-US" smtClean="0"/>
              <a:t>8/5/20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D11D58-B582-5447-9120-4AD635450855}" type="slidenum">
              <a:rPr lang="en-US" smtClean="0"/>
              <a:t>‹#›</a:t>
            </a:fld>
            <a:endParaRPr lang="en-US"/>
          </a:p>
        </p:txBody>
      </p:sp>
    </p:spTree>
    <p:extLst>
      <p:ext uri="{BB962C8B-B14F-4D97-AF65-F5344CB8AC3E}">
        <p14:creationId xmlns:p14="http://schemas.microsoft.com/office/powerpoint/2010/main" val="3341043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FD1493-F731-7147-8417-06DBA79905A5}" type="datetimeFigureOut">
              <a:rPr lang="en-US" smtClean="0"/>
              <a:t>8/5/20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11D58-B582-5447-9120-4AD635450855}" type="slidenum">
              <a:rPr lang="en-US" smtClean="0"/>
              <a:t>‹#›</a:t>
            </a:fld>
            <a:endParaRPr lang="en-US"/>
          </a:p>
        </p:txBody>
      </p:sp>
    </p:spTree>
    <p:extLst>
      <p:ext uri="{BB962C8B-B14F-4D97-AF65-F5344CB8AC3E}">
        <p14:creationId xmlns:p14="http://schemas.microsoft.com/office/powerpoint/2010/main" val="1937618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FD1493-F731-7147-8417-06DBA79905A5}" type="datetimeFigureOut">
              <a:rPr lang="en-US" smtClean="0"/>
              <a:t>8/5/20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11D58-B582-5447-9120-4AD635450855}" type="slidenum">
              <a:rPr lang="en-US" smtClean="0"/>
              <a:t>‹#›</a:t>
            </a:fld>
            <a:endParaRPr lang="en-US"/>
          </a:p>
        </p:txBody>
      </p:sp>
    </p:spTree>
    <p:extLst>
      <p:ext uri="{BB962C8B-B14F-4D97-AF65-F5344CB8AC3E}">
        <p14:creationId xmlns:p14="http://schemas.microsoft.com/office/powerpoint/2010/main" val="2914286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FD1493-F731-7147-8417-06DBA79905A5}" type="datetimeFigureOut">
              <a:rPr lang="en-US" smtClean="0"/>
              <a:t>8/5/20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D11D58-B582-5447-9120-4AD635450855}" type="slidenum">
              <a:rPr lang="en-US" smtClean="0"/>
              <a:t>‹#›</a:t>
            </a:fld>
            <a:endParaRPr lang="en-US"/>
          </a:p>
        </p:txBody>
      </p:sp>
    </p:spTree>
    <p:extLst>
      <p:ext uri="{BB962C8B-B14F-4D97-AF65-F5344CB8AC3E}">
        <p14:creationId xmlns:p14="http://schemas.microsoft.com/office/powerpoint/2010/main" val="15759445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6045" y="964692"/>
            <a:ext cx="5937755"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B282C682-428E-B94C-A8D1-00D90CD91A18}" type="datetimeFigureOut">
              <a:rPr lang="en-US" smtClean="0"/>
              <a:t>8/5/20</a:t>
            </a:fld>
            <a:endParaRPr lang="en-US"/>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55DAE91A-E3F3-C041-AAC8-6B85EA1BCBCA}" type="slidenum">
              <a:rPr lang="en-US" smtClean="0"/>
              <a:t>‹#›</a:t>
            </a:fld>
            <a:endParaRPr lang="en-US"/>
          </a:p>
        </p:txBody>
      </p:sp>
    </p:spTree>
    <p:extLst>
      <p:ext uri="{BB962C8B-B14F-4D97-AF65-F5344CB8AC3E}">
        <p14:creationId xmlns:p14="http://schemas.microsoft.com/office/powerpoint/2010/main" val="28445230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90000"/>
        </a:lnSpc>
        <a:spcBef>
          <a:spcPct val="0"/>
        </a:spcBef>
        <a:buNone/>
        <a:defRPr sz="26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411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343F5-F13C-0341-8C42-39E0A1F232F3}"/>
              </a:ext>
            </a:extLst>
          </p:cNvPr>
          <p:cNvSpPr>
            <a:spLocks noGrp="1"/>
          </p:cNvSpPr>
          <p:nvPr>
            <p:ph type="ctrTitle"/>
          </p:nvPr>
        </p:nvSpPr>
        <p:spPr>
          <a:xfrm>
            <a:off x="400586" y="5214624"/>
            <a:ext cx="8342828" cy="1252436"/>
          </a:xfrm>
          <a:ln>
            <a:solidFill>
              <a:schemeClr val="bg1"/>
            </a:solidFill>
          </a:ln>
        </p:spPr>
        <p:txBody>
          <a:bodyPr>
            <a:normAutofit fontScale="90000"/>
          </a:bodyPr>
          <a:lstStyle/>
          <a:p>
            <a:r>
              <a:rPr lang="en-US" sz="4000" b="1" dirty="0"/>
              <a:t>Mythology and the Bible</a:t>
            </a:r>
          </a:p>
        </p:txBody>
      </p:sp>
      <p:pic>
        <p:nvPicPr>
          <p:cNvPr id="3" name="Picture 2">
            <a:extLst>
              <a:ext uri="{FF2B5EF4-FFF2-40B4-BE49-F238E27FC236}">
                <a16:creationId xmlns:a16="http://schemas.microsoft.com/office/drawing/2014/main" id="{78D8FDD8-94FD-5447-B9E2-C104D8745FEC}"/>
              </a:ext>
            </a:extLst>
          </p:cNvPr>
          <p:cNvPicPr>
            <a:picLocks noChangeAspect="1"/>
          </p:cNvPicPr>
          <p:nvPr/>
        </p:nvPicPr>
        <p:blipFill>
          <a:blip r:embed="rId2"/>
          <a:stretch>
            <a:fillRect/>
          </a:stretch>
        </p:blipFill>
        <p:spPr>
          <a:xfrm>
            <a:off x="400585" y="390940"/>
            <a:ext cx="8342828" cy="4485860"/>
          </a:xfrm>
          <a:prstGeom prst="rect">
            <a:avLst/>
          </a:prstGeom>
          <a:ln w="38100">
            <a:solidFill>
              <a:schemeClr val="bg1"/>
            </a:solidFill>
          </a:ln>
        </p:spPr>
      </p:pic>
    </p:spTree>
    <p:extLst>
      <p:ext uri="{BB962C8B-B14F-4D97-AF65-F5344CB8AC3E}">
        <p14:creationId xmlns:p14="http://schemas.microsoft.com/office/powerpoint/2010/main" val="3508313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411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8D61D-3101-8149-8B0F-FEC4A78B8FE9}"/>
              </a:ext>
            </a:extLst>
          </p:cNvPr>
          <p:cNvSpPr>
            <a:spLocks noGrp="1"/>
          </p:cNvSpPr>
          <p:nvPr>
            <p:ph type="title"/>
          </p:nvPr>
        </p:nvSpPr>
        <p:spPr>
          <a:xfrm>
            <a:off x="251013" y="337161"/>
            <a:ext cx="3944470" cy="1188720"/>
          </a:xfrm>
        </p:spPr>
        <p:txBody>
          <a:bodyPr>
            <a:normAutofit/>
          </a:bodyPr>
          <a:lstStyle/>
          <a:p>
            <a:r>
              <a:rPr lang="en-US" b="1" dirty="0"/>
              <a:t>Formulating a response</a:t>
            </a:r>
          </a:p>
        </p:txBody>
      </p:sp>
      <p:sp>
        <p:nvSpPr>
          <p:cNvPr id="3" name="Content Placeholder 2">
            <a:extLst>
              <a:ext uri="{FF2B5EF4-FFF2-40B4-BE49-F238E27FC236}">
                <a16:creationId xmlns:a16="http://schemas.microsoft.com/office/drawing/2014/main" id="{DDA01A09-DC2A-D045-BE9A-CBA1754486C5}"/>
              </a:ext>
            </a:extLst>
          </p:cNvPr>
          <p:cNvSpPr>
            <a:spLocks noGrp="1"/>
          </p:cNvSpPr>
          <p:nvPr>
            <p:ph idx="1"/>
          </p:nvPr>
        </p:nvSpPr>
        <p:spPr>
          <a:xfrm>
            <a:off x="-35856" y="1797423"/>
            <a:ext cx="4500282" cy="4571999"/>
          </a:xfrm>
        </p:spPr>
        <p:txBody>
          <a:bodyPr>
            <a:normAutofit/>
          </a:bodyPr>
          <a:lstStyle/>
          <a:p>
            <a:pPr algn="ctr">
              <a:spcBef>
                <a:spcPts val="3000"/>
              </a:spcBef>
              <a:buClr>
                <a:schemeClr val="bg1"/>
              </a:buClr>
              <a:buFont typeface="Wingdings" pitchFamily="2" charset="2"/>
              <a:buChar char="v"/>
            </a:pPr>
            <a:r>
              <a:rPr lang="en-US" sz="2400" b="1" i="1" dirty="0">
                <a:solidFill>
                  <a:schemeClr val="bg1"/>
                </a:solidFill>
              </a:rPr>
              <a:t>Are they sincere?</a:t>
            </a:r>
          </a:p>
          <a:p>
            <a:pPr algn="ctr">
              <a:spcBef>
                <a:spcPts val="3000"/>
              </a:spcBef>
              <a:buClr>
                <a:schemeClr val="bg1"/>
              </a:buClr>
              <a:buFont typeface="Wingdings" pitchFamily="2" charset="2"/>
              <a:buChar char="v"/>
            </a:pPr>
            <a:r>
              <a:rPr lang="en-US" sz="2400" b="1" i="1" dirty="0">
                <a:solidFill>
                  <a:schemeClr val="bg1"/>
                </a:solidFill>
              </a:rPr>
              <a:t>How would you respond…</a:t>
            </a:r>
          </a:p>
          <a:p>
            <a:pPr algn="ctr">
              <a:spcBef>
                <a:spcPts val="3000"/>
              </a:spcBef>
              <a:buClr>
                <a:schemeClr val="bg1"/>
              </a:buClr>
              <a:buFont typeface="Wingdings" pitchFamily="2" charset="2"/>
              <a:buChar char="v"/>
            </a:pPr>
            <a:r>
              <a:rPr lang="en-US" sz="2400" b="1" i="1" dirty="0">
                <a:solidFill>
                  <a:schemeClr val="bg1"/>
                </a:solidFill>
              </a:rPr>
              <a:t>Sociological re-definition</a:t>
            </a:r>
          </a:p>
          <a:p>
            <a:pPr algn="ctr">
              <a:spcBef>
                <a:spcPts val="3000"/>
              </a:spcBef>
              <a:buClr>
                <a:schemeClr val="bg1"/>
              </a:buClr>
              <a:buFont typeface="Wingdings" pitchFamily="2" charset="2"/>
              <a:buChar char="v"/>
            </a:pPr>
            <a:r>
              <a:rPr lang="en-US" sz="2400" b="1" i="1" dirty="0">
                <a:solidFill>
                  <a:schemeClr val="bg1"/>
                </a:solidFill>
              </a:rPr>
              <a:t>Know textual evidence</a:t>
            </a:r>
          </a:p>
          <a:p>
            <a:pPr algn="ctr">
              <a:spcBef>
                <a:spcPts val="3000"/>
              </a:spcBef>
              <a:buClr>
                <a:schemeClr val="bg1"/>
              </a:buClr>
              <a:buFont typeface="Wingdings" pitchFamily="2" charset="2"/>
              <a:buChar char="v"/>
            </a:pPr>
            <a:r>
              <a:rPr lang="en-US" sz="2400" b="1" i="1" dirty="0">
                <a:solidFill>
                  <a:schemeClr val="bg1"/>
                </a:solidFill>
              </a:rPr>
              <a:t>Be able to distinguish</a:t>
            </a:r>
          </a:p>
          <a:p>
            <a:pPr algn="ctr">
              <a:spcBef>
                <a:spcPts val="3000"/>
              </a:spcBef>
              <a:buClr>
                <a:schemeClr val="bg1"/>
              </a:buClr>
              <a:buFont typeface="Wingdings" pitchFamily="2" charset="2"/>
              <a:buChar char="v"/>
            </a:pPr>
            <a:r>
              <a:rPr lang="en-US" sz="2400" b="1" i="1" dirty="0">
                <a:solidFill>
                  <a:schemeClr val="bg1"/>
                </a:solidFill>
              </a:rPr>
              <a:t>Study biblical reliability</a:t>
            </a:r>
          </a:p>
        </p:txBody>
      </p:sp>
      <p:pic>
        <p:nvPicPr>
          <p:cNvPr id="6" name="Picture 5">
            <a:extLst>
              <a:ext uri="{FF2B5EF4-FFF2-40B4-BE49-F238E27FC236}">
                <a16:creationId xmlns:a16="http://schemas.microsoft.com/office/drawing/2014/main" id="{84364D33-1870-4241-A1D6-65434953AE54}"/>
              </a:ext>
            </a:extLst>
          </p:cNvPr>
          <p:cNvPicPr>
            <a:picLocks noChangeAspect="1"/>
          </p:cNvPicPr>
          <p:nvPr/>
        </p:nvPicPr>
        <p:blipFill>
          <a:blip r:embed="rId2"/>
          <a:stretch>
            <a:fillRect/>
          </a:stretch>
        </p:blipFill>
        <p:spPr>
          <a:xfrm>
            <a:off x="4464426" y="0"/>
            <a:ext cx="4679574" cy="6858000"/>
          </a:xfrm>
          <a:prstGeom prst="rect">
            <a:avLst/>
          </a:prstGeom>
          <a:ln w="38100">
            <a:solidFill>
              <a:schemeClr val="tx1"/>
            </a:solidFill>
          </a:ln>
        </p:spPr>
      </p:pic>
    </p:spTree>
    <p:extLst>
      <p:ext uri="{BB962C8B-B14F-4D97-AF65-F5344CB8AC3E}">
        <p14:creationId xmlns:p14="http://schemas.microsoft.com/office/powerpoint/2010/main" val="316735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411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343F5-F13C-0341-8C42-39E0A1F232F3}"/>
              </a:ext>
            </a:extLst>
          </p:cNvPr>
          <p:cNvSpPr>
            <a:spLocks noGrp="1"/>
          </p:cNvSpPr>
          <p:nvPr>
            <p:ph type="ctrTitle"/>
          </p:nvPr>
        </p:nvSpPr>
        <p:spPr>
          <a:xfrm>
            <a:off x="400586" y="1970482"/>
            <a:ext cx="8342828" cy="2917036"/>
          </a:xfrm>
          <a:ln>
            <a:solidFill>
              <a:schemeClr val="bg1"/>
            </a:solidFill>
          </a:ln>
        </p:spPr>
        <p:txBody>
          <a:bodyPr>
            <a:normAutofit fontScale="90000"/>
          </a:bodyPr>
          <a:lstStyle/>
          <a:p>
            <a:r>
              <a:rPr lang="en-US" sz="4000" b="1" u="sng" dirty="0"/>
              <a:t>What do you think and feel when someone says</a:t>
            </a:r>
            <a:r>
              <a:rPr lang="en-US" sz="4000" b="1" dirty="0"/>
              <a:t>: </a:t>
            </a:r>
            <a:br>
              <a:rPr lang="en-US" sz="4000" b="1" dirty="0"/>
            </a:br>
            <a:br>
              <a:rPr lang="en-US" sz="4000" b="1" dirty="0"/>
            </a:br>
            <a:r>
              <a:rPr lang="en-US" sz="4000" b="1" i="1" dirty="0"/>
              <a:t>“The Bible is full of myths”</a:t>
            </a:r>
          </a:p>
        </p:txBody>
      </p:sp>
    </p:spTree>
    <p:extLst>
      <p:ext uri="{BB962C8B-B14F-4D97-AF65-F5344CB8AC3E}">
        <p14:creationId xmlns:p14="http://schemas.microsoft.com/office/powerpoint/2010/main" val="3192071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411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8D61D-3101-8149-8B0F-FEC4A78B8FE9}"/>
              </a:ext>
            </a:extLst>
          </p:cNvPr>
          <p:cNvSpPr>
            <a:spLocks noGrp="1"/>
          </p:cNvSpPr>
          <p:nvPr>
            <p:ph type="title"/>
          </p:nvPr>
        </p:nvSpPr>
        <p:spPr>
          <a:xfrm>
            <a:off x="440390" y="537883"/>
            <a:ext cx="8263217" cy="820269"/>
          </a:xfrm>
        </p:spPr>
        <p:txBody>
          <a:bodyPr>
            <a:normAutofit/>
          </a:bodyPr>
          <a:lstStyle/>
          <a:p>
            <a:r>
              <a:rPr lang="en-US" b="1" dirty="0"/>
              <a:t>“the bible is a book of myths”</a:t>
            </a:r>
          </a:p>
        </p:txBody>
      </p:sp>
      <p:sp>
        <p:nvSpPr>
          <p:cNvPr id="3" name="Content Placeholder 2">
            <a:extLst>
              <a:ext uri="{FF2B5EF4-FFF2-40B4-BE49-F238E27FC236}">
                <a16:creationId xmlns:a16="http://schemas.microsoft.com/office/drawing/2014/main" id="{DDA01A09-DC2A-D045-BE9A-CBA1754486C5}"/>
              </a:ext>
            </a:extLst>
          </p:cNvPr>
          <p:cNvSpPr>
            <a:spLocks noGrp="1"/>
          </p:cNvSpPr>
          <p:nvPr>
            <p:ph idx="1"/>
          </p:nvPr>
        </p:nvSpPr>
        <p:spPr>
          <a:xfrm>
            <a:off x="383242" y="1627095"/>
            <a:ext cx="7920317" cy="564777"/>
          </a:xfrm>
        </p:spPr>
        <p:txBody>
          <a:bodyPr>
            <a:normAutofit/>
          </a:bodyPr>
          <a:lstStyle/>
          <a:p>
            <a:pPr>
              <a:spcBef>
                <a:spcPts val="1800"/>
              </a:spcBef>
              <a:buClr>
                <a:schemeClr val="bg1"/>
              </a:buClr>
              <a:buFont typeface="Wingdings" pitchFamily="2" charset="2"/>
              <a:buChar char="v"/>
            </a:pPr>
            <a:r>
              <a:rPr lang="en-US" sz="2200" b="1" i="1" dirty="0">
                <a:solidFill>
                  <a:schemeClr val="bg1"/>
                </a:solidFill>
              </a:rPr>
              <a:t>By atheists as a dismissive, conversation-stopping technique</a:t>
            </a:r>
          </a:p>
        </p:txBody>
      </p:sp>
      <p:sp>
        <p:nvSpPr>
          <p:cNvPr id="4" name="TextBox 3">
            <a:extLst>
              <a:ext uri="{FF2B5EF4-FFF2-40B4-BE49-F238E27FC236}">
                <a16:creationId xmlns:a16="http://schemas.microsoft.com/office/drawing/2014/main" id="{AD60A258-E5F9-644D-93DB-ED532EBB0533}"/>
              </a:ext>
            </a:extLst>
          </p:cNvPr>
          <p:cNvSpPr txBox="1"/>
          <p:nvPr/>
        </p:nvSpPr>
        <p:spPr>
          <a:xfrm>
            <a:off x="211791" y="2191872"/>
            <a:ext cx="5314951" cy="4016484"/>
          </a:xfrm>
          <a:prstGeom prst="rect">
            <a:avLst/>
          </a:prstGeom>
          <a:noFill/>
        </p:spPr>
        <p:txBody>
          <a:bodyPr wrap="square" rtlCol="0">
            <a:spAutoFit/>
          </a:bodyPr>
          <a:lstStyle/>
          <a:p>
            <a:pPr lvl="1">
              <a:spcBef>
                <a:spcPts val="1800"/>
              </a:spcBef>
              <a:buClr>
                <a:schemeClr val="bg1"/>
              </a:buClr>
            </a:pPr>
            <a:r>
              <a:rPr lang="en-US" sz="2000" b="1" i="1" dirty="0">
                <a:solidFill>
                  <a:schemeClr val="bg1"/>
                </a:solidFill>
              </a:rPr>
              <a:t>- “To me [Christianity] was all nonsense based on that profane compilation of fables called the Bible.” (Bill Haywood, member of the executive committee of Socialist Party of America, 1869-1928)</a:t>
            </a:r>
          </a:p>
          <a:p>
            <a:pPr lvl="1">
              <a:spcBef>
                <a:spcPts val="1800"/>
              </a:spcBef>
              <a:buClr>
                <a:schemeClr val="bg1"/>
              </a:buClr>
            </a:pPr>
            <a:r>
              <a:rPr lang="en-US" sz="2000" b="1" i="1" dirty="0">
                <a:solidFill>
                  <a:schemeClr val="bg1"/>
                </a:solidFill>
              </a:rPr>
              <a:t>- ”Evangelicals cite Genesis to challenge the science taught in classrooms, but don’t like to talk about those Old Testament books with monsters and magic.” (Newsweek, “The Bible: So Misunderstood It’s A Sin” by Kurt Eichenwald, 12/23/2014)</a:t>
            </a:r>
          </a:p>
        </p:txBody>
      </p:sp>
      <p:pic>
        <p:nvPicPr>
          <p:cNvPr id="6" name="Picture 5">
            <a:extLst>
              <a:ext uri="{FF2B5EF4-FFF2-40B4-BE49-F238E27FC236}">
                <a16:creationId xmlns:a16="http://schemas.microsoft.com/office/drawing/2014/main" id="{194DB93D-2F6C-4240-8343-2DC36BDD53EC}"/>
              </a:ext>
            </a:extLst>
          </p:cNvPr>
          <p:cNvPicPr>
            <a:picLocks noChangeAspect="1"/>
          </p:cNvPicPr>
          <p:nvPr/>
        </p:nvPicPr>
        <p:blipFill>
          <a:blip r:embed="rId2"/>
          <a:stretch>
            <a:fillRect/>
          </a:stretch>
        </p:blipFill>
        <p:spPr>
          <a:xfrm>
            <a:off x="5526742" y="2245658"/>
            <a:ext cx="3227293" cy="3882016"/>
          </a:xfrm>
          <a:prstGeom prst="rect">
            <a:avLst/>
          </a:prstGeom>
          <a:ln w="38100">
            <a:solidFill>
              <a:schemeClr val="tx1"/>
            </a:solidFill>
          </a:ln>
        </p:spPr>
      </p:pic>
    </p:spTree>
    <p:extLst>
      <p:ext uri="{BB962C8B-B14F-4D97-AF65-F5344CB8AC3E}">
        <p14:creationId xmlns:p14="http://schemas.microsoft.com/office/powerpoint/2010/main" val="124479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dissolve">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411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8D61D-3101-8149-8B0F-FEC4A78B8FE9}"/>
              </a:ext>
            </a:extLst>
          </p:cNvPr>
          <p:cNvSpPr>
            <a:spLocks noGrp="1"/>
          </p:cNvSpPr>
          <p:nvPr>
            <p:ph type="title"/>
          </p:nvPr>
        </p:nvSpPr>
        <p:spPr>
          <a:xfrm>
            <a:off x="440390" y="537883"/>
            <a:ext cx="8263217" cy="820269"/>
          </a:xfrm>
        </p:spPr>
        <p:txBody>
          <a:bodyPr>
            <a:normAutofit/>
          </a:bodyPr>
          <a:lstStyle/>
          <a:p>
            <a:r>
              <a:rPr lang="en-US" b="1" dirty="0"/>
              <a:t>“the bible is a book of myths”</a:t>
            </a:r>
            <a:endParaRPr lang="en-US" dirty="0"/>
          </a:p>
        </p:txBody>
      </p:sp>
      <p:sp>
        <p:nvSpPr>
          <p:cNvPr id="3" name="Content Placeholder 2">
            <a:extLst>
              <a:ext uri="{FF2B5EF4-FFF2-40B4-BE49-F238E27FC236}">
                <a16:creationId xmlns:a16="http://schemas.microsoft.com/office/drawing/2014/main" id="{DDA01A09-DC2A-D045-BE9A-CBA1754486C5}"/>
              </a:ext>
            </a:extLst>
          </p:cNvPr>
          <p:cNvSpPr>
            <a:spLocks noGrp="1"/>
          </p:cNvSpPr>
          <p:nvPr>
            <p:ph idx="1"/>
          </p:nvPr>
        </p:nvSpPr>
        <p:spPr>
          <a:xfrm>
            <a:off x="383242" y="1627096"/>
            <a:ext cx="8263217" cy="1411940"/>
          </a:xfrm>
        </p:spPr>
        <p:txBody>
          <a:bodyPr>
            <a:normAutofit/>
          </a:bodyPr>
          <a:lstStyle/>
          <a:p>
            <a:pPr>
              <a:spcBef>
                <a:spcPts val="1800"/>
              </a:spcBef>
              <a:buClr>
                <a:schemeClr val="bg1"/>
              </a:buClr>
              <a:buFont typeface="Wingdings" pitchFamily="2" charset="2"/>
              <a:buChar char="v"/>
            </a:pPr>
            <a:r>
              <a:rPr lang="en-US" sz="2200" b="1" i="1" dirty="0">
                <a:solidFill>
                  <a:schemeClr val="bg1"/>
                </a:solidFill>
              </a:rPr>
              <a:t>By atheists as a dismissive, conversation-stopping technique</a:t>
            </a:r>
          </a:p>
          <a:p>
            <a:pPr>
              <a:spcBef>
                <a:spcPts val="1800"/>
              </a:spcBef>
              <a:buClr>
                <a:schemeClr val="bg1"/>
              </a:buClr>
              <a:buFont typeface="Wingdings" pitchFamily="2" charset="2"/>
              <a:buChar char="v"/>
            </a:pPr>
            <a:r>
              <a:rPr lang="en-US" sz="2200" b="1" i="1" dirty="0">
                <a:solidFill>
                  <a:schemeClr val="bg1"/>
                </a:solidFill>
              </a:rPr>
              <a:t>Accusations by espoused, yet critical “believers” in an attempt to appear intellectual</a:t>
            </a:r>
          </a:p>
        </p:txBody>
      </p:sp>
      <p:sp>
        <p:nvSpPr>
          <p:cNvPr id="10" name="TextBox 9">
            <a:extLst>
              <a:ext uri="{FF2B5EF4-FFF2-40B4-BE49-F238E27FC236}">
                <a16:creationId xmlns:a16="http://schemas.microsoft.com/office/drawing/2014/main" id="{C9DAAC4E-1CA2-724C-A257-CFC02B0BB387}"/>
              </a:ext>
            </a:extLst>
          </p:cNvPr>
          <p:cNvSpPr txBox="1"/>
          <p:nvPr/>
        </p:nvSpPr>
        <p:spPr>
          <a:xfrm>
            <a:off x="211792" y="3039036"/>
            <a:ext cx="3965762" cy="3170099"/>
          </a:xfrm>
          <a:prstGeom prst="rect">
            <a:avLst/>
          </a:prstGeom>
          <a:noFill/>
        </p:spPr>
        <p:txBody>
          <a:bodyPr wrap="square" rtlCol="0">
            <a:spAutoFit/>
          </a:bodyPr>
          <a:lstStyle/>
          <a:p>
            <a:pPr lvl="1">
              <a:spcBef>
                <a:spcPts val="1800"/>
              </a:spcBef>
              <a:buClr>
                <a:schemeClr val="bg1"/>
              </a:buClr>
            </a:pPr>
            <a:r>
              <a:rPr lang="en-US" sz="2000" b="1" i="1" dirty="0">
                <a:solidFill>
                  <a:schemeClr val="bg1"/>
                </a:solidFill>
              </a:rPr>
              <a:t>- “It is impossible to use electric light &amp; the wireless and to avail ourselves of modern medical and surgical discoveries and at the same time to believe in the New Testament world of demons and spirits.” (Rudolf Bultmann, German Lutheran theologian, 1884-1976) </a:t>
            </a:r>
          </a:p>
        </p:txBody>
      </p:sp>
      <p:pic>
        <p:nvPicPr>
          <p:cNvPr id="11" name="Picture 10">
            <a:extLst>
              <a:ext uri="{FF2B5EF4-FFF2-40B4-BE49-F238E27FC236}">
                <a16:creationId xmlns:a16="http://schemas.microsoft.com/office/drawing/2014/main" id="{042F7ECC-CD98-C248-BE60-0990ED0CE2C0}"/>
              </a:ext>
            </a:extLst>
          </p:cNvPr>
          <p:cNvPicPr>
            <a:picLocks noChangeAspect="1"/>
          </p:cNvPicPr>
          <p:nvPr/>
        </p:nvPicPr>
        <p:blipFill>
          <a:blip r:embed="rId2"/>
          <a:stretch>
            <a:fillRect/>
          </a:stretch>
        </p:blipFill>
        <p:spPr>
          <a:xfrm>
            <a:off x="4349004" y="2886634"/>
            <a:ext cx="4468905" cy="3646933"/>
          </a:xfrm>
          <a:prstGeom prst="rect">
            <a:avLst/>
          </a:prstGeom>
          <a:ln w="38100">
            <a:solidFill>
              <a:schemeClr val="tx1"/>
            </a:solidFill>
          </a:ln>
        </p:spPr>
      </p:pic>
    </p:spTree>
    <p:extLst>
      <p:ext uri="{BB962C8B-B14F-4D97-AF65-F5344CB8AC3E}">
        <p14:creationId xmlns:p14="http://schemas.microsoft.com/office/powerpoint/2010/main" val="104391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dissolve">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411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8D61D-3101-8149-8B0F-FEC4A78B8FE9}"/>
              </a:ext>
            </a:extLst>
          </p:cNvPr>
          <p:cNvSpPr>
            <a:spLocks noGrp="1"/>
          </p:cNvSpPr>
          <p:nvPr>
            <p:ph type="title"/>
          </p:nvPr>
        </p:nvSpPr>
        <p:spPr>
          <a:xfrm>
            <a:off x="440390" y="555812"/>
            <a:ext cx="8263217" cy="842680"/>
          </a:xfrm>
        </p:spPr>
        <p:txBody>
          <a:bodyPr>
            <a:normAutofit/>
          </a:bodyPr>
          <a:lstStyle/>
          <a:p>
            <a:r>
              <a:rPr lang="en-US" b="1" dirty="0"/>
              <a:t>“the bible is a book of myths”</a:t>
            </a:r>
            <a:endParaRPr lang="en-US" dirty="0"/>
          </a:p>
        </p:txBody>
      </p:sp>
      <p:sp>
        <p:nvSpPr>
          <p:cNvPr id="3" name="Content Placeholder 2">
            <a:extLst>
              <a:ext uri="{FF2B5EF4-FFF2-40B4-BE49-F238E27FC236}">
                <a16:creationId xmlns:a16="http://schemas.microsoft.com/office/drawing/2014/main" id="{DDA01A09-DC2A-D045-BE9A-CBA1754486C5}"/>
              </a:ext>
            </a:extLst>
          </p:cNvPr>
          <p:cNvSpPr>
            <a:spLocks noGrp="1"/>
          </p:cNvSpPr>
          <p:nvPr>
            <p:ph idx="1"/>
          </p:nvPr>
        </p:nvSpPr>
        <p:spPr>
          <a:xfrm>
            <a:off x="422461" y="1640544"/>
            <a:ext cx="8263217" cy="4571999"/>
          </a:xfrm>
        </p:spPr>
        <p:txBody>
          <a:bodyPr>
            <a:noAutofit/>
          </a:bodyPr>
          <a:lstStyle/>
          <a:p>
            <a:pPr>
              <a:spcBef>
                <a:spcPts val="1800"/>
              </a:spcBef>
              <a:buClr>
                <a:schemeClr val="bg1"/>
              </a:buClr>
              <a:buFont typeface="Wingdings" pitchFamily="2" charset="2"/>
              <a:buChar char="v"/>
            </a:pPr>
            <a:r>
              <a:rPr lang="en-US" sz="2200" b="1" i="1" dirty="0">
                <a:solidFill>
                  <a:schemeClr val="bg1"/>
                </a:solidFill>
              </a:rPr>
              <a:t>By atheists as a dismissive, conversation-stopping technique</a:t>
            </a:r>
          </a:p>
          <a:p>
            <a:pPr>
              <a:spcBef>
                <a:spcPts val="1800"/>
              </a:spcBef>
              <a:buClr>
                <a:schemeClr val="bg1"/>
              </a:buClr>
              <a:buFont typeface="Wingdings" pitchFamily="2" charset="2"/>
              <a:buChar char="v"/>
            </a:pPr>
            <a:r>
              <a:rPr lang="en-US" sz="2200" b="1" i="1" dirty="0">
                <a:solidFill>
                  <a:schemeClr val="bg1"/>
                </a:solidFill>
              </a:rPr>
              <a:t>Accusations by espoused, yet critical “believers” in an attempt to appear intellectual</a:t>
            </a:r>
          </a:p>
          <a:p>
            <a:pPr>
              <a:spcBef>
                <a:spcPts val="1800"/>
              </a:spcBef>
              <a:buClr>
                <a:schemeClr val="bg1"/>
              </a:buClr>
              <a:buFont typeface="Wingdings" pitchFamily="2" charset="2"/>
              <a:buChar char="v"/>
            </a:pPr>
            <a:r>
              <a:rPr lang="en-US" sz="2200" b="1" i="1" dirty="0">
                <a:solidFill>
                  <a:schemeClr val="bg1"/>
                </a:solidFill>
              </a:rPr>
              <a:t>But how much is mythological? Some? All? Who determines this?</a:t>
            </a:r>
          </a:p>
          <a:p>
            <a:pPr>
              <a:spcBef>
                <a:spcPts val="1800"/>
              </a:spcBef>
              <a:buClr>
                <a:schemeClr val="bg1"/>
              </a:buClr>
              <a:buFont typeface="Wingdings" pitchFamily="2" charset="2"/>
              <a:buChar char="v"/>
            </a:pPr>
            <a:r>
              <a:rPr lang="en-US" sz="2200" b="1" i="1" dirty="0">
                <a:solidFill>
                  <a:schemeClr val="bg1"/>
                </a:solidFill>
              </a:rPr>
              <a:t>Carries numerous untrue assumptions</a:t>
            </a:r>
          </a:p>
          <a:p>
            <a:pPr>
              <a:spcBef>
                <a:spcPts val="1800"/>
              </a:spcBef>
              <a:buClr>
                <a:schemeClr val="bg1"/>
              </a:buClr>
              <a:buFont typeface="Wingdings" pitchFamily="2" charset="2"/>
              <a:buChar char="v"/>
            </a:pPr>
            <a:r>
              <a:rPr lang="en-US" sz="2200" b="1" i="1" dirty="0">
                <a:solidFill>
                  <a:schemeClr val="bg1"/>
                </a:solidFill>
              </a:rPr>
              <a:t>Such accusations begin in atheistic and anti-theistic circles, often academic, and trickle into the minds of those lacking vigilance. Supplementing technical definitions to common words is a tool by which this is accomplished. This is prevalent even now in pulpits withing the churches of Christ.</a:t>
            </a:r>
          </a:p>
        </p:txBody>
      </p:sp>
    </p:spTree>
    <p:extLst>
      <p:ext uri="{BB962C8B-B14F-4D97-AF65-F5344CB8AC3E}">
        <p14:creationId xmlns:p14="http://schemas.microsoft.com/office/powerpoint/2010/main" val="168497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411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8D61D-3101-8149-8B0F-FEC4A78B8FE9}"/>
              </a:ext>
            </a:extLst>
          </p:cNvPr>
          <p:cNvSpPr>
            <a:spLocks noGrp="1"/>
          </p:cNvSpPr>
          <p:nvPr>
            <p:ph type="title"/>
          </p:nvPr>
        </p:nvSpPr>
        <p:spPr>
          <a:xfrm>
            <a:off x="440390" y="363072"/>
            <a:ext cx="8263217" cy="1188720"/>
          </a:xfrm>
        </p:spPr>
        <p:txBody>
          <a:bodyPr>
            <a:normAutofit/>
          </a:bodyPr>
          <a:lstStyle/>
          <a:p>
            <a:r>
              <a:rPr lang="en-US" b="1" dirty="0"/>
              <a:t>Defining “Myth” (English)</a:t>
            </a:r>
          </a:p>
        </p:txBody>
      </p:sp>
      <p:sp>
        <p:nvSpPr>
          <p:cNvPr id="3" name="Content Placeholder 2">
            <a:extLst>
              <a:ext uri="{FF2B5EF4-FFF2-40B4-BE49-F238E27FC236}">
                <a16:creationId xmlns:a16="http://schemas.microsoft.com/office/drawing/2014/main" id="{DDA01A09-DC2A-D045-BE9A-CBA1754486C5}"/>
              </a:ext>
            </a:extLst>
          </p:cNvPr>
          <p:cNvSpPr>
            <a:spLocks noGrp="1"/>
          </p:cNvSpPr>
          <p:nvPr>
            <p:ph idx="1"/>
          </p:nvPr>
        </p:nvSpPr>
        <p:spPr>
          <a:xfrm>
            <a:off x="611841" y="1922929"/>
            <a:ext cx="7920317" cy="4571999"/>
          </a:xfrm>
        </p:spPr>
        <p:txBody>
          <a:bodyPr>
            <a:normAutofit lnSpcReduction="10000"/>
          </a:bodyPr>
          <a:lstStyle/>
          <a:p>
            <a:pPr>
              <a:spcBef>
                <a:spcPts val="1800"/>
              </a:spcBef>
              <a:buClr>
                <a:schemeClr val="bg1"/>
              </a:buClr>
              <a:buFont typeface="Wingdings" pitchFamily="2" charset="2"/>
              <a:buChar char="v"/>
            </a:pPr>
            <a:r>
              <a:rPr lang="en-US" sz="2000" b="1" i="1" dirty="0">
                <a:solidFill>
                  <a:schemeClr val="bg1"/>
                </a:solidFill>
              </a:rPr>
              <a:t>Merriam Webster – a usually traditional story of ostensibly historical events that serves to unfold part of the world view of a people or explain a practice, belief, or natural phenomenon; parable, allegory; a popular belief or tradition that has grown up around something or someone; an unfounded or false notion; a person or thing having only an imaginary or unverifiable existence; the whole body of myths</a:t>
            </a:r>
          </a:p>
          <a:p>
            <a:pPr>
              <a:spcBef>
                <a:spcPts val="1800"/>
              </a:spcBef>
              <a:buClr>
                <a:schemeClr val="bg1"/>
              </a:buClr>
              <a:buFont typeface="Wingdings" pitchFamily="2" charset="2"/>
              <a:buChar char="v"/>
            </a:pPr>
            <a:r>
              <a:rPr lang="en-US" sz="2000" b="1" i="1" dirty="0" err="1">
                <a:solidFill>
                  <a:schemeClr val="bg1"/>
                </a:solidFill>
              </a:rPr>
              <a:t>Dictionary.com</a:t>
            </a:r>
            <a:r>
              <a:rPr lang="en-US" sz="2000" b="1" i="1" dirty="0">
                <a:solidFill>
                  <a:schemeClr val="bg1"/>
                </a:solidFill>
              </a:rPr>
              <a:t> – a traditional or legendary story, usually concerning some being or hero or event, with or without a determinable basis of fact or a natural explanation, especially one that is concerned with deities or demigods and explains some practice, rite, or phenomenon of nature; stories or matter of this kind; any invented story, idea, or concept; an imaginary or fictitious thing or person; an unproved or false collective 	belief that is used to justify a social institution.</a:t>
            </a:r>
          </a:p>
          <a:p>
            <a:pPr>
              <a:spcBef>
                <a:spcPts val="1800"/>
              </a:spcBef>
              <a:buClr>
                <a:schemeClr val="bg1"/>
              </a:buClr>
              <a:buFont typeface="Wingdings" pitchFamily="2" charset="2"/>
              <a:buChar char="v"/>
            </a:pPr>
            <a:endParaRPr lang="en-US" sz="2000" b="1" i="1" dirty="0">
              <a:solidFill>
                <a:schemeClr val="bg1"/>
              </a:solidFill>
            </a:endParaRPr>
          </a:p>
        </p:txBody>
      </p:sp>
    </p:spTree>
    <p:extLst>
      <p:ext uri="{BB962C8B-B14F-4D97-AF65-F5344CB8AC3E}">
        <p14:creationId xmlns:p14="http://schemas.microsoft.com/office/powerpoint/2010/main" val="93717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411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8D61D-3101-8149-8B0F-FEC4A78B8FE9}"/>
              </a:ext>
            </a:extLst>
          </p:cNvPr>
          <p:cNvSpPr>
            <a:spLocks noGrp="1"/>
          </p:cNvSpPr>
          <p:nvPr>
            <p:ph type="title"/>
          </p:nvPr>
        </p:nvSpPr>
        <p:spPr>
          <a:xfrm>
            <a:off x="440390" y="363072"/>
            <a:ext cx="8263217" cy="1188720"/>
          </a:xfrm>
        </p:spPr>
        <p:txBody>
          <a:bodyPr>
            <a:normAutofit/>
          </a:bodyPr>
          <a:lstStyle/>
          <a:p>
            <a:r>
              <a:rPr lang="en-US" b="1" dirty="0"/>
              <a:t>Defining “Myth” (Greek)</a:t>
            </a:r>
          </a:p>
        </p:txBody>
      </p:sp>
      <p:sp>
        <p:nvSpPr>
          <p:cNvPr id="3" name="Content Placeholder 2">
            <a:extLst>
              <a:ext uri="{FF2B5EF4-FFF2-40B4-BE49-F238E27FC236}">
                <a16:creationId xmlns:a16="http://schemas.microsoft.com/office/drawing/2014/main" id="{DDA01A09-DC2A-D045-BE9A-CBA1754486C5}"/>
              </a:ext>
            </a:extLst>
          </p:cNvPr>
          <p:cNvSpPr>
            <a:spLocks noGrp="1"/>
          </p:cNvSpPr>
          <p:nvPr>
            <p:ph idx="1"/>
          </p:nvPr>
        </p:nvSpPr>
        <p:spPr>
          <a:xfrm>
            <a:off x="611841" y="1922929"/>
            <a:ext cx="7920317" cy="4571999"/>
          </a:xfrm>
        </p:spPr>
        <p:txBody>
          <a:bodyPr>
            <a:normAutofit/>
          </a:bodyPr>
          <a:lstStyle/>
          <a:p>
            <a:pPr>
              <a:spcBef>
                <a:spcPts val="1800"/>
              </a:spcBef>
              <a:buClr>
                <a:schemeClr val="bg1"/>
              </a:buClr>
              <a:buFont typeface="Wingdings" pitchFamily="2" charset="2"/>
              <a:buChar char="v"/>
            </a:pPr>
            <a:r>
              <a:rPr lang="en-US" sz="2400" b="1" i="1" dirty="0">
                <a:solidFill>
                  <a:schemeClr val="bg1"/>
                </a:solidFill>
              </a:rPr>
              <a:t>Vine’s – A story, narrative, fable, fiction…The word is used of Gnostic errors and of Jewish and profane fables and genealogies…</a:t>
            </a:r>
            <a:r>
              <a:rPr lang="en-US" sz="2400" b="1" i="1" dirty="0" err="1">
                <a:solidFill>
                  <a:schemeClr val="bg1"/>
                </a:solidFill>
              </a:rPr>
              <a:t>Muthos</a:t>
            </a:r>
            <a:r>
              <a:rPr lang="en-US" sz="2400" b="1" i="1" dirty="0">
                <a:solidFill>
                  <a:schemeClr val="bg1"/>
                </a:solidFill>
              </a:rPr>
              <a:t> is to be contrasted with </a:t>
            </a:r>
            <a:r>
              <a:rPr lang="en-US" sz="2400" b="1" i="1" dirty="0" err="1">
                <a:solidFill>
                  <a:schemeClr val="bg1"/>
                </a:solidFill>
              </a:rPr>
              <a:t>aletheia</a:t>
            </a:r>
            <a:r>
              <a:rPr lang="en-US" sz="2400" b="1" i="1" dirty="0">
                <a:solidFill>
                  <a:schemeClr val="bg1"/>
                </a:solidFill>
              </a:rPr>
              <a:t>, truth, and with logos, a story, a narrative purporting to set forth facts, e.g. Matt. 28:15, a “saying” (i.e., an account, story, in which actually there is a falsification of facts); Luke 5:15, R.V.,  “report”.</a:t>
            </a:r>
          </a:p>
          <a:p>
            <a:pPr>
              <a:spcBef>
                <a:spcPts val="1800"/>
              </a:spcBef>
              <a:buClr>
                <a:schemeClr val="bg1"/>
              </a:buClr>
              <a:buFont typeface="Wingdings" pitchFamily="2" charset="2"/>
              <a:buChar char="v"/>
            </a:pPr>
            <a:r>
              <a:rPr lang="en-US" sz="2400" b="1" i="1" dirty="0">
                <a:solidFill>
                  <a:schemeClr val="bg1"/>
                </a:solidFill>
              </a:rPr>
              <a:t>Thayer’s – A speech, word, saying; a narrative, story; a true narrative; a fiction, a fable; universally, an invention, falsehood</a:t>
            </a:r>
          </a:p>
        </p:txBody>
      </p:sp>
    </p:spTree>
    <p:extLst>
      <p:ext uri="{BB962C8B-B14F-4D97-AF65-F5344CB8AC3E}">
        <p14:creationId xmlns:p14="http://schemas.microsoft.com/office/powerpoint/2010/main" val="3869526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411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8D61D-3101-8149-8B0F-FEC4A78B8FE9}"/>
              </a:ext>
            </a:extLst>
          </p:cNvPr>
          <p:cNvSpPr>
            <a:spLocks noGrp="1"/>
          </p:cNvSpPr>
          <p:nvPr>
            <p:ph type="title"/>
          </p:nvPr>
        </p:nvSpPr>
        <p:spPr>
          <a:xfrm>
            <a:off x="432549" y="363072"/>
            <a:ext cx="3529852" cy="1188720"/>
          </a:xfrm>
        </p:spPr>
        <p:txBody>
          <a:bodyPr>
            <a:normAutofit/>
          </a:bodyPr>
          <a:lstStyle/>
          <a:p>
            <a:r>
              <a:rPr lang="en-US" b="1" dirty="0"/>
              <a:t>How the Bible views Myths</a:t>
            </a:r>
          </a:p>
        </p:txBody>
      </p:sp>
      <p:sp>
        <p:nvSpPr>
          <p:cNvPr id="3" name="Content Placeholder 2">
            <a:extLst>
              <a:ext uri="{FF2B5EF4-FFF2-40B4-BE49-F238E27FC236}">
                <a16:creationId xmlns:a16="http://schemas.microsoft.com/office/drawing/2014/main" id="{DDA01A09-DC2A-D045-BE9A-CBA1754486C5}"/>
              </a:ext>
            </a:extLst>
          </p:cNvPr>
          <p:cNvSpPr>
            <a:spLocks noGrp="1"/>
          </p:cNvSpPr>
          <p:nvPr>
            <p:ph idx="1"/>
          </p:nvPr>
        </p:nvSpPr>
        <p:spPr>
          <a:xfrm>
            <a:off x="73959" y="1922929"/>
            <a:ext cx="3960159" cy="4571999"/>
          </a:xfrm>
        </p:spPr>
        <p:txBody>
          <a:bodyPr>
            <a:normAutofit/>
          </a:bodyPr>
          <a:lstStyle/>
          <a:p>
            <a:pPr algn="ctr">
              <a:spcBef>
                <a:spcPts val="4200"/>
              </a:spcBef>
              <a:buClr>
                <a:schemeClr val="bg1"/>
              </a:buClr>
              <a:buFont typeface="Wingdings" pitchFamily="2" charset="2"/>
              <a:buChar char="v"/>
            </a:pPr>
            <a:r>
              <a:rPr lang="en-US" sz="2400" b="1" i="1" dirty="0">
                <a:solidFill>
                  <a:schemeClr val="bg1"/>
                </a:solidFill>
              </a:rPr>
              <a:t>1 Timothy 1:3-7</a:t>
            </a:r>
          </a:p>
          <a:p>
            <a:pPr algn="ctr">
              <a:spcBef>
                <a:spcPts val="4200"/>
              </a:spcBef>
              <a:buClr>
                <a:schemeClr val="bg1"/>
              </a:buClr>
              <a:buFont typeface="Wingdings" pitchFamily="2" charset="2"/>
              <a:buChar char="v"/>
            </a:pPr>
            <a:r>
              <a:rPr lang="en-US" sz="2400" b="1" i="1" dirty="0">
                <a:solidFill>
                  <a:schemeClr val="bg1"/>
                </a:solidFill>
              </a:rPr>
              <a:t>1 Timothy 4:6-10</a:t>
            </a:r>
          </a:p>
          <a:p>
            <a:pPr algn="ctr">
              <a:spcBef>
                <a:spcPts val="4200"/>
              </a:spcBef>
              <a:buClr>
                <a:schemeClr val="bg1"/>
              </a:buClr>
              <a:buFont typeface="Wingdings" pitchFamily="2" charset="2"/>
              <a:buChar char="v"/>
            </a:pPr>
            <a:r>
              <a:rPr lang="en-US" sz="2400" b="1" i="1" dirty="0">
                <a:solidFill>
                  <a:schemeClr val="bg1"/>
                </a:solidFill>
              </a:rPr>
              <a:t>2 Timothy 4:1-5</a:t>
            </a:r>
          </a:p>
          <a:p>
            <a:pPr algn="ctr">
              <a:spcBef>
                <a:spcPts val="4200"/>
              </a:spcBef>
              <a:buClr>
                <a:schemeClr val="bg1"/>
              </a:buClr>
              <a:buFont typeface="Wingdings" pitchFamily="2" charset="2"/>
              <a:buChar char="v"/>
            </a:pPr>
            <a:r>
              <a:rPr lang="en-US" sz="2400" b="1" i="1" dirty="0">
                <a:solidFill>
                  <a:schemeClr val="bg1"/>
                </a:solidFill>
              </a:rPr>
              <a:t>Titus 1:10-16</a:t>
            </a:r>
          </a:p>
          <a:p>
            <a:pPr algn="ctr">
              <a:spcBef>
                <a:spcPts val="4200"/>
              </a:spcBef>
              <a:buClr>
                <a:schemeClr val="bg1"/>
              </a:buClr>
              <a:buFont typeface="Wingdings" pitchFamily="2" charset="2"/>
              <a:buChar char="v"/>
            </a:pPr>
            <a:r>
              <a:rPr lang="en-US" sz="2400" b="1" i="1" dirty="0">
                <a:solidFill>
                  <a:schemeClr val="bg1"/>
                </a:solidFill>
              </a:rPr>
              <a:t>2 Peter 1:16-21</a:t>
            </a:r>
          </a:p>
        </p:txBody>
      </p:sp>
      <p:pic>
        <p:nvPicPr>
          <p:cNvPr id="8" name="Picture 7">
            <a:extLst>
              <a:ext uri="{FF2B5EF4-FFF2-40B4-BE49-F238E27FC236}">
                <a16:creationId xmlns:a16="http://schemas.microsoft.com/office/drawing/2014/main" id="{FE6F32AA-D01B-0A4F-AECF-B23C347CC449}"/>
              </a:ext>
            </a:extLst>
          </p:cNvPr>
          <p:cNvPicPr>
            <a:picLocks noChangeAspect="1"/>
          </p:cNvPicPr>
          <p:nvPr/>
        </p:nvPicPr>
        <p:blipFill>
          <a:blip r:embed="rId2"/>
          <a:stretch>
            <a:fillRect/>
          </a:stretch>
        </p:blipFill>
        <p:spPr>
          <a:xfrm>
            <a:off x="4410635" y="0"/>
            <a:ext cx="4733365" cy="6858000"/>
          </a:xfrm>
          <a:prstGeom prst="rect">
            <a:avLst/>
          </a:prstGeom>
          <a:ln w="38100">
            <a:solidFill>
              <a:schemeClr val="tx1"/>
            </a:solidFill>
          </a:ln>
        </p:spPr>
      </p:pic>
    </p:spTree>
    <p:extLst>
      <p:ext uri="{BB962C8B-B14F-4D97-AF65-F5344CB8AC3E}">
        <p14:creationId xmlns:p14="http://schemas.microsoft.com/office/powerpoint/2010/main" val="389330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411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8D61D-3101-8149-8B0F-FEC4A78B8FE9}"/>
              </a:ext>
            </a:extLst>
          </p:cNvPr>
          <p:cNvSpPr>
            <a:spLocks noGrp="1"/>
          </p:cNvSpPr>
          <p:nvPr>
            <p:ph type="title"/>
          </p:nvPr>
        </p:nvSpPr>
        <p:spPr>
          <a:xfrm>
            <a:off x="268942" y="247516"/>
            <a:ext cx="8624046" cy="1188720"/>
          </a:xfrm>
        </p:spPr>
        <p:txBody>
          <a:bodyPr>
            <a:normAutofit/>
          </a:bodyPr>
          <a:lstStyle/>
          <a:p>
            <a:r>
              <a:rPr lang="en-US" b="1" dirty="0"/>
              <a:t>Does the Bible Ever Use myths?</a:t>
            </a:r>
          </a:p>
        </p:txBody>
      </p:sp>
      <p:sp>
        <p:nvSpPr>
          <p:cNvPr id="3" name="Content Placeholder 2">
            <a:extLst>
              <a:ext uri="{FF2B5EF4-FFF2-40B4-BE49-F238E27FC236}">
                <a16:creationId xmlns:a16="http://schemas.microsoft.com/office/drawing/2014/main" id="{DDA01A09-DC2A-D045-BE9A-CBA1754486C5}"/>
              </a:ext>
            </a:extLst>
          </p:cNvPr>
          <p:cNvSpPr>
            <a:spLocks noGrp="1"/>
          </p:cNvSpPr>
          <p:nvPr>
            <p:ph idx="1"/>
          </p:nvPr>
        </p:nvSpPr>
        <p:spPr>
          <a:xfrm>
            <a:off x="268942" y="1689848"/>
            <a:ext cx="8624046" cy="4571999"/>
          </a:xfrm>
        </p:spPr>
        <p:txBody>
          <a:bodyPr>
            <a:normAutofit/>
          </a:bodyPr>
          <a:lstStyle/>
          <a:p>
            <a:pPr>
              <a:spcBef>
                <a:spcPts val="1800"/>
              </a:spcBef>
              <a:buClr>
                <a:schemeClr val="bg1"/>
              </a:buClr>
              <a:buFont typeface="Wingdings" pitchFamily="2" charset="2"/>
              <a:buChar char="v"/>
            </a:pPr>
            <a:r>
              <a:rPr lang="en-US" sz="2400" b="1" i="1" dirty="0">
                <a:solidFill>
                  <a:schemeClr val="bg1"/>
                </a:solidFill>
              </a:rPr>
              <a:t>The Bible </a:t>
            </a:r>
            <a:r>
              <a:rPr lang="en-US" sz="2400" b="1" i="1" u="sng" dirty="0">
                <a:solidFill>
                  <a:schemeClr val="bg1"/>
                </a:solidFill>
              </a:rPr>
              <a:t>repeatedly</a:t>
            </a:r>
            <a:r>
              <a:rPr lang="en-US" sz="2400" b="1" i="1" dirty="0">
                <a:solidFill>
                  <a:schemeClr val="bg1"/>
                </a:solidFill>
              </a:rPr>
              <a:t> mocks pagan myths</a:t>
            </a:r>
          </a:p>
          <a:p>
            <a:pPr>
              <a:spcBef>
                <a:spcPts val="1800"/>
              </a:spcBef>
              <a:buClr>
                <a:schemeClr val="bg1"/>
              </a:buClr>
              <a:buFont typeface="Wingdings" pitchFamily="2" charset="2"/>
              <a:buChar char="v"/>
            </a:pPr>
            <a:r>
              <a:rPr lang="en-US" sz="2400" b="1" i="1" dirty="0">
                <a:solidFill>
                  <a:schemeClr val="bg1"/>
                </a:solidFill>
              </a:rPr>
              <a:t>Myths have taken material from the Bible</a:t>
            </a:r>
          </a:p>
          <a:p>
            <a:pPr>
              <a:spcBef>
                <a:spcPts val="1800"/>
              </a:spcBef>
              <a:buClr>
                <a:schemeClr val="bg1"/>
              </a:buClr>
              <a:buFont typeface="Wingdings" pitchFamily="2" charset="2"/>
              <a:buChar char="v"/>
            </a:pPr>
            <a:r>
              <a:rPr lang="en-US" sz="2400" b="1" i="1" dirty="0">
                <a:solidFill>
                  <a:schemeClr val="bg1"/>
                </a:solidFill>
              </a:rPr>
              <a:t>The Bible uses figurative language</a:t>
            </a:r>
          </a:p>
          <a:p>
            <a:pPr>
              <a:spcBef>
                <a:spcPts val="1800"/>
              </a:spcBef>
              <a:buClr>
                <a:schemeClr val="bg1"/>
              </a:buClr>
              <a:buFont typeface="Wingdings" pitchFamily="2" charset="2"/>
              <a:buChar char="v"/>
            </a:pPr>
            <a:r>
              <a:rPr lang="en-US" sz="2400" b="1" i="1" dirty="0">
                <a:solidFill>
                  <a:schemeClr val="bg1"/>
                </a:solidFill>
              </a:rPr>
              <a:t>The Bible does </a:t>
            </a:r>
            <a:r>
              <a:rPr lang="en-US" sz="2400" b="1" i="1" u="sng" dirty="0">
                <a:solidFill>
                  <a:schemeClr val="bg1"/>
                </a:solidFill>
              </a:rPr>
              <a:t>NOT</a:t>
            </a:r>
            <a:r>
              <a:rPr lang="en-US" sz="2400" b="1" i="1" dirty="0">
                <a:solidFill>
                  <a:schemeClr val="bg1"/>
                </a:solidFill>
              </a:rPr>
              <a:t> make up fictional stories by means of mythology despite common criticisms</a:t>
            </a:r>
          </a:p>
        </p:txBody>
      </p:sp>
      <p:pic>
        <p:nvPicPr>
          <p:cNvPr id="6" name="Picture 5">
            <a:extLst>
              <a:ext uri="{FF2B5EF4-FFF2-40B4-BE49-F238E27FC236}">
                <a16:creationId xmlns:a16="http://schemas.microsoft.com/office/drawing/2014/main" id="{CC7CD669-CB8C-4042-933F-E81344B6C77B}"/>
              </a:ext>
            </a:extLst>
          </p:cNvPr>
          <p:cNvPicPr>
            <a:picLocks noChangeAspect="1"/>
          </p:cNvPicPr>
          <p:nvPr/>
        </p:nvPicPr>
        <p:blipFill rotWithShape="1">
          <a:blip r:embed="rId2"/>
          <a:srcRect l="2745" t="2822" r="2745" b="7993"/>
          <a:stretch/>
        </p:blipFill>
        <p:spPr>
          <a:xfrm>
            <a:off x="0" y="4589929"/>
            <a:ext cx="9144000" cy="2268071"/>
          </a:xfrm>
          <a:prstGeom prst="rect">
            <a:avLst/>
          </a:prstGeom>
          <a:ln w="38100">
            <a:solidFill>
              <a:schemeClr val="tx1"/>
            </a:solidFill>
          </a:ln>
        </p:spPr>
      </p:pic>
    </p:spTree>
    <p:extLst>
      <p:ext uri="{BB962C8B-B14F-4D97-AF65-F5344CB8AC3E}">
        <p14:creationId xmlns:p14="http://schemas.microsoft.com/office/powerpoint/2010/main" val="156359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docProps/app.xml><?xml version="1.0" encoding="utf-8"?>
<Properties xmlns="http://schemas.openxmlformats.org/officeDocument/2006/extended-properties" xmlns:vt="http://schemas.openxmlformats.org/officeDocument/2006/docPropsVTypes">
  <Template>Office Theme</Template>
  <TotalTime>109</TotalTime>
  <Words>696</Words>
  <Application>Microsoft Macintosh PowerPoint</Application>
  <PresentationFormat>On-screen Show (4:3)</PresentationFormat>
  <Paragraphs>40</Paragraphs>
  <Slides>10</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vt:i4>
      </vt:variant>
    </vt:vector>
  </HeadingPairs>
  <TitlesOfParts>
    <vt:vector size="17" baseType="lpstr">
      <vt:lpstr>Arial</vt:lpstr>
      <vt:lpstr>Calibri</vt:lpstr>
      <vt:lpstr>Calibri Light</vt:lpstr>
      <vt:lpstr>Gill Sans MT</vt:lpstr>
      <vt:lpstr>Wingdings</vt:lpstr>
      <vt:lpstr>Office Theme</vt:lpstr>
      <vt:lpstr>Parcel</vt:lpstr>
      <vt:lpstr>Mythology and the Bible</vt:lpstr>
      <vt:lpstr>What do you think and feel when someone says:   “The Bible is full of myths”</vt:lpstr>
      <vt:lpstr>“the bible is a book of myths”</vt:lpstr>
      <vt:lpstr>“the bible is a book of myths”</vt:lpstr>
      <vt:lpstr>“the bible is a book of myths”</vt:lpstr>
      <vt:lpstr>Defining “Myth” (English)</vt:lpstr>
      <vt:lpstr>Defining “Myth” (Greek)</vt:lpstr>
      <vt:lpstr>How the Bible views Myths</vt:lpstr>
      <vt:lpstr>Does the Bible Ever Use myths?</vt:lpstr>
      <vt:lpstr>Formulating a response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Mythology and the Bible</dc:title>
  <dc:creator>Eric Parker</dc:creator>
  <cp:lastModifiedBy>Eric Parker</cp:lastModifiedBy>
  <cp:revision>13</cp:revision>
  <dcterms:created xsi:type="dcterms:W3CDTF">2020-07-30T17:07:14Z</dcterms:created>
  <dcterms:modified xsi:type="dcterms:W3CDTF">2020-08-05T15:19:53Z</dcterms:modified>
</cp:coreProperties>
</file>