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86" r:id="rId3"/>
  </p:sldMasterIdLst>
  <p:notesMasterIdLst>
    <p:notesMasterId r:id="rId28"/>
  </p:notesMasterIdLst>
  <p:sldIdLst>
    <p:sldId id="256" r:id="rId4"/>
    <p:sldId id="562" r:id="rId5"/>
    <p:sldId id="566" r:id="rId6"/>
    <p:sldId id="564" r:id="rId7"/>
    <p:sldId id="569" r:id="rId8"/>
    <p:sldId id="259" r:id="rId9"/>
    <p:sldId id="261" r:id="rId10"/>
    <p:sldId id="260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1" r:id="rId19"/>
    <p:sldId id="270" r:id="rId20"/>
    <p:sldId id="272" r:id="rId21"/>
    <p:sldId id="273" r:id="rId22"/>
    <p:sldId id="274" r:id="rId23"/>
    <p:sldId id="275" r:id="rId24"/>
    <p:sldId id="276" r:id="rId25"/>
    <p:sldId id="279" r:id="rId26"/>
    <p:sldId id="280" r:id="rId27"/>
  </p:sldIdLst>
  <p:sldSz cx="9144000" cy="6858000" type="screen4x3"/>
  <p:notesSz cx="6858000" cy="9144000"/>
  <p:defaultTextStyle>
    <a:lvl1pPr>
      <a:defRPr sz="2400">
        <a:latin typeface="+mn-lt"/>
        <a:ea typeface="+mn-ea"/>
        <a:cs typeface="+mn-cs"/>
        <a:sym typeface="Helvetica Neue"/>
      </a:defRPr>
    </a:lvl1pPr>
    <a:lvl2pPr>
      <a:defRPr sz="2400">
        <a:latin typeface="+mn-lt"/>
        <a:ea typeface="+mn-ea"/>
        <a:cs typeface="+mn-cs"/>
        <a:sym typeface="Helvetica Neue"/>
      </a:defRPr>
    </a:lvl2pPr>
    <a:lvl3pPr>
      <a:defRPr sz="2400">
        <a:latin typeface="+mn-lt"/>
        <a:ea typeface="+mn-ea"/>
        <a:cs typeface="+mn-cs"/>
        <a:sym typeface="Helvetica Neue"/>
      </a:defRPr>
    </a:lvl3pPr>
    <a:lvl4pPr>
      <a:defRPr sz="2400">
        <a:latin typeface="+mn-lt"/>
        <a:ea typeface="+mn-ea"/>
        <a:cs typeface="+mn-cs"/>
        <a:sym typeface="Helvetica Neue"/>
      </a:defRPr>
    </a:lvl4pPr>
    <a:lvl5pPr>
      <a:defRPr sz="2400">
        <a:latin typeface="+mn-lt"/>
        <a:ea typeface="+mn-ea"/>
        <a:cs typeface="+mn-cs"/>
        <a:sym typeface="Helvetica Neue"/>
      </a:defRPr>
    </a:lvl5pPr>
    <a:lvl6pPr>
      <a:defRPr sz="2400">
        <a:latin typeface="+mn-lt"/>
        <a:ea typeface="+mn-ea"/>
        <a:cs typeface="+mn-cs"/>
        <a:sym typeface="Helvetica Neue"/>
      </a:defRPr>
    </a:lvl6pPr>
    <a:lvl7pPr>
      <a:defRPr sz="2400">
        <a:latin typeface="+mn-lt"/>
        <a:ea typeface="+mn-ea"/>
        <a:cs typeface="+mn-cs"/>
        <a:sym typeface="Helvetica Neue"/>
      </a:defRPr>
    </a:lvl7pPr>
    <a:lvl8pPr>
      <a:defRPr sz="2400">
        <a:latin typeface="+mn-lt"/>
        <a:ea typeface="+mn-ea"/>
        <a:cs typeface="+mn-cs"/>
        <a:sym typeface="Helvetica Neue"/>
      </a:defRPr>
    </a:lvl8pPr>
    <a:lvl9pPr>
      <a:defRPr sz="2400"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 autoAdjust="0"/>
    <p:restoredTop sz="94674"/>
  </p:normalViewPr>
  <p:slideViewPr>
    <p:cSldViewPr snapToObjects="1">
      <p:cViewPr varScale="1">
        <p:scale>
          <a:sx n="119" d="100"/>
          <a:sy n="119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680164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9/11/21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1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17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2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E5A57B-0402-4E9D-A542-9E4EFB7929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32A484-3209-415F-BDB9-84EB6C90BC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732544-D874-4F59-ABD3-B542CCD9C8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9E236-543F-4556-8040-3B38C7835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3016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2EEEE8-CB7D-4084-B894-E28BBECAB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3357C5-3C4B-42EF-896C-BC93FA20C2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78BF9A-E3CF-4218-ABFF-41919685D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A17B-E5E1-4CE5-9D12-571F76A10A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469051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FD4F5F-162D-44D4-912C-4F3AFD193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654C5B-2D2C-48CC-9544-431AD84A8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2D76DB-636B-429A-A6D1-3C16D19C93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B8C8F-4CFA-4231-AB87-2CDC0DB2E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604352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9AD65E-6FFA-4813-B2D8-A75CF935D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39B166-57C0-41A2-87A6-C4B388854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E6CC6C-6233-4AEF-900A-D294759CA8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BA9F5-A0F3-47AD-9A1B-8CD4A93EB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900140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0B6B86-53E8-4A59-8953-5A705ECFF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FD5E60-A666-4D9F-AE88-A3FB2A477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4AD71A-45DE-4E07-B76C-DFAA372BDB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F88D-ACB7-4103-9954-363E1A720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658975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906B97C-5BB7-455C-B45A-1EFF1E0D5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D15AED-FD93-43FC-BE2C-D0660357C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5016A7-5B96-4A40-AD75-56660E5C9F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3263-2766-4048-A03A-460C152DE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778101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ACF346-FF7E-4EF3-B92F-BDF0691C5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CFFBC0-575B-476D-A3DA-A3AAB4B2C7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3BE2D8-7339-4C38-A713-32FD5DA94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EA9E-C300-4395-B050-B2212D965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75615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45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F49E2-E8AF-40CE-A447-474666B96C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DCD3ED-B740-42C1-834E-FE81C7851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3BBFB9-BA44-4005-92FF-E1CDDCD59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8BFE4-54F5-48AF-9238-4888D695C6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651089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EA73EA-FB88-4A68-90E9-8EF7C4FFD3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DFA57-D555-421A-9067-FE220E35D4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BA5AA-84DC-487A-B0F8-B40A9F49E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58D4F-F644-4C21-955E-79EFC1F973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985577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63D7E7-0A71-4C4D-A384-3110E65231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0DB9D0-E417-4152-91F9-FFF07EB224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55BB45-9EC0-4E23-9A19-C5B1FAAAA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8DA54-18F0-46E9-BCDD-2344EBA57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972819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7CC8D7-43DB-40CC-9E5F-F23C6DBA4D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76BF9-8FEE-4C8A-A295-BE75CE34BD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BD51D3-50B8-43D7-8BBA-C8AFCB2604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03B8D-6D25-442F-87FB-14A6A7A50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21063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3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7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9/11/21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2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9/11/21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2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9/11/21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5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9/11/21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8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5514-A97B-4377-A8E5-839950DCB10E}" type="datetimeFigureOut">
              <a:rPr lang="en-US" smtClean="0"/>
              <a:t>9/11/21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7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489825" y="6212999"/>
            <a:ext cx="257175" cy="650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defTabSz="457200">
        <a:defRPr sz="1200">
          <a:latin typeface="+mj-lt"/>
          <a:ea typeface="+mj-ea"/>
          <a:cs typeface="+mj-cs"/>
          <a:sym typeface="Helvetica"/>
        </a:defRPr>
      </a:lvl1pPr>
      <a:lvl2pPr defTabSz="457200">
        <a:defRPr sz="1200">
          <a:latin typeface="+mj-lt"/>
          <a:ea typeface="+mj-ea"/>
          <a:cs typeface="+mj-cs"/>
          <a:sym typeface="Helvetica"/>
        </a:defRPr>
      </a:lvl2pPr>
      <a:lvl3pPr defTabSz="457200">
        <a:defRPr sz="1200">
          <a:latin typeface="+mj-lt"/>
          <a:ea typeface="+mj-ea"/>
          <a:cs typeface="+mj-cs"/>
          <a:sym typeface="Helvetica"/>
        </a:defRPr>
      </a:lvl3pPr>
      <a:lvl4pPr defTabSz="457200">
        <a:defRPr sz="1200">
          <a:latin typeface="+mj-lt"/>
          <a:ea typeface="+mj-ea"/>
          <a:cs typeface="+mj-cs"/>
          <a:sym typeface="Helvetica"/>
        </a:defRPr>
      </a:lvl4pPr>
      <a:lvl5pPr defTabSz="457200">
        <a:defRPr sz="1200">
          <a:latin typeface="+mj-lt"/>
          <a:ea typeface="+mj-ea"/>
          <a:cs typeface="+mj-cs"/>
          <a:sym typeface="Helvetica"/>
        </a:defRPr>
      </a:lvl5pPr>
      <a:lvl6pPr defTabSz="457200">
        <a:defRPr sz="1200">
          <a:latin typeface="+mj-lt"/>
          <a:ea typeface="+mj-ea"/>
          <a:cs typeface="+mj-cs"/>
          <a:sym typeface="Helvetica"/>
        </a:defRPr>
      </a:lvl6pPr>
      <a:lvl7pPr defTabSz="457200">
        <a:defRPr sz="1200">
          <a:latin typeface="+mj-lt"/>
          <a:ea typeface="+mj-ea"/>
          <a:cs typeface="+mj-cs"/>
          <a:sym typeface="Helvetica"/>
        </a:defRPr>
      </a:lvl7pPr>
      <a:lvl8pPr defTabSz="457200">
        <a:defRPr sz="1200">
          <a:latin typeface="+mj-lt"/>
          <a:ea typeface="+mj-ea"/>
          <a:cs typeface="+mj-cs"/>
          <a:sym typeface="Helvetica"/>
        </a:defRPr>
      </a:lvl8pPr>
      <a:lvl9pPr defTabSz="457200">
        <a:defRPr sz="1200">
          <a:latin typeface="+mj-lt"/>
          <a:ea typeface="+mj-ea"/>
          <a:cs typeface="+mj-cs"/>
          <a:sym typeface="Helvetica"/>
        </a:defRPr>
      </a:lvl9pPr>
    </p:titleStyle>
    <p:bodyStyle>
      <a:lvl1pPr marL="342900" indent="-342900" defTabSz="457200">
        <a:defRPr sz="1200">
          <a:latin typeface="+mj-lt"/>
          <a:ea typeface="+mj-ea"/>
          <a:cs typeface="+mj-cs"/>
          <a:sym typeface="Helvetica"/>
        </a:defRPr>
      </a:lvl1pPr>
      <a:lvl2pPr marL="342900" indent="-114300" defTabSz="457200">
        <a:defRPr sz="1200">
          <a:latin typeface="+mj-lt"/>
          <a:ea typeface="+mj-ea"/>
          <a:cs typeface="+mj-cs"/>
          <a:sym typeface="Helvetica"/>
        </a:defRPr>
      </a:lvl2pPr>
      <a:lvl3pPr marL="342900" defTabSz="457200">
        <a:defRPr sz="1200">
          <a:latin typeface="+mj-lt"/>
          <a:ea typeface="+mj-ea"/>
          <a:cs typeface="+mj-cs"/>
          <a:sym typeface="Helvetica"/>
        </a:defRPr>
      </a:lvl3pPr>
      <a:lvl4pPr marL="342900" defTabSz="457200">
        <a:defRPr sz="1200">
          <a:latin typeface="+mj-lt"/>
          <a:ea typeface="+mj-ea"/>
          <a:cs typeface="+mj-cs"/>
          <a:sym typeface="Helvetica"/>
        </a:defRPr>
      </a:lvl4pPr>
      <a:lvl5pPr marL="342900" defTabSz="457200">
        <a:defRPr sz="1200">
          <a:latin typeface="+mj-lt"/>
          <a:ea typeface="+mj-ea"/>
          <a:cs typeface="+mj-cs"/>
          <a:sym typeface="Helvetica"/>
        </a:defRPr>
      </a:lvl5pPr>
      <a:lvl6pPr marL="342900" defTabSz="457200">
        <a:defRPr sz="1200">
          <a:latin typeface="+mj-lt"/>
          <a:ea typeface="+mj-ea"/>
          <a:cs typeface="+mj-cs"/>
          <a:sym typeface="Helvetica"/>
        </a:defRPr>
      </a:lvl6pPr>
      <a:lvl7pPr marL="342900" defTabSz="457200">
        <a:defRPr sz="1200">
          <a:latin typeface="+mj-lt"/>
          <a:ea typeface="+mj-ea"/>
          <a:cs typeface="+mj-cs"/>
          <a:sym typeface="Helvetica"/>
        </a:defRPr>
      </a:lvl7pPr>
      <a:lvl8pPr marL="342900" defTabSz="457200">
        <a:defRPr sz="1200">
          <a:latin typeface="+mj-lt"/>
          <a:ea typeface="+mj-ea"/>
          <a:cs typeface="+mj-cs"/>
          <a:sym typeface="Helvetica"/>
        </a:defRPr>
      </a:lvl8pPr>
      <a:lvl9pPr marL="342900" defTabSz="457200">
        <a:defRPr sz="1200">
          <a:latin typeface="+mj-lt"/>
          <a:ea typeface="+mj-ea"/>
          <a:cs typeface="+mj-cs"/>
          <a:sym typeface="Helvetica"/>
        </a:defRPr>
      </a:lvl9pPr>
    </p:bodyStyle>
    <p:otherStyle>
      <a:lvl1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CDD559A-86C7-4838-BE14-77FF593D9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C5C5514-A97B-4377-A8E5-839950DCB10E}" type="datetimeFigureOut">
              <a:rPr lang="en-US" smtClean="0"/>
              <a:t>9/11/21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5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8A9FD55-6328-4E50-A98D-0BA125A3C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CD2F66-39ED-4857-BFAF-A9F0301BE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44FB6C-9D28-4AEB-89E4-BA863C3B98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E7AFCC-5DA3-4034-97D0-158B00EDA9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2CBAB5-8107-4E5E-B6A0-E79229A26B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9AFBC2A-645F-4966-A4F3-BF438086C8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3" descr="spiritual power and god_t_nv">
            <a:extLst>
              <a:ext uri="{FF2B5EF4-FFF2-40B4-BE49-F238E27FC236}">
                <a16:creationId xmlns:a16="http://schemas.microsoft.com/office/drawing/2014/main" id="{7E785A4E-56B7-4DE6-A191-9BCE729EF0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00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light.org/articles/201502/20150209_notleftorphans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chthetower.net/ripoff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10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1123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JOB 5:2</a:t>
            </a:r>
          </a:p>
          <a:p>
            <a:pPr indent="39687" defTabSz="457200">
              <a:spcBef>
                <a:spcPts val="600"/>
              </a:spcBef>
              <a:defRPr sz="1800"/>
            </a:pPr>
            <a:r>
              <a:rPr lang="en-US" sz="28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NIV</a:t>
            </a:r>
            <a:endParaRPr sz="28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39775" y="2630485"/>
            <a:ext cx="76454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bg1"/>
                </a:solidFill>
              </a:rPr>
              <a:t>“Resentment kills a fool, and envy slays the simple.”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A4E847E9-7326-41BE-A170-B979E0EB9A45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6703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11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JOB 18:4</a:t>
            </a:r>
          </a:p>
          <a:p>
            <a:pPr indent="39687" defTabSz="457200">
              <a:spcBef>
                <a:spcPts val="600"/>
              </a:spcBef>
              <a:defRPr sz="1800"/>
            </a:pP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NIV</a:t>
            </a:r>
            <a:endParaRPr sz="2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39775" y="2630485"/>
            <a:ext cx="76454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You who tear yourself to pieces with your anger! 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52CD563C-51EA-4F9B-8B03-C8490CD8BFCC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5">
            <a:extLst>
              <a:ext uri="{FF2B5EF4-FFF2-40B4-BE49-F238E27FC236}">
                <a16:creationId xmlns:a16="http://schemas.microsoft.com/office/drawing/2014/main" id="{8F62859D-B265-403B-85C0-5EDB423569D9}"/>
              </a:ext>
            </a:extLst>
          </p:cNvPr>
          <p:cNvSpPr/>
          <p:nvPr/>
        </p:nvSpPr>
        <p:spPr>
          <a:xfrm>
            <a:off x="608012" y="4204264"/>
            <a:ext cx="76454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 algn="l" defTabSz="45720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32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 be strong in spirit, I must </a:t>
            </a:r>
            <a:r>
              <a:rPr lang="en-US" sz="3200" u="sng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control my reactions.</a:t>
            </a:r>
            <a:endParaRPr sz="3200" u="sng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998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12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PROVERBS 29:11</a:t>
            </a:r>
          </a:p>
          <a:p>
            <a:pPr indent="39687" defTabSz="457200">
              <a:spcBef>
                <a:spcPts val="600"/>
              </a:spcBef>
              <a:defRPr sz="1800"/>
            </a:pP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NASU</a:t>
            </a:r>
            <a:endParaRPr sz="2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39775" y="2630485"/>
            <a:ext cx="76454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“A fool always loses his temper, but a wise man </a:t>
            </a:r>
            <a:r>
              <a:rPr lang="en-US" sz="3600" i="1" dirty="0">
                <a:solidFill>
                  <a:schemeClr val="bg1"/>
                </a:solidFill>
              </a:rPr>
              <a:t>holds it back</a:t>
            </a:r>
            <a:r>
              <a:rPr lang="en-US" sz="3600" dirty="0">
                <a:solidFill>
                  <a:schemeClr val="bg1"/>
                </a:solidFill>
              </a:rPr>
              <a:t>.”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01FCDF1F-0C03-42C0-8FE8-92E88A17DF76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29441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13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THREE ATTITUDES THAT WEAKEN MY SPIRIT: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1066800" y="2017142"/>
            <a:ext cx="7645400" cy="143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2900" dirty="0"/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900" dirty="0">
                <a:solidFill>
                  <a:schemeClr val="bg1"/>
                </a:solidFill>
              </a:rPr>
              <a:t>3. </a:t>
            </a:r>
            <a:r>
              <a:rPr lang="en-US" sz="3600" u="sng" dirty="0">
                <a:solidFill>
                  <a:srgbClr val="FFFF00"/>
                </a:solidFill>
              </a:rPr>
              <a:t>Carelessness</a:t>
            </a:r>
            <a:r>
              <a:rPr lang="en-US" sz="3600" dirty="0">
                <a:solidFill>
                  <a:schemeClr val="bg1"/>
                </a:solidFill>
              </a:rPr>
              <a:t> weakens my spirit. 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3D78ACDD-0814-4D7B-9B10-783AD11B7F04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9906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14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2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PROVERBS 18:20</a:t>
            </a:r>
            <a:endParaRPr sz="29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9687" defTabSz="457200">
              <a:spcBef>
                <a:spcPts val="600"/>
              </a:spcBef>
              <a:defRPr sz="1800"/>
            </a:pPr>
            <a:r>
              <a:rPr lang="en-US" sz="28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NKJV</a:t>
            </a:r>
            <a:endParaRPr sz="28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39775" y="2630485"/>
            <a:ext cx="7645400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sz="29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574666E1-3E47-40C4-BCD5-1CAD4D43772F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66ACD-7553-411B-914D-DA47A1B7B418}"/>
              </a:ext>
            </a:extLst>
          </p:cNvPr>
          <p:cNvSpPr txBox="1"/>
          <p:nvPr/>
        </p:nvSpPr>
        <p:spPr>
          <a:xfrm>
            <a:off x="963612" y="2675847"/>
            <a:ext cx="7037388" cy="1754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1"/>
                </a:solidFill>
              </a:rPr>
              <a:t>“Death and life are in the power of the tongue, and those who love it will eat its fruit.”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174260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732371" y="2358647"/>
            <a:ext cx="7645400" cy="135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 algn="l" defTabSz="45720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4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 be strong in spirit, I must </a:t>
            </a:r>
            <a:r>
              <a:rPr lang="en-US" sz="4400" i="1" u="sng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develop good habits</a:t>
            </a:r>
            <a:r>
              <a:rPr lang="en-US" sz="4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7A5255BE-9C41-4902-A221-AA83EA198747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2316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16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EPHESIANS 6:10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9687" defTabSz="457200">
              <a:spcBef>
                <a:spcPts val="600"/>
              </a:spcBef>
              <a:defRPr sz="1800"/>
            </a:pPr>
            <a:r>
              <a:rPr lang="en-US" sz="16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Today’s English Version</a:t>
            </a:r>
            <a:endParaRPr sz="16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39775" y="2630485"/>
            <a:ext cx="7645400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“Build up </a:t>
            </a:r>
            <a:r>
              <a:rPr lang="en-US" sz="3600" u="sng" dirty="0">
                <a:solidFill>
                  <a:srgbClr val="FFFF00"/>
                </a:solidFill>
              </a:rPr>
              <a:t>your strength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i="1" dirty="0">
                <a:solidFill>
                  <a:srgbClr val="FFFF00"/>
                </a:solidFill>
              </a:rPr>
              <a:t>in union with the Lord </a:t>
            </a:r>
            <a:r>
              <a:rPr lang="en-US" sz="3600" dirty="0">
                <a:solidFill>
                  <a:schemeClr val="bg1"/>
                </a:solidFill>
              </a:rPr>
              <a:t>and by means of </a:t>
            </a:r>
            <a:r>
              <a:rPr lang="en-US" sz="3600" u="sng" dirty="0">
                <a:solidFill>
                  <a:srgbClr val="FFFF00"/>
                </a:solidFill>
              </a:rPr>
              <a:t>His mighty power.</a:t>
            </a:r>
            <a:r>
              <a:rPr lang="en-US" sz="3600" dirty="0">
                <a:solidFill>
                  <a:schemeClr val="bg1"/>
                </a:solidFill>
              </a:rPr>
              <a:t>”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993A1BF1-765B-493B-A356-E34F3EE9EB31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69511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17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THREE HABITS THAT STRENGTHEN MY SPIRIT: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608012" y="2106727"/>
            <a:ext cx="7645400" cy="143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29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1. </a:t>
            </a:r>
            <a:r>
              <a:rPr lang="en-US" sz="3600" u="sng" dirty="0">
                <a:solidFill>
                  <a:srgbClr val="FFFF00"/>
                </a:solidFill>
              </a:rPr>
              <a:t>Get time with God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every day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39528695-8DFE-4297-B7F6-6CC5EB98A71D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9447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18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PSALM 25:4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54062" y="2438400"/>
            <a:ext cx="7645400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rgbClr val="FFFF00"/>
                </a:solidFill>
              </a:rPr>
              <a:t>Show me the path </a:t>
            </a:r>
            <a:r>
              <a:rPr lang="en-US" sz="3600" dirty="0">
                <a:solidFill>
                  <a:schemeClr val="bg1"/>
                </a:solidFill>
              </a:rPr>
              <a:t>where I should go, O Lord; point out the right road for me to walk.”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891AC43F-0CE4-4D14-9459-E161930D597E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56597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19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LUKE 5:16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39775" y="2630485"/>
            <a:ext cx="76454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Jesus often withdrew to a lonely place and prayed.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C0BB01D1-F765-4E17-9510-C6C254DAE93A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D19B02A5-F6A5-4F48-A357-659587CB24A1}"/>
              </a:ext>
            </a:extLst>
          </p:cNvPr>
          <p:cNvSpPr/>
          <p:nvPr/>
        </p:nvSpPr>
        <p:spPr>
          <a:xfrm>
            <a:off x="1981200" y="2514612"/>
            <a:ext cx="1219200" cy="838188"/>
          </a:xfrm>
          <a:prstGeom prst="flowChartConnector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20518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4A8CAF76-567A-44B4-9147-7E6E0F343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Minus Sign 6">
            <a:extLst>
              <a:ext uri="{FF2B5EF4-FFF2-40B4-BE49-F238E27FC236}">
                <a16:creationId xmlns:a16="http://schemas.microsoft.com/office/drawing/2014/main" id="{E3405889-D84E-416E-9FC7-49C334E7449A}"/>
              </a:ext>
            </a:extLst>
          </p:cNvPr>
          <p:cNvSpPr/>
          <p:nvPr/>
        </p:nvSpPr>
        <p:spPr>
          <a:xfrm>
            <a:off x="6629400" y="1447800"/>
            <a:ext cx="2379133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1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20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JOHN 15:7</a:t>
            </a:r>
            <a:endParaRPr sz="3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39775" y="2630485"/>
            <a:ext cx="7645400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“If you remain in me and my words remain in you, then you may </a:t>
            </a:r>
            <a:r>
              <a:rPr lang="en-US" sz="3600" dirty="0">
                <a:solidFill>
                  <a:srgbClr val="FFFF00"/>
                </a:solidFill>
              </a:rPr>
              <a:t>ask for anything you wish, and you shall have it!”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DB8CB260-EAE3-4C91-A6D0-ABCAA90BCA7A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628729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21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THREE HABITS THAT STRENGTHEN MY SPIRIT: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32371" y="2394484"/>
            <a:ext cx="7645400" cy="143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29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2. </a:t>
            </a:r>
            <a:r>
              <a:rPr lang="en-US" sz="3600" u="sng" dirty="0">
                <a:solidFill>
                  <a:srgbClr val="FFFF00"/>
                </a:solidFill>
              </a:rPr>
              <a:t>Get together with believers</a:t>
            </a:r>
            <a:r>
              <a:rPr lang="en-US" sz="3600" dirty="0">
                <a:solidFill>
                  <a:srgbClr val="FFFF00"/>
                </a:solidFill>
              </a:rPr>
              <a:t> often</a:t>
            </a:r>
            <a:r>
              <a:rPr lang="en-US" sz="3600" dirty="0">
                <a:solidFill>
                  <a:schemeClr val="bg1"/>
                </a:solidFill>
              </a:rPr>
              <a:t>! 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41A03FE2-1D1D-4D6C-87C9-1B49BB323B00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58567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22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HEBREWS 10:25</a:t>
            </a:r>
            <a:endParaRPr sz="36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39775" y="2630485"/>
            <a:ext cx="7645400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“Let us not give up the </a:t>
            </a:r>
            <a:r>
              <a:rPr lang="en-US" sz="3600" dirty="0">
                <a:solidFill>
                  <a:srgbClr val="FFFF00"/>
                </a:solidFill>
              </a:rPr>
              <a:t>habit of meeting together</a:t>
            </a:r>
            <a:r>
              <a:rPr lang="en-US" sz="3600" dirty="0">
                <a:solidFill>
                  <a:schemeClr val="bg1"/>
                </a:solidFill>
              </a:rPr>
              <a:t> … Instead, let us encourage each other …”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55AFCDF4-8E66-441B-95E3-B50D0D4C02B6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1727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23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THREE HABITS THAT STRENGTHEN MY SPIRIT: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461963" y="2079946"/>
            <a:ext cx="7645400" cy="272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2900" dirty="0">
              <a:solidFill>
                <a:srgbClr val="000000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chemeClr val="bg1"/>
                </a:solidFill>
              </a:rPr>
              <a:t>3. </a:t>
            </a:r>
            <a:r>
              <a:rPr lang="en-US" sz="4000" u="sng" dirty="0">
                <a:solidFill>
                  <a:schemeClr val="bg1"/>
                </a:solidFill>
              </a:rPr>
              <a:t>Give </a:t>
            </a:r>
            <a:r>
              <a:rPr lang="en-US" sz="4000" i="1" u="sng" dirty="0">
                <a:solidFill>
                  <a:srgbClr val="FFFF00"/>
                </a:solidFill>
              </a:rPr>
              <a:t>purposely, liberally, and cheerfully</a:t>
            </a:r>
            <a:r>
              <a:rPr lang="en-US" sz="4000" i="1" dirty="0">
                <a:solidFill>
                  <a:srgbClr val="FFFF00"/>
                </a:solidFill>
              </a:rPr>
              <a:t>  </a:t>
            </a:r>
            <a:r>
              <a:rPr lang="en-US" sz="4000" dirty="0">
                <a:solidFill>
                  <a:schemeClr val="bg1"/>
                </a:solidFill>
              </a:rPr>
              <a:t>every first day of the week (I Cor 16:1-2, 2 Cor 9:7).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008F86E3-BBA2-4548-84FF-C146330D7027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47021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 sz="1800"/>
              <a:pPr>
                <a:defRPr sz="1800"/>
              </a:pPr>
              <a:t>24</a:t>
            </a:fld>
            <a:endParaRPr sz="1800"/>
          </a:p>
        </p:txBody>
      </p:sp>
      <p:sp>
        <p:nvSpPr>
          <p:cNvPr id="11" name="Shape 11"/>
          <p:cNvSpPr/>
          <p:nvPr/>
        </p:nvSpPr>
        <p:spPr>
          <a:xfrm>
            <a:off x="765417" y="782637"/>
            <a:ext cx="735330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MATTHEW 6:21</a:t>
            </a:r>
            <a:endParaRPr sz="3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39775" y="2630485"/>
            <a:ext cx="7645400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chemeClr val="bg1"/>
                </a:solidFill>
              </a:rPr>
              <a:t>“Wherever your treasure is, your heart will be there.”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CD1899D2-3D48-46F8-9FCD-47EF6788B167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3587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>
            <a:extLst>
              <a:ext uri="{FF2B5EF4-FFF2-40B4-BE49-F238E27FC236}">
                <a16:creationId xmlns:a16="http://schemas.microsoft.com/office/drawing/2014/main" id="{E69D7B37-4E07-4838-A8ED-C9DF2ADCC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112" y="2961697"/>
            <a:ext cx="5578530" cy="28956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50FAB00-DF6C-4679-A666-616614F65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4" y="2977546"/>
            <a:ext cx="6131126" cy="147732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500" kern="1200" dirty="0">
                <a:solidFill>
                  <a:srgbClr val="000000"/>
                </a:solidFill>
              </a:rPr>
              <a:t>How to Build and Maintain a Strong Spirit </a:t>
            </a:r>
          </a:p>
        </p:txBody>
      </p:sp>
      <p:pic>
        <p:nvPicPr>
          <p:cNvPr id="7" name="Picture 6" descr="A picture containing sitting, looking, wearing, man&#10;&#10;Description automatically generated">
            <a:extLst>
              <a:ext uri="{FF2B5EF4-FFF2-40B4-BE49-F238E27FC236}">
                <a16:creationId xmlns:a16="http://schemas.microsoft.com/office/drawing/2014/main" id="{AF919DD8-9FE8-4E8D-B954-94B8F76D1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3814" y="4470722"/>
            <a:ext cx="2999883" cy="2349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889815-BB00-4EA0-B057-76DF8DFAF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820" y="4470723"/>
            <a:ext cx="3109120" cy="23494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 marL="0" marR="0" lvl="0" indent="0" algn="ctr" defTabSz="8869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fld id="{86CB4B4D-7CA3-9044-876B-883B54F8677D}" type="slidenum"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pPr marL="0" marR="0" lvl="0" indent="0" algn="ctr" defTabSz="8869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t>4</a:t>
            </a:fld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360737" y="842470"/>
            <a:ext cx="3276600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39687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THESIS: </a:t>
            </a:r>
            <a:endParaRPr kumimoji="0" sz="4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1" y="2296882"/>
            <a:ext cx="9144000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39687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14350" marR="0" lvl="0" indent="-514350" algn="ctr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THREE </a:t>
            </a:r>
            <a:r>
              <a:rPr kumimoji="0" lang="en-US" sz="30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ATTITUDES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that will </a:t>
            </a:r>
            <a:r>
              <a:rPr kumimoji="0" lang="en-US" sz="3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weaken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our spirits.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D5108-8DE3-4957-9E16-83251F29320F}"/>
              </a:ext>
            </a:extLst>
          </p:cNvPr>
          <p:cNvSpPr/>
          <p:nvPr/>
        </p:nvSpPr>
        <p:spPr>
          <a:xfrm>
            <a:off x="-1" y="3617842"/>
            <a:ext cx="91440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 sz="1800">
                <a:solidFill>
                  <a:srgbClr val="000000"/>
                </a:solidFill>
              </a:defRPr>
            </a:pP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2.  THREE </a:t>
            </a:r>
            <a:r>
              <a:rPr lang="en-US" sz="3000" u="sng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HABITS</a:t>
            </a: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that will </a:t>
            </a:r>
            <a:r>
              <a:rPr lang="en-US" sz="3000" i="1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strengthen</a:t>
            </a: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our spirits.  </a:t>
            </a:r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8F08824F-2E0E-46B0-A501-E2D3A816BB8A}"/>
              </a:ext>
            </a:extLst>
          </p:cNvPr>
          <p:cNvSpPr/>
          <p:nvPr/>
        </p:nvSpPr>
        <p:spPr>
          <a:xfrm>
            <a:off x="2680934" y="5707125"/>
            <a:ext cx="3750382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28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28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09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 marL="0" marR="0" lvl="0" indent="0" algn="ctr" defTabSz="8869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fld id="{86CB4B4D-7CA3-9044-876B-883B54F8677D}" type="slidenum"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pPr marL="0" marR="0" lvl="0" indent="0" algn="ctr" defTabSz="8869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/>
              </a:pPr>
              <a:t>5</a:t>
            </a:fld>
            <a:endParaRPr kumimoji="0" sz="1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39687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THREE ATTITUDES THAT WEAKEN MY SPIRIT:</a:t>
            </a:r>
            <a:endParaRPr kumimoji="0" sz="4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75A9DF55-1149-4E9A-9F30-386139EED42E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kumimoji="0" sz="4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94973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 lvl="0">
              <a:defRPr sz="1800"/>
            </a:pPr>
            <a:fld id="{86CB4B4D-7CA3-9044-876B-883B54F8677D}" type="slidenum">
              <a:rPr sz="1700"/>
              <a:pPr lvl="0">
                <a:defRPr sz="1800"/>
              </a:pPr>
              <a:t>6</a:t>
            </a:fld>
            <a:endParaRPr sz="1700"/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indent="39687" defTabSz="457200">
              <a:spcBef>
                <a:spcPts val="600"/>
              </a:spcBef>
              <a:defRPr sz="1800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THREE ATTITUDES THAT WEAKEN MY SPIRIT: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36146" y="2479097"/>
            <a:ext cx="8013246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n-US" sz="28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900" dirty="0">
                <a:solidFill>
                  <a:srgbClr val="FFFFFF"/>
                </a:solidFill>
              </a:rPr>
              <a:t>1</a:t>
            </a:r>
            <a:r>
              <a:rPr lang="en-US" sz="3600" dirty="0">
                <a:solidFill>
                  <a:srgbClr val="FFFFFF"/>
                </a:solidFill>
              </a:rPr>
              <a:t>. </a:t>
            </a:r>
            <a:r>
              <a:rPr lang="en-US" sz="3600" i="1" u="sng" dirty="0">
                <a:solidFill>
                  <a:srgbClr val="FFFFFF"/>
                </a:solidFill>
              </a:rPr>
              <a:t>Self-indulgence</a:t>
            </a:r>
            <a:r>
              <a:rPr lang="en-US" sz="3600" dirty="0">
                <a:solidFill>
                  <a:srgbClr val="FFFFFF"/>
                </a:solidFill>
              </a:rPr>
              <a:t> weakens my spirit 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75A9DF55-1149-4E9A-9F30-386139EED42E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3">
            <a:extLst>
              <a:ext uri="{FF2B5EF4-FFF2-40B4-BE49-F238E27FC236}">
                <a16:creationId xmlns:a16="http://schemas.microsoft.com/office/drawing/2014/main" id="{1D3E8628-8762-44FC-BA83-252EF48AEC28}"/>
              </a:ext>
            </a:extLst>
          </p:cNvPr>
          <p:cNvSpPr/>
          <p:nvPr/>
        </p:nvSpPr>
        <p:spPr>
          <a:xfrm>
            <a:off x="1063171" y="3429000"/>
            <a:ext cx="7686221" cy="1846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en-US" sz="2800" dirty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900" u="sng" dirty="0"/>
              <a:t> </a:t>
            </a:r>
            <a:r>
              <a:rPr lang="en-US" sz="2900" i="1" dirty="0">
                <a:solidFill>
                  <a:srgbClr val="FFFF00"/>
                </a:solidFill>
              </a:rPr>
              <a:t>You weaken your spirit when you make decisions based on </a:t>
            </a:r>
            <a:r>
              <a:rPr lang="en-US" sz="2900" i="1" u="sng" dirty="0">
                <a:solidFill>
                  <a:srgbClr val="FFFF00"/>
                </a:solidFill>
              </a:rPr>
              <a:t>pleasure rather than principle.</a:t>
            </a:r>
            <a:r>
              <a:rPr lang="en-US" sz="2900" i="1" u="sng" dirty="0">
                <a:solidFill>
                  <a:schemeClr val="bg1"/>
                </a:solidFill>
              </a:rPr>
              <a:t> </a:t>
            </a:r>
            <a:r>
              <a:rPr lang="en-US" sz="2900" i="1" dirty="0">
                <a:solidFill>
                  <a:srgbClr val="FFFFFF"/>
                </a:solidFill>
              </a:rPr>
              <a:t> </a:t>
            </a:r>
            <a:endParaRPr sz="29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49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749300" y="2362200"/>
            <a:ext cx="7645400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457200" indent="-457200" algn="l" defTabSz="457200">
              <a:spcBef>
                <a:spcPts val="6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be strong in spirit, I must </a:t>
            </a:r>
            <a:r>
              <a:rPr lang="en-US" sz="4000" i="1" u="sng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discipline my desires</a:t>
            </a:r>
            <a:r>
              <a:rPr lang="en-US" sz="4000" i="1" u="sng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000" i="1" u="sng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1EECFEE0-3318-49CB-A501-F1481D323BE7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0747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8</a:t>
            </a:fld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2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 PETER 4:1-2</a:t>
            </a:r>
            <a:endParaRPr sz="29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39687" defTabSz="457200">
              <a:spcBef>
                <a:spcPts val="600"/>
              </a:spcBef>
              <a:defRPr sz="1800"/>
            </a:pPr>
            <a:r>
              <a:rPr lang="en-US" sz="28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NIV</a:t>
            </a:r>
            <a:endParaRPr sz="28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689204" y="2461268"/>
            <a:ext cx="7645400" cy="223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900" dirty="0">
                <a:solidFill>
                  <a:schemeClr val="bg1"/>
                </a:solidFill>
              </a:rPr>
              <a:t>“Since Christ suffered in His body, arm yourselves with the </a:t>
            </a:r>
            <a:r>
              <a:rPr lang="en-US" sz="2900" i="1" dirty="0">
                <a:solidFill>
                  <a:schemeClr val="bg1"/>
                </a:solidFill>
              </a:rPr>
              <a:t>same attitude</a:t>
            </a:r>
            <a:r>
              <a:rPr lang="en-US" sz="2900" dirty="0">
                <a:solidFill>
                  <a:schemeClr val="bg1"/>
                </a:solidFill>
              </a:rPr>
              <a:t>, because he who is </a:t>
            </a:r>
            <a:r>
              <a:rPr lang="en-US" sz="2900" i="1" u="sng" dirty="0">
                <a:solidFill>
                  <a:schemeClr val="bg1"/>
                </a:solidFill>
              </a:rPr>
              <a:t>disciplined in his body</a:t>
            </a:r>
            <a:r>
              <a:rPr lang="en-US" sz="2900" dirty="0">
                <a:solidFill>
                  <a:schemeClr val="bg1"/>
                </a:solidFill>
              </a:rPr>
              <a:t> is done with sin. As a result, he does not live his life for evil </a:t>
            </a:r>
            <a:r>
              <a:rPr lang="en-US" sz="2900" i="1" u="sng" dirty="0">
                <a:solidFill>
                  <a:srgbClr val="FFFF00"/>
                </a:solidFill>
              </a:rPr>
              <a:t>human desires</a:t>
            </a:r>
            <a:r>
              <a:rPr lang="en-US" sz="2900" dirty="0">
                <a:solidFill>
                  <a:schemeClr val="bg1"/>
                </a:solidFill>
              </a:rPr>
              <a:t>, but rather for the </a:t>
            </a:r>
            <a:r>
              <a:rPr lang="en-US" sz="2900" i="1" u="sng" dirty="0">
                <a:solidFill>
                  <a:srgbClr val="FFFF00"/>
                </a:solidFill>
              </a:rPr>
              <a:t>will of God</a:t>
            </a:r>
            <a:r>
              <a:rPr lang="en-US" sz="2900" dirty="0">
                <a:solidFill>
                  <a:schemeClr val="bg1"/>
                </a:solidFill>
              </a:rPr>
              <a:t>.”</a:t>
            </a:r>
            <a:endParaRPr sz="29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5E88529B-23B5-4445-8D3F-FDA8902FF0BD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7076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7489825" y="6352699"/>
            <a:ext cx="257175" cy="370839"/>
          </a:xfrm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defTabSz="886967">
              <a:defRPr sz="1700"/>
            </a:lvl1pPr>
          </a:lstStyle>
          <a:p>
            <a:pPr>
              <a:defRPr sz="1800"/>
            </a:pPr>
            <a:fld id="{86CB4B4D-7CA3-9044-876B-883B54F8677D}" type="slidenum">
              <a:rPr/>
              <a:pPr>
                <a:defRPr sz="1800"/>
              </a:pPr>
              <a:t>9</a:t>
            </a:fld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54062" y="782637"/>
            <a:ext cx="7353301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indent="39687" defTabSz="457200">
              <a:spcBef>
                <a:spcPts val="600"/>
              </a:spcBef>
              <a:defRPr sz="1800"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THREE ATTITUDES THAT WEAKEN MY SPIRIT: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41360" y="2154234"/>
            <a:ext cx="7629530" cy="4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>
              <a:latin typeface="Helvetica"/>
              <a:ea typeface="+mj-ea"/>
              <a:cs typeface="Helvetica"/>
              <a:sym typeface="Helvetic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25490" y="2283614"/>
            <a:ext cx="7645400" cy="143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en-US" dirty="0"/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2900" dirty="0">
              <a:solidFill>
                <a:schemeClr val="bg1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bg1"/>
                </a:solidFill>
              </a:rPr>
              <a:t>2. </a:t>
            </a:r>
            <a:r>
              <a:rPr lang="en-US" sz="3600" u="sng" dirty="0">
                <a:solidFill>
                  <a:srgbClr val="FFFF00"/>
                </a:solidFill>
              </a:rPr>
              <a:t>Resentment</a:t>
            </a:r>
            <a:r>
              <a:rPr lang="en-US" sz="3600" dirty="0">
                <a:solidFill>
                  <a:schemeClr val="bg1"/>
                </a:solidFill>
              </a:rPr>
              <a:t> weakens my spirit. 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F74A81FC-2751-438A-B42E-44B0C5175826}"/>
              </a:ext>
            </a:extLst>
          </p:cNvPr>
          <p:cNvSpPr/>
          <p:nvPr/>
        </p:nvSpPr>
        <p:spPr>
          <a:xfrm>
            <a:off x="1900019" y="5562600"/>
            <a:ext cx="531010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 algn="ctr">
              <a:defRPr sz="1800"/>
            </a:pPr>
            <a:endParaRPr sz="2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lang="en-US" sz="400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a Strong Spirit</a:t>
            </a:r>
            <a:endParaRPr sz="4000" i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FE5CA-EE11-4F64-A73E-3F844D773DAB}"/>
              </a:ext>
            </a:extLst>
          </p:cNvPr>
          <p:cNvSpPr txBox="1"/>
          <p:nvPr/>
        </p:nvSpPr>
        <p:spPr>
          <a:xfrm>
            <a:off x="1117599" y="4019344"/>
            <a:ext cx="650240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Samson’s mistake is that he </a:t>
            </a:r>
            <a:r>
              <a:rPr kumimoji="0" lang="en-US" sz="3200" b="0" i="0" u="sng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reacts instead of acts</a:t>
            </a: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66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333399"/>
      </a:accent2>
      <a:accent3>
        <a:srgbClr val="8F8F8F"/>
      </a:accent3>
      <a:accent4>
        <a:srgbClr val="707070"/>
      </a:accent4>
      <a:accent5>
        <a:srgbClr val="B2C0D9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333399"/>
      </a:accent2>
      <a:accent3>
        <a:srgbClr val="8F8F8F"/>
      </a:accent3>
      <a:accent4>
        <a:srgbClr val="707070"/>
      </a:accent4>
      <a:accent5>
        <a:srgbClr val="B2C0D9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559</Words>
  <Application>Microsoft Macintosh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</vt:lpstr>
      <vt:lpstr>Helvetica</vt:lpstr>
      <vt:lpstr>Helvetica Neue</vt:lpstr>
      <vt:lpstr>Default</vt:lpstr>
      <vt:lpstr>Adjacency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 Larson</dc:creator>
  <cp:lastModifiedBy>Eric Parker</cp:lastModifiedBy>
  <cp:revision>42</cp:revision>
  <dcterms:created xsi:type="dcterms:W3CDTF">2015-01-16T18:34:31Z</dcterms:created>
  <dcterms:modified xsi:type="dcterms:W3CDTF">2021-09-11T04:03:12Z</dcterms:modified>
</cp:coreProperties>
</file>