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65" r:id="rId14"/>
    <p:sldId id="26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snapToObjects="1">
      <p:cViewPr>
        <p:scale>
          <a:sx n="113" d="100"/>
          <a:sy n="113" d="100"/>
        </p:scale>
        <p:origin x="2048"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760B253-9229-2D48-AE9E-799679568318}" type="datetimeFigureOut">
              <a:rPr lang="en-US" smtClean="0"/>
              <a:t>10/15/21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3A5151B-B491-9C42-AA07-17FB05EAE6F5}" type="slidenum">
              <a:rPr lang="en-US" smtClean="0"/>
              <a:t>‹#›</a:t>
            </a:fld>
            <a:endParaRPr lang="en-US"/>
          </a:p>
        </p:txBody>
      </p:sp>
    </p:spTree>
    <p:extLst>
      <p:ext uri="{BB962C8B-B14F-4D97-AF65-F5344CB8AC3E}">
        <p14:creationId xmlns:p14="http://schemas.microsoft.com/office/powerpoint/2010/main" val="297680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0B253-9229-2D48-AE9E-799679568318}"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215688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A760B253-9229-2D48-AE9E-799679568318}" type="datetimeFigureOut">
              <a:rPr lang="en-US" smtClean="0"/>
              <a:t>10/15/21</a:t>
            </a:fld>
            <a:endParaRPr lang="en-US"/>
          </a:p>
        </p:txBody>
      </p:sp>
      <p:sp>
        <p:nvSpPr>
          <p:cNvPr id="5" name="Footer Placeholder 4"/>
          <p:cNvSpPr>
            <a:spLocks noGrp="1"/>
          </p:cNvSpPr>
          <p:nvPr>
            <p:ph type="ftr" sz="quarter" idx="11"/>
          </p:nvPr>
        </p:nvSpPr>
        <p:spPr>
          <a:xfrm>
            <a:off x="581192" y="5951810"/>
            <a:ext cx="592220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3A5151B-B491-9C42-AA07-17FB05EAE6F5}" type="slidenum">
              <a:rPr lang="en-US" smtClean="0"/>
              <a:t>‹#›</a:t>
            </a:fld>
            <a:endParaRPr lang="en-US"/>
          </a:p>
        </p:txBody>
      </p:sp>
    </p:spTree>
    <p:extLst>
      <p:ext uri="{BB962C8B-B14F-4D97-AF65-F5344CB8AC3E}">
        <p14:creationId xmlns:p14="http://schemas.microsoft.com/office/powerpoint/2010/main" val="338632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0B253-9229-2D48-AE9E-799679568318}" type="datetimeFigureOut">
              <a:rPr lang="en-US" smtClean="0"/>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36669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760B253-9229-2D48-AE9E-799679568318}" type="datetimeFigureOut">
              <a:rPr lang="en-US" smtClean="0"/>
              <a:t>10/15/21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3A5151B-B491-9C42-AA07-17FB05EAE6F5}" type="slidenum">
              <a:rPr lang="en-US" smtClean="0"/>
              <a:t>‹#›</a:t>
            </a:fld>
            <a:endParaRPr lang="en-US"/>
          </a:p>
        </p:txBody>
      </p:sp>
    </p:spTree>
    <p:extLst>
      <p:ext uri="{BB962C8B-B14F-4D97-AF65-F5344CB8AC3E}">
        <p14:creationId xmlns:p14="http://schemas.microsoft.com/office/powerpoint/2010/main" val="9354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60B253-9229-2D48-AE9E-799679568318}"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373444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60B253-9229-2D48-AE9E-799679568318}" type="datetimeFigureOut">
              <a:rPr lang="en-US" smtClean="0"/>
              <a:t>10/15/21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284024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60B253-9229-2D48-AE9E-799679568318}" type="datetimeFigureOut">
              <a:rPr lang="en-US" smtClean="0"/>
              <a:t>10/15/21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149792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0B253-9229-2D48-AE9E-799679568318}" type="datetimeFigureOut">
              <a:rPr lang="en-US" smtClean="0"/>
              <a:t>10/15/21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254692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760B253-9229-2D48-AE9E-799679568318}" type="datetimeFigureOut">
              <a:rPr lang="en-US" smtClean="0"/>
              <a:t>10/15/21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3A5151B-B491-9C42-AA07-17FB05EAE6F5}" type="slidenum">
              <a:rPr lang="en-US" smtClean="0"/>
              <a:t>‹#›</a:t>
            </a:fld>
            <a:endParaRPr lang="en-US"/>
          </a:p>
        </p:txBody>
      </p:sp>
    </p:spTree>
    <p:extLst>
      <p:ext uri="{BB962C8B-B14F-4D97-AF65-F5344CB8AC3E}">
        <p14:creationId xmlns:p14="http://schemas.microsoft.com/office/powerpoint/2010/main" val="169488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60B253-9229-2D48-AE9E-799679568318}" type="datetimeFigureOut">
              <a:rPr lang="en-US" smtClean="0"/>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305528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A760B253-9229-2D48-AE9E-799679568318}" type="datetimeFigureOut">
              <a:rPr lang="en-US" smtClean="0"/>
              <a:t>10/15/21</a:t>
            </a:fld>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A3A5151B-B491-9C42-AA07-17FB05EAE6F5}" type="slidenum">
              <a:rPr lang="en-US" smtClean="0"/>
              <a:t>‹#›</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302403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BC57-8E81-BE49-806B-6B591CDDB222}"/>
              </a:ext>
            </a:extLst>
          </p:cNvPr>
          <p:cNvSpPr>
            <a:spLocks noGrp="1"/>
          </p:cNvSpPr>
          <p:nvPr>
            <p:ph type="ctrTitle"/>
          </p:nvPr>
        </p:nvSpPr>
        <p:spPr>
          <a:xfrm>
            <a:off x="577124" y="669053"/>
            <a:ext cx="7989752" cy="1504844"/>
          </a:xfrm>
        </p:spPr>
        <p:txBody>
          <a:bodyPr anchor="ctr"/>
          <a:lstStyle/>
          <a:p>
            <a:pPr algn="ctr"/>
            <a:r>
              <a:rPr lang="en-US" b="1" dirty="0"/>
              <a:t>Ancient inscriptions confirm the bible (1)</a:t>
            </a:r>
          </a:p>
        </p:txBody>
      </p:sp>
      <p:sp>
        <p:nvSpPr>
          <p:cNvPr id="3" name="Subtitle 2">
            <a:extLst>
              <a:ext uri="{FF2B5EF4-FFF2-40B4-BE49-F238E27FC236}">
                <a16:creationId xmlns:a16="http://schemas.microsoft.com/office/drawing/2014/main" id="{BF5D3415-ECAB-3B41-A03C-C47C50BC6277}"/>
              </a:ext>
            </a:extLst>
          </p:cNvPr>
          <p:cNvSpPr>
            <a:spLocks noGrp="1"/>
          </p:cNvSpPr>
          <p:nvPr>
            <p:ph type="subTitle" idx="1"/>
          </p:nvPr>
        </p:nvSpPr>
        <p:spPr>
          <a:xfrm>
            <a:off x="577124" y="2173897"/>
            <a:ext cx="7989752" cy="740125"/>
          </a:xfrm>
        </p:spPr>
        <p:txBody>
          <a:bodyPr>
            <a:normAutofit/>
          </a:bodyPr>
          <a:lstStyle/>
          <a:p>
            <a:pPr algn="ctr"/>
            <a:r>
              <a:rPr lang="en-US" sz="2000" b="1" i="1"/>
              <a:t>lessons </a:t>
            </a:r>
            <a:r>
              <a:rPr lang="en-US" sz="2000" b="1" i="1" dirty="0"/>
              <a:t>for building faith in </a:t>
            </a:r>
            <a:br>
              <a:rPr lang="en-US" sz="2000" b="1" i="1" dirty="0"/>
            </a:br>
            <a:r>
              <a:rPr lang="en-US" sz="2000" b="1" i="1" dirty="0"/>
              <a:t>the historical record of the Bible</a:t>
            </a:r>
          </a:p>
        </p:txBody>
      </p:sp>
      <p:pic>
        <p:nvPicPr>
          <p:cNvPr id="2050" name="Picture 2" descr="Nephilim in the Bible - Olive Tree Blog">
            <a:extLst>
              <a:ext uri="{FF2B5EF4-FFF2-40B4-BE49-F238E27FC236}">
                <a16:creationId xmlns:a16="http://schemas.microsoft.com/office/drawing/2014/main" id="{3BD44CBA-2038-A948-971D-5901C62F5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16" y="3336053"/>
            <a:ext cx="7760168" cy="277334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42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a:xfrm>
            <a:off x="502169" y="687474"/>
            <a:ext cx="8130728" cy="1083329"/>
          </a:xfrm>
        </p:spPr>
        <p:txBody>
          <a:bodyPr anchor="ctr">
            <a:normAutofit/>
          </a:bodyPr>
          <a:lstStyle/>
          <a:p>
            <a:pPr algn="ctr"/>
            <a:r>
              <a:rPr lang="en-US" dirty="0"/>
              <a:t>Tribute of Jehu to Shalmaneser III (825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62223" y="2228003"/>
            <a:ext cx="8249697" cy="4408187"/>
          </a:xfrm>
        </p:spPr>
        <p:txBody>
          <a:bodyPr>
            <a:normAutofit fontScale="92500" lnSpcReduction="20000"/>
          </a:bodyPr>
          <a:lstStyle/>
          <a:p>
            <a:pPr>
              <a:spcBef>
                <a:spcPts val="2400"/>
              </a:spcBef>
            </a:pPr>
            <a:r>
              <a:rPr lang="en-US" b="1" dirty="0"/>
              <a:t>The Bible VERY briefly records Jehu’s reign, focusing more on Jehu’s purging of the house of King Ahab (2 Kings 9-10). </a:t>
            </a:r>
          </a:p>
          <a:p>
            <a:pPr>
              <a:spcBef>
                <a:spcPts val="2400"/>
              </a:spcBef>
            </a:pPr>
            <a:r>
              <a:rPr lang="en-US" b="1" dirty="0"/>
              <a:t>King Ahab of Israel is historically verified in the Black Obelisk of Shalmaneser III. </a:t>
            </a:r>
          </a:p>
          <a:p>
            <a:pPr>
              <a:spcBef>
                <a:spcPts val="2400"/>
              </a:spcBef>
            </a:pPr>
            <a:r>
              <a:rPr lang="en-US" b="1" dirty="0"/>
              <a:t>Israel was beginning to fracture (2 Kgs. 10:32-33). Later, Assyrian King Shalmaneser V would exact tribute from King Hoshea of Israel (2Kgs. 17:3).</a:t>
            </a:r>
          </a:p>
          <a:p>
            <a:pPr>
              <a:spcBef>
                <a:spcPts val="2400"/>
              </a:spcBef>
            </a:pPr>
            <a:r>
              <a:rPr lang="en-US" b="1" dirty="0"/>
              <a:t>The Black Obelisk has 20 panels across 4 sides, displaying five conquered kings bringing tribute and bowing before Shalmaneser III. Jehu’s panel is the second from the top and is the earliest known depiction of a biblical king.</a:t>
            </a:r>
          </a:p>
          <a:p>
            <a:pPr>
              <a:spcBef>
                <a:spcPts val="2400"/>
              </a:spcBef>
            </a:pPr>
            <a:r>
              <a:rPr lang="en-US" b="1" i="1" dirty="0"/>
              <a:t>“I received the tribute of Jehu son of the people of the land of </a:t>
            </a:r>
            <a:r>
              <a:rPr lang="en-US" b="1" i="1" dirty="0" err="1"/>
              <a:t>Omri</a:t>
            </a:r>
            <a:r>
              <a:rPr lang="en-US" b="1" i="1" dirty="0"/>
              <a:t>: silver, gold, a golden bowl, a golden vase with pointed bottom, golden tumblers, golden buckets, tin, a staff for a king and spears.” </a:t>
            </a:r>
          </a:p>
        </p:txBody>
      </p:sp>
    </p:spTree>
    <p:extLst>
      <p:ext uri="{BB962C8B-B14F-4D97-AF65-F5344CB8AC3E}">
        <p14:creationId xmlns:p14="http://schemas.microsoft.com/office/powerpoint/2010/main" val="12809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2E1B0D-8E74-6E45-8887-37DA724871D6}"/>
              </a:ext>
            </a:extLst>
          </p:cNvPr>
          <p:cNvSpPr>
            <a:spLocks noGrp="1"/>
          </p:cNvSpPr>
          <p:nvPr>
            <p:ph type="title"/>
          </p:nvPr>
        </p:nvSpPr>
        <p:spPr>
          <a:xfrm>
            <a:off x="474133" y="687474"/>
            <a:ext cx="8195734" cy="1083329"/>
          </a:xfrm>
        </p:spPr>
        <p:txBody>
          <a:bodyPr anchor="ctr">
            <a:normAutofit/>
          </a:bodyPr>
          <a:lstStyle/>
          <a:p>
            <a:pPr algn="ctr"/>
            <a:r>
              <a:rPr lang="en-US" dirty="0"/>
              <a:t>Tribute of Jehu to Shalmaneser III (825 BC)</a:t>
            </a:r>
          </a:p>
        </p:txBody>
      </p:sp>
      <p:pic>
        <p:nvPicPr>
          <p:cNvPr id="7170" name="Picture 2">
            <a:extLst>
              <a:ext uri="{FF2B5EF4-FFF2-40B4-BE49-F238E27FC236}">
                <a16:creationId xmlns:a16="http://schemas.microsoft.com/office/drawing/2014/main" id="{8D74F8EE-17C0-DD49-9215-402795E2703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73055" y="2012775"/>
            <a:ext cx="3073255" cy="36768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85238C8-CFE5-8048-9405-8C3E98F2D1C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883057" y="2012774"/>
            <a:ext cx="4687888" cy="19157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843A7C35-4407-F143-8C9E-502CEA054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55" y="5843458"/>
            <a:ext cx="7997890" cy="78960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C4D4CCAE-426E-9842-8CCA-B690AA733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057" y="4082390"/>
            <a:ext cx="1434010" cy="161185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3C1090A2-41E1-D642-A839-27BD5C3CB7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7690" y="4079853"/>
            <a:ext cx="3073255" cy="160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8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2E1B0D-8E74-6E45-8887-37DA724871D6}"/>
              </a:ext>
            </a:extLst>
          </p:cNvPr>
          <p:cNvSpPr>
            <a:spLocks noGrp="1"/>
          </p:cNvSpPr>
          <p:nvPr>
            <p:ph type="title"/>
          </p:nvPr>
        </p:nvSpPr>
        <p:spPr/>
        <p:txBody>
          <a:bodyPr anchor="ctr">
            <a:normAutofit/>
          </a:bodyPr>
          <a:lstStyle/>
          <a:p>
            <a:pPr algn="ctr"/>
            <a:r>
              <a:rPr lang="en-US" dirty="0"/>
              <a:t>Tribute of Jehu to Shalmaneser III (825 BC)</a:t>
            </a:r>
          </a:p>
        </p:txBody>
      </p:sp>
      <p:pic>
        <p:nvPicPr>
          <p:cNvPr id="11" name="Content Placeholder 10">
            <a:extLst>
              <a:ext uri="{FF2B5EF4-FFF2-40B4-BE49-F238E27FC236}">
                <a16:creationId xmlns:a16="http://schemas.microsoft.com/office/drawing/2014/main" id="{294B7450-DB2E-904B-AD24-745165E6B2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1192" y="2230011"/>
            <a:ext cx="7989888" cy="409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8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DD8262-ACD9-7747-A109-00BE07C75614}"/>
              </a:ext>
            </a:extLst>
          </p:cNvPr>
          <p:cNvSpPr>
            <a:spLocks noGrp="1"/>
          </p:cNvSpPr>
          <p:nvPr>
            <p:ph type="title"/>
          </p:nvPr>
        </p:nvSpPr>
        <p:spPr/>
        <p:txBody>
          <a:bodyPr anchor="ctr">
            <a:normAutofit fontScale="90000"/>
          </a:bodyPr>
          <a:lstStyle/>
          <a:p>
            <a:pPr algn="ctr"/>
            <a:r>
              <a:rPr lang="en-US" dirty="0"/>
              <a:t>Christopher Eames, “The Three David Inscriptions,” </a:t>
            </a:r>
            <a:r>
              <a:rPr lang="en-US" i="1" dirty="0"/>
              <a:t>Watch Jerusalem, </a:t>
            </a:r>
            <a:r>
              <a:rPr lang="en-US" dirty="0"/>
              <a:t>January 28, 2021</a:t>
            </a:r>
          </a:p>
        </p:txBody>
      </p:sp>
      <p:sp>
        <p:nvSpPr>
          <p:cNvPr id="6" name="Content Placeholder 5">
            <a:extLst>
              <a:ext uri="{FF2B5EF4-FFF2-40B4-BE49-F238E27FC236}">
                <a16:creationId xmlns:a16="http://schemas.microsoft.com/office/drawing/2014/main" id="{72198C0B-1DC5-374B-90A4-042647FFCBAB}"/>
              </a:ext>
            </a:extLst>
          </p:cNvPr>
          <p:cNvSpPr>
            <a:spLocks noGrp="1"/>
          </p:cNvSpPr>
          <p:nvPr>
            <p:ph idx="1"/>
          </p:nvPr>
        </p:nvSpPr>
        <p:spPr>
          <a:xfrm>
            <a:off x="451555" y="2032001"/>
            <a:ext cx="8252177" cy="4549422"/>
          </a:xfrm>
        </p:spPr>
        <p:txBody>
          <a:bodyPr>
            <a:normAutofit lnSpcReduction="10000"/>
          </a:bodyPr>
          <a:lstStyle/>
          <a:p>
            <a:pPr marL="0" indent="0" algn="ctr">
              <a:buNone/>
            </a:pPr>
            <a:r>
              <a:rPr lang="en-US" b="1" i="1" dirty="0"/>
              <a:t>“With the Karnak inscription and </a:t>
            </a:r>
            <a:r>
              <a:rPr lang="en-US" b="1" i="1" dirty="0" err="1"/>
              <a:t>Mesha</a:t>
            </a:r>
            <a:r>
              <a:rPr lang="en-US" b="1" i="1" dirty="0"/>
              <a:t> Stele, we have a total of three ‘David’ inscriptions—part of a now almost rapidly-growing body of evidence for the king. The question is no longer if David existed, but just how powerful he was. Was it as the Bible says? It’s a question often posed by archaeologists, and regularly written about by journalists.”</a:t>
            </a:r>
          </a:p>
          <a:p>
            <a:pPr marL="0" indent="0" algn="ctr">
              <a:buNone/>
            </a:pPr>
            <a:r>
              <a:rPr lang="en-US" b="1" i="1" dirty="0"/>
              <a:t>“From the excavations of ‘David’s Palace’ in Jerusalem, to the ‘Davidic’ cities of Khirbet </a:t>
            </a:r>
            <a:r>
              <a:rPr lang="en-US" b="1" i="1" dirty="0" err="1"/>
              <a:t>Qeiyafa</a:t>
            </a:r>
            <a:r>
              <a:rPr lang="en-US" b="1" i="1" dirty="0"/>
              <a:t>, Khirbet a-</a:t>
            </a:r>
            <a:r>
              <a:rPr lang="en-US" b="1" i="1" dirty="0" err="1"/>
              <a:t>Ra’i</a:t>
            </a:r>
            <a:r>
              <a:rPr lang="en-US" b="1" i="1" dirty="0"/>
              <a:t>, Tel ‘Eton and more, to foreign sites the Bible records that he dominated during his reign (such as Tel et-Tell and </a:t>
            </a:r>
            <a:r>
              <a:rPr lang="en-US" b="1" i="1" dirty="0" err="1"/>
              <a:t>Timna</a:t>
            </a:r>
            <a:r>
              <a:rPr lang="en-US" b="1" i="1" dirty="0"/>
              <a:t>)—the burgeoning archaeological evidence closely parallels the biblical account of David in scope and territory. From his relationship to the Philistines, to evidence of import of copper to Jerusalem from Edom, to his ties to the northern </a:t>
            </a:r>
            <a:r>
              <a:rPr lang="en-US" b="1" i="1" dirty="0" err="1"/>
              <a:t>Geshurite</a:t>
            </a:r>
            <a:r>
              <a:rPr lang="en-US" b="1" i="1" dirty="0"/>
              <a:t> kingdom, to the collapse and ‘Dark Ages’ of virtually every other surrounding nation at the time—the list goes on.”</a:t>
            </a:r>
          </a:p>
          <a:p>
            <a:pPr marL="0" indent="0" algn="ctr">
              <a:buNone/>
            </a:pPr>
            <a:r>
              <a:rPr lang="en-US" b="1" i="1" dirty="0"/>
              <a:t>“King David has remained, to this day, one of the most revered, respected, immortalized individuals in history. Such legendary figures are not built on thin air. And as archaeology is demonstrating, this one certainly wasn’t.”</a:t>
            </a:r>
          </a:p>
        </p:txBody>
      </p:sp>
    </p:spTree>
    <p:extLst>
      <p:ext uri="{BB962C8B-B14F-4D97-AF65-F5344CB8AC3E}">
        <p14:creationId xmlns:p14="http://schemas.microsoft.com/office/powerpoint/2010/main" val="270519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88E6AC-81F6-AE4C-BB5D-F61BB3EF2E0C}"/>
              </a:ext>
            </a:extLst>
          </p:cNvPr>
          <p:cNvSpPr>
            <a:spLocks noGrp="1"/>
          </p:cNvSpPr>
          <p:nvPr>
            <p:ph idx="1"/>
          </p:nvPr>
        </p:nvSpPr>
        <p:spPr>
          <a:xfrm>
            <a:off x="446399" y="601200"/>
            <a:ext cx="8240400" cy="4456222"/>
          </a:xfrm>
        </p:spPr>
        <p:txBody>
          <a:bodyPr>
            <a:normAutofit/>
          </a:bodyPr>
          <a:lstStyle/>
          <a:p>
            <a:pPr marL="0" indent="0" algn="ctr">
              <a:buNone/>
            </a:pPr>
            <a:r>
              <a:rPr lang="en-US" sz="3200" i="1" dirty="0"/>
              <a:t>The Bible is real, actual, factual history. In these pages is reliable, testable information. In these pages are given an accurate, precise account of the events of the world. In this book, we find God’s historical record of the disaster that has ensued because people have chosen to violate His standards for His creation. All of us have fallen short.</a:t>
            </a:r>
          </a:p>
        </p:txBody>
      </p:sp>
    </p:spTree>
    <p:extLst>
      <p:ext uri="{BB962C8B-B14F-4D97-AF65-F5344CB8AC3E}">
        <p14:creationId xmlns:p14="http://schemas.microsoft.com/office/powerpoint/2010/main" val="399826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p:txBody>
          <a:bodyPr>
            <a:normAutofit/>
          </a:bodyPr>
          <a:lstStyle/>
          <a:p>
            <a:pPr algn="ctr"/>
            <a:r>
              <a:rPr lang="en-US" sz="3200" dirty="0"/>
              <a:t>Pharaoh Shishak’s Campaign of conquest in Israel (925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62223" y="2228003"/>
            <a:ext cx="8249697" cy="4330841"/>
          </a:xfrm>
        </p:spPr>
        <p:txBody>
          <a:bodyPr>
            <a:normAutofit lnSpcReduction="10000"/>
          </a:bodyPr>
          <a:lstStyle/>
          <a:p>
            <a:pPr>
              <a:spcBef>
                <a:spcPts val="2400"/>
              </a:spcBef>
            </a:pPr>
            <a:r>
              <a:rPr lang="en-US" b="1" dirty="0"/>
              <a:t>Event is recorded in 1 Kings 14:25-26//2 Chronicles 12:1-12; Occurred during the reign of King David’s grandson Rehoboam</a:t>
            </a:r>
          </a:p>
          <a:p>
            <a:pPr>
              <a:spcBef>
                <a:spcPts val="2400"/>
              </a:spcBef>
            </a:pPr>
            <a:r>
              <a:rPr lang="en-US" b="1" dirty="0"/>
              <a:t>Known as the </a:t>
            </a:r>
            <a:r>
              <a:rPr lang="en-US" b="1" dirty="0" err="1"/>
              <a:t>Bubastite</a:t>
            </a:r>
            <a:r>
              <a:rPr lang="en-US" b="1" dirty="0"/>
              <a:t> Portal, the Shishak Inscription, the Shishak Relief</a:t>
            </a:r>
          </a:p>
          <a:p>
            <a:pPr>
              <a:spcBef>
                <a:spcPts val="2400"/>
              </a:spcBef>
            </a:pPr>
            <a:r>
              <a:rPr lang="en-US" b="1" dirty="0"/>
              <a:t>South entrance to First Court of the Temple of Amun at Karnak, Egypt</a:t>
            </a:r>
          </a:p>
          <a:p>
            <a:pPr>
              <a:spcBef>
                <a:spcPts val="2400"/>
              </a:spcBef>
            </a:pPr>
            <a:r>
              <a:rPr lang="en-US" b="1" dirty="0"/>
              <a:t>Lists Egypt’s allies, confirming biblical record (2Chron. 12:3)</a:t>
            </a:r>
          </a:p>
          <a:p>
            <a:pPr>
              <a:spcBef>
                <a:spcPts val="2400"/>
              </a:spcBef>
            </a:pPr>
            <a:r>
              <a:rPr lang="en-US" b="1" dirty="0"/>
              <a:t>Lists captured cities in Judah, confirming biblical record (2Chron. 12:4)</a:t>
            </a:r>
          </a:p>
          <a:p>
            <a:pPr>
              <a:spcBef>
                <a:spcPts val="2400"/>
              </a:spcBef>
            </a:pPr>
            <a:r>
              <a:rPr lang="en-US" b="1" dirty="0"/>
              <a:t>Mentions “Field of Abram” and “Heights of David” (the latter reference is within 50 years of David’s death and is one of the few references archaeologists have found to David that occurs outside of the Bible!</a:t>
            </a:r>
          </a:p>
        </p:txBody>
      </p:sp>
    </p:spTree>
    <p:extLst>
      <p:ext uri="{BB962C8B-B14F-4D97-AF65-F5344CB8AC3E}">
        <p14:creationId xmlns:p14="http://schemas.microsoft.com/office/powerpoint/2010/main" val="276947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6CBD-14D1-1842-880B-03A65358571D}"/>
              </a:ext>
            </a:extLst>
          </p:cNvPr>
          <p:cNvSpPr>
            <a:spLocks noGrp="1"/>
          </p:cNvSpPr>
          <p:nvPr>
            <p:ph type="title"/>
          </p:nvPr>
        </p:nvSpPr>
        <p:spPr/>
        <p:txBody>
          <a:bodyPr/>
          <a:lstStyle/>
          <a:p>
            <a:pPr algn="ctr"/>
            <a:r>
              <a:rPr lang="en-US" sz="3200" dirty="0">
                <a:solidFill>
                  <a:prstClr val="white"/>
                </a:solidFill>
              </a:rPr>
              <a:t>Pharaoh Shishak’s Campaign of conquest in Israel (925 BC)</a:t>
            </a:r>
            <a:endParaRPr lang="en-US" dirty="0"/>
          </a:p>
        </p:txBody>
      </p:sp>
      <p:pic>
        <p:nvPicPr>
          <p:cNvPr id="1026" name="Picture 2">
            <a:extLst>
              <a:ext uri="{FF2B5EF4-FFF2-40B4-BE49-F238E27FC236}">
                <a16:creationId xmlns:a16="http://schemas.microsoft.com/office/drawing/2014/main" id="{EF6E6FE2-0C9F-6843-9A98-EA61CF93395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1193" y="2120900"/>
            <a:ext cx="3899526" cy="4391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bastite Portal - Madain Project (en)">
            <a:extLst>
              <a:ext uri="{FF2B5EF4-FFF2-40B4-BE49-F238E27FC236}">
                <a16:creationId xmlns:a16="http://schemas.microsoft.com/office/drawing/2014/main" id="{589A1C99-C14C-0B4B-AF3E-B1BA70F2D78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64106" y="2120900"/>
            <a:ext cx="3906838" cy="21998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bastite Portal – Digital Karnak">
            <a:extLst>
              <a:ext uri="{FF2B5EF4-FFF2-40B4-BE49-F238E27FC236}">
                <a16:creationId xmlns:a16="http://schemas.microsoft.com/office/drawing/2014/main" id="{42F5CA9E-DE91-4D4C-BE6D-E6C73E1404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96" t="25822" r="12198" b="29963"/>
          <a:stretch/>
        </p:blipFill>
        <p:spPr bwMode="auto">
          <a:xfrm>
            <a:off x="4667703" y="4470524"/>
            <a:ext cx="3903241" cy="204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45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p:txBody>
          <a:bodyPr anchor="ctr">
            <a:normAutofit/>
          </a:bodyPr>
          <a:lstStyle/>
          <a:p>
            <a:pPr algn="ctr"/>
            <a:r>
              <a:rPr lang="en-US" sz="3200" dirty="0"/>
              <a:t>The battle of </a:t>
            </a:r>
            <a:r>
              <a:rPr lang="en-US" sz="3200" dirty="0" err="1"/>
              <a:t>qarqar</a:t>
            </a:r>
            <a:r>
              <a:rPr lang="en-US" sz="3200" dirty="0"/>
              <a:t> (853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62223" y="2228003"/>
            <a:ext cx="8249697" cy="4408187"/>
          </a:xfrm>
        </p:spPr>
        <p:txBody>
          <a:bodyPr>
            <a:normAutofit fontScale="92500" lnSpcReduction="10000"/>
          </a:bodyPr>
          <a:lstStyle/>
          <a:p>
            <a:pPr>
              <a:spcBef>
                <a:spcPts val="2400"/>
              </a:spcBef>
            </a:pPr>
            <a:r>
              <a:rPr lang="en-US" b="1" dirty="0"/>
              <a:t>The battle itself is not recorded in Scripture, but this is significant in that it mentions King Ahab of Israel whose reign is detailed in 1 Kings 16-22.</a:t>
            </a:r>
          </a:p>
          <a:p>
            <a:pPr>
              <a:spcBef>
                <a:spcPts val="2400"/>
              </a:spcBef>
            </a:pPr>
            <a:r>
              <a:rPr lang="en-US" b="1" dirty="0"/>
              <a:t>Inscription of Assyrian King Shalmaneser III known as the </a:t>
            </a:r>
            <a:r>
              <a:rPr lang="en-US" b="1" dirty="0" err="1"/>
              <a:t>Kurkh</a:t>
            </a:r>
            <a:r>
              <a:rPr lang="en-US" b="1" dirty="0"/>
              <a:t> Stele/Monolith</a:t>
            </a:r>
          </a:p>
          <a:p>
            <a:pPr>
              <a:spcBef>
                <a:spcPts val="2400"/>
              </a:spcBef>
            </a:pPr>
            <a:r>
              <a:rPr lang="en-US" b="1" dirty="0"/>
              <a:t>Battle between Assyria and a coalition of 11 kings, including King </a:t>
            </a:r>
            <a:r>
              <a:rPr lang="en-US" b="1" dirty="0" err="1"/>
              <a:t>Hadad-ezer</a:t>
            </a:r>
            <a:r>
              <a:rPr lang="en-US" b="1" dirty="0"/>
              <a:t> of Aram and King Ahab of Israel</a:t>
            </a:r>
          </a:p>
          <a:p>
            <a:pPr>
              <a:spcBef>
                <a:spcPts val="2400"/>
              </a:spcBef>
            </a:pPr>
            <a:r>
              <a:rPr lang="en-US" b="1" dirty="0"/>
              <a:t>Backdrop of King Shalmaneser III and description of the battle. Specifies King Ahab of Israel by name and how many forces he sent to the fight.</a:t>
            </a:r>
          </a:p>
          <a:p>
            <a:pPr>
              <a:spcBef>
                <a:spcPts val="2400"/>
              </a:spcBef>
            </a:pPr>
            <a:r>
              <a:rPr lang="en-US" b="1" dirty="0"/>
              <a:t>The stele confirms numerous truths about numerous different aspects of what is revealed in Scripture as to the nature of Ahab, the Assyrians, and the state of things at this point in history.</a:t>
            </a:r>
          </a:p>
          <a:p>
            <a:pPr>
              <a:spcBef>
                <a:spcPts val="2400"/>
              </a:spcBef>
            </a:pPr>
            <a:endParaRPr lang="en-US" b="1" dirty="0"/>
          </a:p>
        </p:txBody>
      </p:sp>
    </p:spTree>
    <p:extLst>
      <p:ext uri="{BB962C8B-B14F-4D97-AF65-F5344CB8AC3E}">
        <p14:creationId xmlns:p14="http://schemas.microsoft.com/office/powerpoint/2010/main" val="40741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p:txBody>
          <a:bodyPr anchor="ctr">
            <a:normAutofit/>
          </a:bodyPr>
          <a:lstStyle/>
          <a:p>
            <a:pPr algn="ctr"/>
            <a:r>
              <a:rPr lang="en-US" sz="3200" dirty="0"/>
              <a:t>The battle of </a:t>
            </a:r>
            <a:r>
              <a:rPr lang="en-US" sz="3200" dirty="0" err="1"/>
              <a:t>qarqar</a:t>
            </a:r>
            <a:r>
              <a:rPr lang="en-US" sz="3200" dirty="0"/>
              <a:t> (853 BC)</a:t>
            </a:r>
          </a:p>
        </p:txBody>
      </p:sp>
      <p:pic>
        <p:nvPicPr>
          <p:cNvPr id="3074" name="Picture 2" descr="stela | British Museum">
            <a:extLst>
              <a:ext uri="{FF2B5EF4-FFF2-40B4-BE49-F238E27FC236}">
                <a16:creationId xmlns:a16="http://schemas.microsoft.com/office/drawing/2014/main" id="{3E9CEC9B-18C8-6547-A2CD-5AB761760D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85539" y="2150280"/>
            <a:ext cx="2800280" cy="43344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urkh Stela of Shalmaneser III (Illustration) - World History Encyclopedia">
            <a:extLst>
              <a:ext uri="{FF2B5EF4-FFF2-40B4-BE49-F238E27FC236}">
                <a16:creationId xmlns:a16="http://schemas.microsoft.com/office/drawing/2014/main" id="{2E6C7B22-51B8-D246-8C66-2AA7A9524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722" y="2149432"/>
            <a:ext cx="5107738" cy="433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86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a:xfrm>
            <a:off x="484801" y="687474"/>
            <a:ext cx="8162488" cy="1083329"/>
          </a:xfrm>
        </p:spPr>
        <p:txBody>
          <a:bodyPr anchor="ctr">
            <a:normAutofit/>
          </a:bodyPr>
          <a:lstStyle/>
          <a:p>
            <a:pPr algn="ctr"/>
            <a:r>
              <a:rPr lang="en-US" dirty="0"/>
              <a:t>Moabite Rebellion Against Ahab (850-840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62223" y="2043289"/>
            <a:ext cx="8249697" cy="4592901"/>
          </a:xfrm>
        </p:spPr>
        <p:txBody>
          <a:bodyPr>
            <a:normAutofit fontScale="92500" lnSpcReduction="20000"/>
          </a:bodyPr>
          <a:lstStyle/>
          <a:p>
            <a:pPr>
              <a:spcBef>
                <a:spcPts val="2400"/>
              </a:spcBef>
            </a:pPr>
            <a:r>
              <a:rPr lang="en-US" b="1" dirty="0"/>
              <a:t>Event recorded in 2 Kings 3:4-27</a:t>
            </a:r>
          </a:p>
          <a:p>
            <a:pPr>
              <a:spcBef>
                <a:spcPts val="2400"/>
              </a:spcBef>
            </a:pPr>
            <a:r>
              <a:rPr lang="en-US" b="1" dirty="0"/>
              <a:t>Historically verified in the </a:t>
            </a:r>
            <a:r>
              <a:rPr lang="en-US" b="1" dirty="0" err="1"/>
              <a:t>Mesha</a:t>
            </a:r>
            <a:r>
              <a:rPr lang="en-US" b="1" dirty="0"/>
              <a:t> Stele/Inscription; also known as the Moabite Stone</a:t>
            </a:r>
          </a:p>
          <a:p>
            <a:pPr>
              <a:spcBef>
                <a:spcPts val="2400"/>
              </a:spcBef>
            </a:pPr>
            <a:r>
              <a:rPr lang="en-US" b="1" dirty="0"/>
              <a:t>Mentions YHWH by name and identifies as the God of Israel/Judah.</a:t>
            </a:r>
          </a:p>
          <a:p>
            <a:pPr>
              <a:spcBef>
                <a:spcPts val="2400"/>
              </a:spcBef>
            </a:pPr>
            <a:r>
              <a:rPr lang="en-US" b="1" dirty="0"/>
              <a:t>Mentions Israel’s </a:t>
            </a:r>
            <a:r>
              <a:rPr lang="en-US" b="1" dirty="0" err="1"/>
              <a:t>Omride</a:t>
            </a:r>
            <a:r>
              <a:rPr lang="en-US" b="1" dirty="0"/>
              <a:t> dynasty, most noted for King Ahab, and their “oppressive” regime against King </a:t>
            </a:r>
            <a:r>
              <a:rPr lang="en-US" b="1" dirty="0" err="1"/>
              <a:t>Mesha</a:t>
            </a:r>
            <a:r>
              <a:rPr lang="en-US" b="1" dirty="0"/>
              <a:t> of Moab</a:t>
            </a:r>
          </a:p>
          <a:p>
            <a:pPr>
              <a:spcBef>
                <a:spcPts val="2400"/>
              </a:spcBef>
            </a:pPr>
            <a:r>
              <a:rPr lang="en-US" b="1" dirty="0"/>
              <a:t>Mentions “House of David” in connection to the biblical city </a:t>
            </a:r>
            <a:r>
              <a:rPr lang="en-US" b="1" dirty="0" err="1"/>
              <a:t>Horonaim</a:t>
            </a:r>
            <a:r>
              <a:rPr lang="en-US" b="1" dirty="0"/>
              <a:t>. Despite attempts by critics to dismiss this, the translation has been validated by 3D imaging.</a:t>
            </a:r>
          </a:p>
          <a:p>
            <a:pPr>
              <a:spcBef>
                <a:spcPts val="2400"/>
              </a:spcBef>
            </a:pPr>
            <a:r>
              <a:rPr lang="en-US" b="1" dirty="0"/>
              <a:t>The monument has been fought over, broken, pieces hidden, and then recovered. Thankfully, a rubbing of the original unbroken monolith has been used to help reconstruct the still missing portions with great confidence.</a:t>
            </a:r>
          </a:p>
        </p:txBody>
      </p:sp>
    </p:spTree>
    <p:extLst>
      <p:ext uri="{BB962C8B-B14F-4D97-AF65-F5344CB8AC3E}">
        <p14:creationId xmlns:p14="http://schemas.microsoft.com/office/powerpoint/2010/main" val="34553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Mesha Stele - Wikipedia">
            <a:extLst>
              <a:ext uri="{FF2B5EF4-FFF2-40B4-BE49-F238E27FC236}">
                <a16:creationId xmlns:a16="http://schemas.microsoft.com/office/drawing/2014/main" id="{407BD4FE-8B00-A84A-9EA2-EA6B9B9CDDC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97235" y="2099733"/>
            <a:ext cx="3742452" cy="44747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Pin en curiosidades">
            <a:extLst>
              <a:ext uri="{FF2B5EF4-FFF2-40B4-BE49-F238E27FC236}">
                <a16:creationId xmlns:a16="http://schemas.microsoft.com/office/drawing/2014/main" id="{60E0D96E-2B92-8F46-9C0B-6AA293BF75F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7738" t="-1" r="2838" b="42387"/>
          <a:stretch/>
        </p:blipFill>
        <p:spPr bwMode="auto">
          <a:xfrm>
            <a:off x="4828492" y="2099733"/>
            <a:ext cx="3742452" cy="447473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Pin en curiosidades">
            <a:extLst>
              <a:ext uri="{FF2B5EF4-FFF2-40B4-BE49-F238E27FC236}">
                <a16:creationId xmlns:a16="http://schemas.microsoft.com/office/drawing/2014/main" id="{2A3F4C78-D777-8147-BAF1-0F2FA8383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46" t="57943" r="10394" b="28559"/>
          <a:stretch/>
        </p:blipFill>
        <p:spPr bwMode="auto">
          <a:xfrm>
            <a:off x="5384800" y="4210755"/>
            <a:ext cx="1840089" cy="92569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AF93869E-CB21-2C4B-8906-78AD43F35DD0}"/>
              </a:ext>
            </a:extLst>
          </p:cNvPr>
          <p:cNvSpPr>
            <a:spLocks noGrp="1"/>
          </p:cNvSpPr>
          <p:nvPr>
            <p:ph type="title"/>
          </p:nvPr>
        </p:nvSpPr>
        <p:spPr>
          <a:xfrm>
            <a:off x="462844" y="687474"/>
            <a:ext cx="8229600" cy="1083329"/>
          </a:xfrm>
        </p:spPr>
        <p:txBody>
          <a:bodyPr anchor="ctr">
            <a:normAutofit/>
          </a:bodyPr>
          <a:lstStyle/>
          <a:p>
            <a:pPr algn="ctr"/>
            <a:r>
              <a:rPr lang="en-US" dirty="0"/>
              <a:t>Moabite Rebellion Against Ahab (850-840 BC)</a:t>
            </a:r>
          </a:p>
        </p:txBody>
      </p:sp>
    </p:spTree>
    <p:extLst>
      <p:ext uri="{BB962C8B-B14F-4D97-AF65-F5344CB8AC3E}">
        <p14:creationId xmlns:p14="http://schemas.microsoft.com/office/powerpoint/2010/main" val="4071279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a:xfrm>
            <a:off x="502169" y="687474"/>
            <a:ext cx="8130728" cy="1083329"/>
          </a:xfrm>
        </p:spPr>
        <p:txBody>
          <a:bodyPr anchor="ctr">
            <a:normAutofit/>
          </a:bodyPr>
          <a:lstStyle/>
          <a:p>
            <a:pPr algn="ctr"/>
            <a:r>
              <a:rPr lang="en-US" dirty="0">
                <a:ea typeface="Calibri" panose="020F0502020204030204" pitchFamily="34" charset="0"/>
                <a:cs typeface="Arial" panose="020B0604020202020204" pitchFamily="34" charset="0"/>
              </a:rPr>
              <a:t>Murder of Israel’s King </a:t>
            </a:r>
            <a:r>
              <a:rPr lang="en-US" dirty="0" err="1">
                <a:ea typeface="Calibri" panose="020F0502020204030204" pitchFamily="34" charset="0"/>
                <a:cs typeface="Arial" panose="020B0604020202020204" pitchFamily="34" charset="0"/>
              </a:rPr>
              <a:t>Jehoram</a:t>
            </a:r>
            <a:r>
              <a:rPr lang="en-US" dirty="0">
                <a:ea typeface="Calibri" panose="020F0502020204030204" pitchFamily="34" charset="0"/>
                <a:cs typeface="Arial" panose="020B0604020202020204" pitchFamily="34" charset="0"/>
              </a:rPr>
              <a:t> &amp; Judah’s King Ahaziah </a:t>
            </a:r>
            <a:r>
              <a:rPr lang="en-US" dirty="0"/>
              <a:t>(840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62223" y="2228003"/>
            <a:ext cx="8249697" cy="4408187"/>
          </a:xfrm>
        </p:spPr>
        <p:txBody>
          <a:bodyPr>
            <a:normAutofit lnSpcReduction="10000"/>
          </a:bodyPr>
          <a:lstStyle/>
          <a:p>
            <a:pPr>
              <a:spcBef>
                <a:spcPts val="2400"/>
              </a:spcBef>
            </a:pPr>
            <a:r>
              <a:rPr lang="en-US" b="1" dirty="0"/>
              <a:t>Event recorded in 2 Kings 9:21-24</a:t>
            </a:r>
          </a:p>
          <a:p>
            <a:pPr>
              <a:spcBef>
                <a:spcPts val="2400"/>
              </a:spcBef>
            </a:pPr>
            <a:r>
              <a:rPr lang="en-US" b="1" dirty="0"/>
              <a:t>Historically verified in the Tel-Dan inscription</a:t>
            </a:r>
          </a:p>
          <a:p>
            <a:pPr>
              <a:spcBef>
                <a:spcPts val="2400"/>
              </a:spcBef>
            </a:pPr>
            <a:r>
              <a:rPr lang="en-US" b="1" dirty="0"/>
              <a:t>Originally, just one portion was found. On this piece, the phrase “House of David” was found. Skeptics debated the rendering, but two more pieces of the inscription were later found and confirmed. Skeptics who formerly denied the existence of David and dismissed the biblical narrative as a myth were exposed.</a:t>
            </a:r>
          </a:p>
          <a:p>
            <a:pPr>
              <a:spcBef>
                <a:spcPts val="2400"/>
              </a:spcBef>
            </a:pPr>
            <a:r>
              <a:rPr lang="en-US" b="1" dirty="0"/>
              <a:t>The inscription specifies the deaths of </a:t>
            </a:r>
            <a:r>
              <a:rPr lang="en-US" b="1" dirty="0" err="1"/>
              <a:t>Jehoram</a:t>
            </a:r>
            <a:r>
              <a:rPr lang="en-US" b="1" dirty="0"/>
              <a:t>/</a:t>
            </a:r>
            <a:r>
              <a:rPr lang="en-US" b="1" dirty="0" err="1"/>
              <a:t>Joram</a:t>
            </a:r>
            <a:r>
              <a:rPr lang="en-US" b="1" dirty="0"/>
              <a:t>, son of Ahab, king of Israel and Ahaziah, son of </a:t>
            </a:r>
            <a:r>
              <a:rPr lang="en-US" b="1" dirty="0" err="1"/>
              <a:t>Jehoram</a:t>
            </a:r>
            <a:r>
              <a:rPr lang="en-US" b="1" dirty="0"/>
              <a:t>, king over the House of David (i.e., Judah) during a conflict against </a:t>
            </a:r>
            <a:r>
              <a:rPr lang="en-US" b="1" dirty="0" err="1"/>
              <a:t>Hazael</a:t>
            </a:r>
            <a:r>
              <a:rPr lang="en-US" b="1" dirty="0"/>
              <a:t>, king of Aram. </a:t>
            </a:r>
            <a:r>
              <a:rPr lang="en-US" b="1" dirty="0" err="1"/>
              <a:t>Hazael</a:t>
            </a:r>
            <a:r>
              <a:rPr lang="en-US" b="1" dirty="0"/>
              <a:t> takes credit for their deaths, but the Bible specifies that it was at the hand of Jehu that they fell.</a:t>
            </a:r>
          </a:p>
        </p:txBody>
      </p:sp>
    </p:spTree>
    <p:extLst>
      <p:ext uri="{BB962C8B-B14F-4D97-AF65-F5344CB8AC3E}">
        <p14:creationId xmlns:p14="http://schemas.microsoft.com/office/powerpoint/2010/main" val="19772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2E1B0D-8E74-6E45-8887-37DA724871D6}"/>
              </a:ext>
            </a:extLst>
          </p:cNvPr>
          <p:cNvSpPr>
            <a:spLocks noGrp="1"/>
          </p:cNvSpPr>
          <p:nvPr>
            <p:ph type="title"/>
          </p:nvPr>
        </p:nvSpPr>
        <p:spPr>
          <a:xfrm>
            <a:off x="474133" y="687474"/>
            <a:ext cx="8195734" cy="1083329"/>
          </a:xfrm>
        </p:spPr>
        <p:txBody>
          <a:bodyPr anchor="ctr">
            <a:normAutofit/>
          </a:bodyPr>
          <a:lstStyle/>
          <a:p>
            <a:pPr algn="ctr"/>
            <a:r>
              <a:rPr lang="en-US" dirty="0">
                <a:ea typeface="Calibri" panose="020F0502020204030204" pitchFamily="34" charset="0"/>
                <a:cs typeface="Arial" panose="020B0604020202020204" pitchFamily="34" charset="0"/>
              </a:rPr>
              <a:t>Murder of Israel’s King </a:t>
            </a:r>
            <a:r>
              <a:rPr lang="en-US" dirty="0" err="1">
                <a:ea typeface="Calibri" panose="020F0502020204030204" pitchFamily="34" charset="0"/>
                <a:cs typeface="Arial" panose="020B0604020202020204" pitchFamily="34" charset="0"/>
              </a:rPr>
              <a:t>Jehoram</a:t>
            </a:r>
            <a:r>
              <a:rPr lang="en-US" dirty="0">
                <a:ea typeface="Calibri" panose="020F0502020204030204" pitchFamily="34" charset="0"/>
                <a:cs typeface="Arial" panose="020B0604020202020204" pitchFamily="34" charset="0"/>
              </a:rPr>
              <a:t> &amp; Judah’s King Ahaziah </a:t>
            </a:r>
            <a:r>
              <a:rPr lang="en-US" dirty="0"/>
              <a:t>(840 BC)</a:t>
            </a:r>
          </a:p>
        </p:txBody>
      </p:sp>
      <p:pic>
        <p:nvPicPr>
          <p:cNvPr id="5122" name="Picture 2">
            <a:extLst>
              <a:ext uri="{FF2B5EF4-FFF2-40B4-BE49-F238E27FC236}">
                <a16:creationId xmlns:a16="http://schemas.microsoft.com/office/drawing/2014/main" id="{68836B42-375C-8443-B523-1D59D848C55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8439" r="11896"/>
          <a:stretch/>
        </p:blipFill>
        <p:spPr bwMode="auto">
          <a:xfrm>
            <a:off x="573056" y="2077156"/>
            <a:ext cx="3907662" cy="44591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el Dan stele - Wikipedia">
            <a:extLst>
              <a:ext uri="{FF2B5EF4-FFF2-40B4-BE49-F238E27FC236}">
                <a16:creationId xmlns:a16="http://schemas.microsoft.com/office/drawing/2014/main" id="{2A5EA04D-B2D1-CC4D-8458-334C10A50A4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58355" y="2077156"/>
            <a:ext cx="3959038" cy="445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962271"/>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{0E30B4F8-87B1-B545-9D42-697AB76EFADC}tf10001123</Template>
  <TotalTime>1573</TotalTime>
  <Words>1117</Words>
  <Application>Microsoft Macintosh PowerPoint</Application>
  <PresentationFormat>On-screen Show (4:3)</PresentationFormat>
  <Paragraphs>44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Gill Sans MT</vt:lpstr>
      <vt:lpstr>Wingdings 2</vt:lpstr>
      <vt:lpstr>Dividend</vt:lpstr>
      <vt:lpstr>Ancient inscriptions confirm the bible (1)</vt:lpstr>
      <vt:lpstr>Pharaoh Shishak’s Campaign of conquest in Israel (925 BC)</vt:lpstr>
      <vt:lpstr>Pharaoh Shishak’s Campaign of conquest in Israel (925 BC)</vt:lpstr>
      <vt:lpstr>The battle of qarqar (853 BC)</vt:lpstr>
      <vt:lpstr>The battle of qarqar (853 BC)</vt:lpstr>
      <vt:lpstr>Moabite Rebellion Against Ahab (850-840 BC)</vt:lpstr>
      <vt:lpstr>Moabite Rebellion Against Ahab (850-840 BC)</vt:lpstr>
      <vt:lpstr>Murder of Israel’s King Jehoram &amp; Judah’s King Ahaziah (840 BC)</vt:lpstr>
      <vt:lpstr>Murder of Israel’s King Jehoram &amp; Judah’s King Ahaziah (840 BC)</vt:lpstr>
      <vt:lpstr>Tribute of Jehu to Shalmaneser III (825 BC)</vt:lpstr>
      <vt:lpstr>Tribute of Jehu to Shalmaneser III (825 BC)</vt:lpstr>
      <vt:lpstr>Tribute of Jehu to Shalmaneser III (825 BC)</vt:lpstr>
      <vt:lpstr>Christopher Eames, “The Three David Inscriptions,” Watch Jerusalem, January 28, 2021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inscriptions confirm the bible</dc:title>
  <dc:creator>Eric Parker</dc:creator>
  <cp:lastModifiedBy>Eric Parker</cp:lastModifiedBy>
  <cp:revision>14</cp:revision>
  <dcterms:created xsi:type="dcterms:W3CDTF">2021-10-15T14:37:45Z</dcterms:created>
  <dcterms:modified xsi:type="dcterms:W3CDTF">2021-10-16T16:51:24Z</dcterms:modified>
</cp:coreProperties>
</file>