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56" r:id="rId3"/>
    <p:sldId id="273" r:id="rId4"/>
    <p:sldId id="257" r:id="rId5"/>
    <p:sldId id="258" r:id="rId6"/>
    <p:sldId id="269" r:id="rId7"/>
    <p:sldId id="259" r:id="rId8"/>
    <p:sldId id="260" r:id="rId9"/>
    <p:sldId id="270" r:id="rId10"/>
    <p:sldId id="261" r:id="rId11"/>
    <p:sldId id="262" r:id="rId12"/>
    <p:sldId id="272" r:id="rId13"/>
    <p:sldId id="271" r:id="rId14"/>
    <p:sldId id="263" r:id="rId15"/>
    <p:sldId id="264" r:id="rId16"/>
    <p:sldId id="267" r:id="rId17"/>
    <p:sldId id="268" r:id="rId18"/>
    <p:sldId id="26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127" d="100"/>
          <a:sy n="127" d="100"/>
        </p:scale>
        <p:origin x="16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0B8C4A-C53A-FF4B-86CE-88BE0C7AE62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426786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0B8C4A-C53A-FF4B-86CE-88BE0C7AE62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72048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0B8C4A-C53A-FF4B-86CE-88BE0C7AE62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1576211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760B253-9229-2D48-AE9E-799679568318}" type="datetimeFigureOut">
              <a:rPr lang="en-US" smtClean="0"/>
              <a:t>10/23/21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2423073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0B253-9229-2D48-AE9E-799679568318}"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390561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760B253-9229-2D48-AE9E-799679568318}" type="datetimeFigureOut">
              <a:rPr lang="en-US" smtClean="0"/>
              <a:t>10/23/21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297490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60B253-9229-2D48-AE9E-799679568318}"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3344037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60B253-9229-2D48-AE9E-799679568318}" type="datetimeFigureOut">
              <a:rPr lang="en-US" smtClean="0"/>
              <a:t>10/23/21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41762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60B253-9229-2D48-AE9E-799679568318}" type="datetimeFigureOut">
              <a:rPr lang="en-US" smtClean="0"/>
              <a:t>10/23/21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1666799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0B253-9229-2D48-AE9E-799679568318}" type="datetimeFigureOut">
              <a:rPr lang="en-US" smtClean="0"/>
              <a:t>10/23/21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2394589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760B253-9229-2D48-AE9E-799679568318}" type="datetimeFigureOut">
              <a:rPr lang="en-US" smtClean="0"/>
              <a:t>10/23/21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79774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0B8C4A-C53A-FF4B-86CE-88BE0C7AE62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3200889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60B253-9229-2D48-AE9E-799679568318}"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238556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60B253-9229-2D48-AE9E-799679568318}"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5151B-B491-9C42-AA07-17FB05EAE6F5}" type="slidenum">
              <a:rPr lang="en-US" smtClean="0"/>
              <a:t>‹#›</a:t>
            </a:fld>
            <a:endParaRPr lang="en-US"/>
          </a:p>
        </p:txBody>
      </p:sp>
    </p:spTree>
    <p:extLst>
      <p:ext uri="{BB962C8B-B14F-4D97-AF65-F5344CB8AC3E}">
        <p14:creationId xmlns:p14="http://schemas.microsoft.com/office/powerpoint/2010/main" val="1610374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A760B253-9229-2D48-AE9E-799679568318}" type="datetimeFigureOut">
              <a:rPr lang="en-US" smtClean="0"/>
              <a:t>10/23/21</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3A5151B-B491-9C42-AA07-17FB05EAE6F5}" type="slidenum">
              <a:rPr lang="en-US" smtClean="0"/>
              <a:t>‹#›</a:t>
            </a:fld>
            <a:endParaRPr lang="en-US"/>
          </a:p>
        </p:txBody>
      </p:sp>
    </p:spTree>
    <p:extLst>
      <p:ext uri="{BB962C8B-B14F-4D97-AF65-F5344CB8AC3E}">
        <p14:creationId xmlns:p14="http://schemas.microsoft.com/office/powerpoint/2010/main" val="248505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0B8C4A-C53A-FF4B-86CE-88BE0C7AE62B}" type="datetimeFigureOut">
              <a:rPr lang="en-US" smtClean="0"/>
              <a:t>10/23/21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102976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0B8C4A-C53A-FF4B-86CE-88BE0C7AE62B}"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427225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0B8C4A-C53A-FF4B-86CE-88BE0C7AE62B}" type="datetimeFigureOut">
              <a:rPr lang="en-US" smtClean="0"/>
              <a:t>10/23/21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103854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0B8C4A-C53A-FF4B-86CE-88BE0C7AE62B}" type="datetimeFigureOut">
              <a:rPr lang="en-US" smtClean="0"/>
              <a:t>10/23/21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407244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B8C4A-C53A-FF4B-86CE-88BE0C7AE62B}" type="datetimeFigureOut">
              <a:rPr lang="en-US" smtClean="0"/>
              <a:t>10/23/21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108789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0B8C4A-C53A-FF4B-86CE-88BE0C7AE62B}"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376934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0B8C4A-C53A-FF4B-86CE-88BE0C7AE62B}" type="datetimeFigureOut">
              <a:rPr lang="en-US" smtClean="0"/>
              <a:t>10/23/21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3DA07-DBDE-5D4A-BFC2-E1CF55826065}" type="slidenum">
              <a:rPr lang="en-US" smtClean="0"/>
              <a:t>‹#›</a:t>
            </a:fld>
            <a:endParaRPr lang="en-US"/>
          </a:p>
        </p:txBody>
      </p:sp>
    </p:spTree>
    <p:extLst>
      <p:ext uri="{BB962C8B-B14F-4D97-AF65-F5344CB8AC3E}">
        <p14:creationId xmlns:p14="http://schemas.microsoft.com/office/powerpoint/2010/main" val="218879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B8C4A-C53A-FF4B-86CE-88BE0C7AE62B}" type="datetimeFigureOut">
              <a:rPr lang="en-US" smtClean="0"/>
              <a:t>10/23/21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3DA07-DBDE-5D4A-BFC2-E1CF55826065}" type="slidenum">
              <a:rPr lang="en-US" smtClean="0"/>
              <a:t>‹#›</a:t>
            </a:fld>
            <a:endParaRPr lang="en-US"/>
          </a:p>
        </p:txBody>
      </p:sp>
    </p:spTree>
    <p:extLst>
      <p:ext uri="{BB962C8B-B14F-4D97-AF65-F5344CB8AC3E}">
        <p14:creationId xmlns:p14="http://schemas.microsoft.com/office/powerpoint/2010/main" val="1102139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A760B253-9229-2D48-AE9E-799679568318}" type="datetimeFigureOut">
              <a:rPr lang="en-US" smtClean="0"/>
              <a:t>10/23/21</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A3A5151B-B491-9C42-AA07-17FB05EAE6F5}"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8476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BC57-8E81-BE49-806B-6B591CDDB222}"/>
              </a:ext>
            </a:extLst>
          </p:cNvPr>
          <p:cNvSpPr>
            <a:spLocks noGrp="1"/>
          </p:cNvSpPr>
          <p:nvPr>
            <p:ph type="ctrTitle"/>
          </p:nvPr>
        </p:nvSpPr>
        <p:spPr>
          <a:xfrm>
            <a:off x="577124" y="669053"/>
            <a:ext cx="7989752" cy="1504844"/>
          </a:xfrm>
        </p:spPr>
        <p:txBody>
          <a:bodyPr anchor="ctr"/>
          <a:lstStyle/>
          <a:p>
            <a:pPr algn="ctr"/>
            <a:r>
              <a:rPr lang="en-US" b="1" dirty="0"/>
              <a:t>Ancient inscriptions confirm the bible (1I)</a:t>
            </a:r>
          </a:p>
        </p:txBody>
      </p:sp>
      <p:sp>
        <p:nvSpPr>
          <p:cNvPr id="3" name="Subtitle 2">
            <a:extLst>
              <a:ext uri="{FF2B5EF4-FFF2-40B4-BE49-F238E27FC236}">
                <a16:creationId xmlns:a16="http://schemas.microsoft.com/office/drawing/2014/main" id="{BF5D3415-ECAB-3B41-A03C-C47C50BC6277}"/>
              </a:ext>
            </a:extLst>
          </p:cNvPr>
          <p:cNvSpPr>
            <a:spLocks noGrp="1"/>
          </p:cNvSpPr>
          <p:nvPr>
            <p:ph type="subTitle" idx="1"/>
          </p:nvPr>
        </p:nvSpPr>
        <p:spPr>
          <a:xfrm>
            <a:off x="577124" y="2173897"/>
            <a:ext cx="7989752" cy="740125"/>
          </a:xfrm>
        </p:spPr>
        <p:txBody>
          <a:bodyPr>
            <a:normAutofit/>
          </a:bodyPr>
          <a:lstStyle/>
          <a:p>
            <a:pPr algn="ctr"/>
            <a:r>
              <a:rPr lang="en-US" sz="2000" b="1" i="1"/>
              <a:t>lessons </a:t>
            </a:r>
            <a:r>
              <a:rPr lang="en-US" sz="2000" b="1" i="1" dirty="0"/>
              <a:t>for building faith in </a:t>
            </a:r>
            <a:br>
              <a:rPr lang="en-US" sz="2000" b="1" i="1" dirty="0"/>
            </a:br>
            <a:r>
              <a:rPr lang="en-US" sz="2000" b="1" i="1" dirty="0"/>
              <a:t>the historical record of the Bible</a:t>
            </a:r>
          </a:p>
        </p:txBody>
      </p:sp>
      <p:pic>
        <p:nvPicPr>
          <p:cNvPr id="2050" name="Picture 2" descr="Nephilim in the Bible - Olive Tree Blog">
            <a:extLst>
              <a:ext uri="{FF2B5EF4-FFF2-40B4-BE49-F238E27FC236}">
                <a16:creationId xmlns:a16="http://schemas.microsoft.com/office/drawing/2014/main" id="{3BD44CBA-2038-A948-971D-5901C62F5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16" y="3336053"/>
            <a:ext cx="7760168" cy="277334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42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F93869E-CB21-2C4B-8906-78AD43F35DD0}"/>
              </a:ext>
            </a:extLst>
          </p:cNvPr>
          <p:cNvSpPr>
            <a:spLocks noGrp="1"/>
          </p:cNvSpPr>
          <p:nvPr>
            <p:ph type="title"/>
          </p:nvPr>
        </p:nvSpPr>
        <p:spPr>
          <a:xfrm>
            <a:off x="462844" y="687474"/>
            <a:ext cx="8229600" cy="1083329"/>
          </a:xfrm>
        </p:spPr>
        <p:txBody>
          <a:bodyPr anchor="ctr">
            <a:normAutofit/>
          </a:bodyPr>
          <a:lstStyle/>
          <a:p>
            <a:pPr algn="ctr"/>
            <a:r>
              <a:rPr lang="en-US" dirty="0"/>
              <a:t>Assyrian King Sennacherib’s Campaign to Judah and Conquest of Lachish in 701 BC</a:t>
            </a:r>
          </a:p>
        </p:txBody>
      </p:sp>
      <p:pic>
        <p:nvPicPr>
          <p:cNvPr id="5122" name="Picture 2" descr="British Museum">
            <a:extLst>
              <a:ext uri="{FF2B5EF4-FFF2-40B4-BE49-F238E27FC236}">
                <a16:creationId xmlns:a16="http://schemas.microsoft.com/office/drawing/2014/main" id="{A0957178-6108-8545-960F-9DCD52BF5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59" y="2153239"/>
            <a:ext cx="2070580" cy="39360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5D8B17-D424-9A4E-900D-834D257C3B29}"/>
              </a:ext>
            </a:extLst>
          </p:cNvPr>
          <p:cNvSpPr txBox="1"/>
          <p:nvPr/>
        </p:nvSpPr>
        <p:spPr>
          <a:xfrm>
            <a:off x="675098" y="6229832"/>
            <a:ext cx="2069341" cy="369332"/>
          </a:xfrm>
          <a:prstGeom prst="rect">
            <a:avLst/>
          </a:prstGeom>
          <a:noFill/>
        </p:spPr>
        <p:txBody>
          <a:bodyPr wrap="square" rtlCol="0">
            <a:spAutoFit/>
          </a:bodyPr>
          <a:lstStyle/>
          <a:p>
            <a:pPr algn="ctr"/>
            <a:r>
              <a:rPr lang="en-US" i="1" dirty="0"/>
              <a:t>Taylor Prism, London</a:t>
            </a:r>
          </a:p>
        </p:txBody>
      </p:sp>
      <p:pic>
        <p:nvPicPr>
          <p:cNvPr id="5124" name="Picture 4" descr="Oriental Institute Museum, University of Chicago">
            <a:extLst>
              <a:ext uri="{FF2B5EF4-FFF2-40B4-BE49-F238E27FC236}">
                <a16:creationId xmlns:a16="http://schemas.microsoft.com/office/drawing/2014/main" id="{7B02733E-AC93-5140-9ADB-C34F2708F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170" y="2141963"/>
            <a:ext cx="2875251" cy="39360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0CFF06A-AB8C-184E-8D05-5D730BEAE4B6}"/>
              </a:ext>
            </a:extLst>
          </p:cNvPr>
          <p:cNvSpPr txBox="1"/>
          <p:nvPr/>
        </p:nvSpPr>
        <p:spPr>
          <a:xfrm>
            <a:off x="2946030" y="6229832"/>
            <a:ext cx="3019530" cy="369332"/>
          </a:xfrm>
          <a:prstGeom prst="rect">
            <a:avLst/>
          </a:prstGeom>
          <a:noFill/>
        </p:spPr>
        <p:txBody>
          <a:bodyPr wrap="square">
            <a:spAutoFit/>
          </a:bodyPr>
          <a:lstStyle/>
          <a:p>
            <a:pPr algn="ctr"/>
            <a:r>
              <a:rPr lang="en-US" i="1" dirty="0"/>
              <a:t>Oriental Institute Prism, Chicago</a:t>
            </a:r>
          </a:p>
        </p:txBody>
      </p:sp>
      <p:pic>
        <p:nvPicPr>
          <p:cNvPr id="5126" name="Picture 6" descr="Israel Museum">
            <a:extLst>
              <a:ext uri="{FF2B5EF4-FFF2-40B4-BE49-F238E27FC236}">
                <a16:creationId xmlns:a16="http://schemas.microsoft.com/office/drawing/2014/main" id="{2DBC82B1-9537-3048-8A97-4504976EB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958" y="2153239"/>
            <a:ext cx="2411018" cy="39360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9FB386B-19B5-544F-90BE-4DE116696263}"/>
              </a:ext>
            </a:extLst>
          </p:cNvPr>
          <p:cNvSpPr txBox="1"/>
          <p:nvPr/>
        </p:nvSpPr>
        <p:spPr>
          <a:xfrm>
            <a:off x="6126958" y="6229832"/>
            <a:ext cx="2411018" cy="369332"/>
          </a:xfrm>
          <a:prstGeom prst="rect">
            <a:avLst/>
          </a:prstGeom>
          <a:noFill/>
        </p:spPr>
        <p:txBody>
          <a:bodyPr wrap="square">
            <a:spAutoFit/>
          </a:bodyPr>
          <a:lstStyle/>
          <a:p>
            <a:pPr algn="ctr"/>
            <a:r>
              <a:rPr lang="en-US" i="1" dirty="0"/>
              <a:t>Jerusalem Prism, Israel</a:t>
            </a:r>
          </a:p>
        </p:txBody>
      </p:sp>
    </p:spTree>
    <p:extLst>
      <p:ext uri="{BB962C8B-B14F-4D97-AF65-F5344CB8AC3E}">
        <p14:creationId xmlns:p14="http://schemas.microsoft.com/office/powerpoint/2010/main" val="407127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F93869E-CB21-2C4B-8906-78AD43F35DD0}"/>
              </a:ext>
            </a:extLst>
          </p:cNvPr>
          <p:cNvSpPr>
            <a:spLocks noGrp="1"/>
          </p:cNvSpPr>
          <p:nvPr>
            <p:ph type="title"/>
          </p:nvPr>
        </p:nvSpPr>
        <p:spPr>
          <a:xfrm>
            <a:off x="462844" y="687474"/>
            <a:ext cx="8229600" cy="1083329"/>
          </a:xfrm>
        </p:spPr>
        <p:txBody>
          <a:bodyPr anchor="ctr">
            <a:normAutofit/>
          </a:bodyPr>
          <a:lstStyle/>
          <a:p>
            <a:pPr algn="ctr"/>
            <a:r>
              <a:rPr lang="en-US" dirty="0"/>
              <a:t>Assyrian King Sennacherib’s Campaign to Judah and Conquest of Lachish in 701 BC</a:t>
            </a:r>
          </a:p>
        </p:txBody>
      </p:sp>
      <p:pic>
        <p:nvPicPr>
          <p:cNvPr id="4" name="Picture 3">
            <a:extLst>
              <a:ext uri="{FF2B5EF4-FFF2-40B4-BE49-F238E27FC236}">
                <a16:creationId xmlns:a16="http://schemas.microsoft.com/office/drawing/2014/main" id="{0962A0F7-6499-B04E-BEAF-D4C7D2142426}"/>
              </a:ext>
            </a:extLst>
          </p:cNvPr>
          <p:cNvPicPr>
            <a:picLocks noChangeAspect="1"/>
          </p:cNvPicPr>
          <p:nvPr/>
        </p:nvPicPr>
        <p:blipFill>
          <a:blip r:embed="rId2"/>
          <a:stretch>
            <a:fillRect/>
          </a:stretch>
        </p:blipFill>
        <p:spPr>
          <a:xfrm>
            <a:off x="462844" y="2029767"/>
            <a:ext cx="8229600" cy="3901802"/>
          </a:xfrm>
          <a:prstGeom prst="rect">
            <a:avLst/>
          </a:prstGeom>
        </p:spPr>
      </p:pic>
      <p:sp>
        <p:nvSpPr>
          <p:cNvPr id="5" name="TextBox 4">
            <a:extLst>
              <a:ext uri="{FF2B5EF4-FFF2-40B4-BE49-F238E27FC236}">
                <a16:creationId xmlns:a16="http://schemas.microsoft.com/office/drawing/2014/main" id="{396B9BF9-0F90-1644-BC41-F573974A9457}"/>
              </a:ext>
            </a:extLst>
          </p:cNvPr>
          <p:cNvSpPr txBox="1"/>
          <p:nvPr/>
        </p:nvSpPr>
        <p:spPr>
          <a:xfrm>
            <a:off x="457200" y="6170526"/>
            <a:ext cx="8229600" cy="369332"/>
          </a:xfrm>
          <a:prstGeom prst="rect">
            <a:avLst/>
          </a:prstGeom>
          <a:noFill/>
        </p:spPr>
        <p:txBody>
          <a:bodyPr wrap="square" rtlCol="0">
            <a:spAutoFit/>
          </a:bodyPr>
          <a:lstStyle/>
          <a:p>
            <a:pPr algn="ctr"/>
            <a:r>
              <a:rPr lang="en-US" dirty="0"/>
              <a:t>The massive Lachish Wall Reliefs (BM 124911) at the British Museum</a:t>
            </a:r>
          </a:p>
        </p:txBody>
      </p:sp>
    </p:spTree>
    <p:extLst>
      <p:ext uri="{BB962C8B-B14F-4D97-AF65-F5344CB8AC3E}">
        <p14:creationId xmlns:p14="http://schemas.microsoft.com/office/powerpoint/2010/main" val="1491113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F93869E-CB21-2C4B-8906-78AD43F35DD0}"/>
              </a:ext>
            </a:extLst>
          </p:cNvPr>
          <p:cNvSpPr>
            <a:spLocks noGrp="1"/>
          </p:cNvSpPr>
          <p:nvPr>
            <p:ph type="title"/>
          </p:nvPr>
        </p:nvSpPr>
        <p:spPr>
          <a:xfrm>
            <a:off x="462844" y="687474"/>
            <a:ext cx="8229600" cy="1083329"/>
          </a:xfrm>
        </p:spPr>
        <p:txBody>
          <a:bodyPr anchor="ctr">
            <a:normAutofit/>
          </a:bodyPr>
          <a:lstStyle/>
          <a:p>
            <a:pPr algn="ctr"/>
            <a:r>
              <a:rPr lang="en-US" dirty="0"/>
              <a:t>Assyrian King Sennacherib’s Campaign to Judah and Conquest of Lachish in 701 BC</a:t>
            </a:r>
          </a:p>
        </p:txBody>
      </p:sp>
      <p:pic>
        <p:nvPicPr>
          <p:cNvPr id="2" name="Picture 1">
            <a:extLst>
              <a:ext uri="{FF2B5EF4-FFF2-40B4-BE49-F238E27FC236}">
                <a16:creationId xmlns:a16="http://schemas.microsoft.com/office/drawing/2014/main" id="{258791EE-F5BB-4F48-8506-5809B9CE55AA}"/>
              </a:ext>
            </a:extLst>
          </p:cNvPr>
          <p:cNvPicPr>
            <a:picLocks noChangeAspect="1"/>
          </p:cNvPicPr>
          <p:nvPr/>
        </p:nvPicPr>
        <p:blipFill>
          <a:blip r:embed="rId2"/>
          <a:stretch>
            <a:fillRect/>
          </a:stretch>
        </p:blipFill>
        <p:spPr>
          <a:xfrm>
            <a:off x="462845" y="2100943"/>
            <a:ext cx="2953596" cy="3877606"/>
          </a:xfrm>
          <a:prstGeom prst="rect">
            <a:avLst/>
          </a:prstGeom>
        </p:spPr>
      </p:pic>
      <p:pic>
        <p:nvPicPr>
          <p:cNvPr id="3" name="Picture 2">
            <a:extLst>
              <a:ext uri="{FF2B5EF4-FFF2-40B4-BE49-F238E27FC236}">
                <a16:creationId xmlns:a16="http://schemas.microsoft.com/office/drawing/2014/main" id="{8EC3677E-943B-3A4E-8F07-0E164288A59C}"/>
              </a:ext>
            </a:extLst>
          </p:cNvPr>
          <p:cNvPicPr>
            <a:picLocks noChangeAspect="1"/>
          </p:cNvPicPr>
          <p:nvPr/>
        </p:nvPicPr>
        <p:blipFill>
          <a:blip r:embed="rId3"/>
          <a:stretch>
            <a:fillRect/>
          </a:stretch>
        </p:blipFill>
        <p:spPr>
          <a:xfrm>
            <a:off x="3647553" y="2090057"/>
            <a:ext cx="5033604" cy="3877606"/>
          </a:xfrm>
          <a:prstGeom prst="rect">
            <a:avLst/>
          </a:prstGeom>
        </p:spPr>
      </p:pic>
      <p:sp>
        <p:nvSpPr>
          <p:cNvPr id="5" name="TextBox 4">
            <a:extLst>
              <a:ext uri="{FF2B5EF4-FFF2-40B4-BE49-F238E27FC236}">
                <a16:creationId xmlns:a16="http://schemas.microsoft.com/office/drawing/2014/main" id="{47379DDF-32FB-A440-9812-255E0A0500A2}"/>
              </a:ext>
            </a:extLst>
          </p:cNvPr>
          <p:cNvSpPr txBox="1"/>
          <p:nvPr/>
        </p:nvSpPr>
        <p:spPr>
          <a:xfrm>
            <a:off x="363770" y="6061096"/>
            <a:ext cx="3151746" cy="646331"/>
          </a:xfrm>
          <a:prstGeom prst="rect">
            <a:avLst/>
          </a:prstGeom>
          <a:noFill/>
        </p:spPr>
        <p:txBody>
          <a:bodyPr wrap="square" rtlCol="0">
            <a:spAutoFit/>
          </a:bodyPr>
          <a:lstStyle/>
          <a:p>
            <a:pPr algn="ctr"/>
            <a:r>
              <a:rPr lang="en-US" dirty="0"/>
              <a:t>Assyrian forces on siege mound attacking the fortified Lachish</a:t>
            </a:r>
          </a:p>
        </p:txBody>
      </p:sp>
      <p:sp>
        <p:nvSpPr>
          <p:cNvPr id="7" name="TextBox 6">
            <a:extLst>
              <a:ext uri="{FF2B5EF4-FFF2-40B4-BE49-F238E27FC236}">
                <a16:creationId xmlns:a16="http://schemas.microsoft.com/office/drawing/2014/main" id="{153FC8B3-DE42-D149-9EEB-0B3D90E71CC4}"/>
              </a:ext>
            </a:extLst>
          </p:cNvPr>
          <p:cNvSpPr txBox="1"/>
          <p:nvPr/>
        </p:nvSpPr>
        <p:spPr>
          <a:xfrm>
            <a:off x="3647553" y="6061095"/>
            <a:ext cx="5033604" cy="646331"/>
          </a:xfrm>
          <a:prstGeom prst="rect">
            <a:avLst/>
          </a:prstGeom>
          <a:noFill/>
        </p:spPr>
        <p:txBody>
          <a:bodyPr wrap="square" rtlCol="0">
            <a:spAutoFit/>
          </a:bodyPr>
          <a:lstStyle/>
          <a:p>
            <a:pPr algn="ctr"/>
            <a:r>
              <a:rPr lang="en-US" dirty="0"/>
              <a:t>Sennacherib, with scepter in hand and seated on throne, receiving adoration; cuneiform top left</a:t>
            </a:r>
          </a:p>
        </p:txBody>
      </p:sp>
    </p:spTree>
    <p:extLst>
      <p:ext uri="{BB962C8B-B14F-4D97-AF65-F5344CB8AC3E}">
        <p14:creationId xmlns:p14="http://schemas.microsoft.com/office/powerpoint/2010/main" val="1134981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a:xfrm>
            <a:off x="502169" y="687474"/>
            <a:ext cx="8130728" cy="1083329"/>
          </a:xfrm>
        </p:spPr>
        <p:txBody>
          <a:bodyPr anchor="ctr">
            <a:normAutofit/>
          </a:bodyPr>
          <a:lstStyle/>
          <a:p>
            <a:pPr algn="ctr"/>
            <a:r>
              <a:rPr lang="en-US" dirty="0">
                <a:ea typeface="Calibri" panose="020F0502020204030204" pitchFamily="34" charset="0"/>
                <a:cs typeface="Arial" panose="020B0604020202020204" pitchFamily="34" charset="0"/>
              </a:rPr>
              <a:t>Murder of King Sennacherib by His Sons on October 20, 681 BC </a:t>
            </a:r>
            <a:endParaRPr lang="en-US" dirty="0"/>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228003"/>
            <a:ext cx="8249697" cy="4408187"/>
          </a:xfrm>
        </p:spPr>
        <p:txBody>
          <a:bodyPr>
            <a:normAutofit lnSpcReduction="10000"/>
          </a:bodyPr>
          <a:lstStyle/>
          <a:p>
            <a:pPr>
              <a:spcBef>
                <a:spcPts val="2400"/>
              </a:spcBef>
            </a:pPr>
            <a:r>
              <a:rPr lang="en-US" b="1" dirty="0"/>
              <a:t>Event recorded in 2 Kings 19:37; Isaiah 37:38</a:t>
            </a:r>
          </a:p>
          <a:p>
            <a:pPr>
              <a:spcBef>
                <a:spcPts val="2400"/>
              </a:spcBef>
            </a:pPr>
            <a:r>
              <a:rPr lang="en-US" b="1" dirty="0"/>
              <a:t>Historically verified in numerous Assyrian &amp; Babylonian sources:</a:t>
            </a:r>
          </a:p>
          <a:p>
            <a:pPr lvl="1">
              <a:lnSpc>
                <a:spcPct val="110000"/>
              </a:lnSpc>
              <a:spcBef>
                <a:spcPts val="1800"/>
              </a:spcBef>
              <a:spcAft>
                <a:spcPts val="0"/>
              </a:spcAft>
            </a:pPr>
            <a:r>
              <a:rPr lang="en-US" b="1" i="1" dirty="0"/>
              <a:t>“In the month of Nisan . . . I made my joyful entrance into the royal palace, the awesome place wherein abides the fate of kings. A firm determination fell upon my brothers. They forsook the gods and returned to their deeds of violence, plotting evil . . . . They revolted. To gain the kingship they slew Sennacherib, their father" </a:t>
            </a:r>
            <a:r>
              <a:rPr lang="en-US" b="1" dirty="0"/>
              <a:t>(</a:t>
            </a:r>
            <a:r>
              <a:rPr lang="en-US" b="1" i="1" dirty="0"/>
              <a:t>Annals of </a:t>
            </a:r>
            <a:r>
              <a:rPr lang="en-US" b="1" i="1" dirty="0" err="1"/>
              <a:t>Esar-haddon</a:t>
            </a:r>
            <a:r>
              <a:rPr lang="en-US" b="1" i="1" dirty="0"/>
              <a:t>, Esarhaddon Prism</a:t>
            </a:r>
            <a:r>
              <a:rPr lang="en-US" b="1" dirty="0"/>
              <a:t>)</a:t>
            </a:r>
          </a:p>
          <a:p>
            <a:pPr lvl="1">
              <a:lnSpc>
                <a:spcPct val="110000"/>
              </a:lnSpc>
              <a:spcBef>
                <a:spcPts val="1800"/>
              </a:spcBef>
              <a:spcAft>
                <a:spcPts val="0"/>
              </a:spcAft>
            </a:pPr>
            <a:r>
              <a:rPr lang="en-US" b="1" i="1" dirty="0"/>
              <a:t>“On the twentieth day of the month </a:t>
            </a:r>
            <a:r>
              <a:rPr lang="en-US" b="1" i="1" dirty="0" err="1"/>
              <a:t>Tebêtu</a:t>
            </a:r>
            <a:r>
              <a:rPr lang="en-US" b="1" i="1" dirty="0"/>
              <a:t>, Sennacherib, king of Assyria, was killed by his son in a rebellion. For twenty-four years Sennacherib ruled Assyria. After the twentieth day of the month </a:t>
            </a:r>
            <a:r>
              <a:rPr lang="en-US" b="1" i="1" dirty="0" err="1"/>
              <a:t>Tebêtu</a:t>
            </a:r>
            <a:r>
              <a:rPr lang="en-US" b="1" i="1" dirty="0"/>
              <a:t> the rebellion continued in Assyria until the second day of the month </a:t>
            </a:r>
            <a:r>
              <a:rPr lang="en-US" b="1" i="1" dirty="0" err="1"/>
              <a:t>Addaru</a:t>
            </a:r>
            <a:r>
              <a:rPr lang="en-US" b="1" i="1" dirty="0"/>
              <a:t>. On the eighteenth day of the month </a:t>
            </a:r>
            <a:r>
              <a:rPr lang="en-US" b="1" i="1" dirty="0" err="1"/>
              <a:t>Addaru</a:t>
            </a:r>
            <a:r>
              <a:rPr lang="en-US" b="1" i="1" dirty="0"/>
              <a:t> Esarhaddon, his son, ascended the throne in Assyria.”</a:t>
            </a:r>
            <a:r>
              <a:rPr lang="en-US" b="1" dirty="0"/>
              <a:t> (</a:t>
            </a:r>
            <a:r>
              <a:rPr lang="en-US" b="1" i="1" dirty="0"/>
              <a:t>Babylonian Chronicles</a:t>
            </a:r>
            <a:r>
              <a:rPr lang="en-US" b="1" dirty="0"/>
              <a:t>, ABC1.iii.34-38) </a:t>
            </a:r>
          </a:p>
        </p:txBody>
      </p:sp>
    </p:spTree>
    <p:extLst>
      <p:ext uri="{BB962C8B-B14F-4D97-AF65-F5344CB8AC3E}">
        <p14:creationId xmlns:p14="http://schemas.microsoft.com/office/powerpoint/2010/main" val="19772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2E1B0D-8E74-6E45-8887-37DA724871D6}"/>
              </a:ext>
            </a:extLst>
          </p:cNvPr>
          <p:cNvSpPr>
            <a:spLocks noGrp="1"/>
          </p:cNvSpPr>
          <p:nvPr>
            <p:ph type="title"/>
          </p:nvPr>
        </p:nvSpPr>
        <p:spPr>
          <a:xfrm>
            <a:off x="474133" y="687474"/>
            <a:ext cx="8195734" cy="1083329"/>
          </a:xfrm>
        </p:spPr>
        <p:txBody>
          <a:bodyPr anchor="ctr">
            <a:normAutofit/>
          </a:bodyPr>
          <a:lstStyle/>
          <a:p>
            <a:pPr algn="ctr"/>
            <a:r>
              <a:rPr lang="en-US" dirty="0">
                <a:ea typeface="Calibri" panose="020F0502020204030204" pitchFamily="34" charset="0"/>
                <a:cs typeface="Arial" panose="020B0604020202020204" pitchFamily="34" charset="0"/>
              </a:rPr>
              <a:t>Murder of King Sennacherib by His Sons on October 20, 681 BC </a:t>
            </a:r>
            <a:endParaRPr lang="en-US" dirty="0"/>
          </a:p>
        </p:txBody>
      </p:sp>
      <p:pic>
        <p:nvPicPr>
          <p:cNvPr id="7174" name="Picture 6">
            <a:extLst>
              <a:ext uri="{FF2B5EF4-FFF2-40B4-BE49-F238E27FC236}">
                <a16:creationId xmlns:a16="http://schemas.microsoft.com/office/drawing/2014/main" id="{069C26F8-852A-8042-A1E2-22724824314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4727" t="5049" r="39857" b="5688"/>
          <a:stretch/>
        </p:blipFill>
        <p:spPr bwMode="auto">
          <a:xfrm>
            <a:off x="474133" y="2009274"/>
            <a:ext cx="1932183" cy="357499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ig-3-3">
            <a:extLst>
              <a:ext uri="{FF2B5EF4-FFF2-40B4-BE49-F238E27FC236}">
                <a16:creationId xmlns:a16="http://schemas.microsoft.com/office/drawing/2014/main" id="{20D36B8C-B96A-7F45-A6B3-C56F7650141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29399" y="2009377"/>
            <a:ext cx="2028435" cy="357327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FFB6858F-CF05-4E42-9E28-61BCD2063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0938" y="2011403"/>
            <a:ext cx="1932183" cy="357327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320599CF-508A-DE48-8A53-185F5667C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424" y="1997345"/>
            <a:ext cx="2028435" cy="3573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8D2B29-CC46-204F-A14C-F0BE51AB9F55}"/>
              </a:ext>
            </a:extLst>
          </p:cNvPr>
          <p:cNvSpPr txBox="1"/>
          <p:nvPr/>
        </p:nvSpPr>
        <p:spPr>
          <a:xfrm>
            <a:off x="4510424" y="5744943"/>
            <a:ext cx="2028435" cy="646331"/>
          </a:xfrm>
          <a:prstGeom prst="rect">
            <a:avLst/>
          </a:prstGeom>
          <a:noFill/>
        </p:spPr>
        <p:txBody>
          <a:bodyPr wrap="square" rtlCol="0">
            <a:spAutoFit/>
          </a:bodyPr>
          <a:lstStyle/>
          <a:p>
            <a:pPr algn="ctr"/>
            <a:r>
              <a:rPr lang="en-US" dirty="0"/>
              <a:t>Istanbul Stele of Nabonidus</a:t>
            </a:r>
          </a:p>
        </p:txBody>
      </p:sp>
      <p:sp>
        <p:nvSpPr>
          <p:cNvPr id="16" name="TextBox 15">
            <a:extLst>
              <a:ext uri="{FF2B5EF4-FFF2-40B4-BE49-F238E27FC236}">
                <a16:creationId xmlns:a16="http://schemas.microsoft.com/office/drawing/2014/main" id="{40D16153-4A58-AD4F-B970-E58AE8C75EC2}"/>
              </a:ext>
            </a:extLst>
          </p:cNvPr>
          <p:cNvSpPr txBox="1"/>
          <p:nvPr/>
        </p:nvSpPr>
        <p:spPr>
          <a:xfrm>
            <a:off x="6641432" y="5744944"/>
            <a:ext cx="2028435" cy="646331"/>
          </a:xfrm>
          <a:prstGeom prst="rect">
            <a:avLst/>
          </a:prstGeom>
          <a:noFill/>
        </p:spPr>
        <p:txBody>
          <a:bodyPr wrap="square">
            <a:spAutoFit/>
          </a:bodyPr>
          <a:lstStyle/>
          <a:p>
            <a:pPr algn="ctr"/>
            <a:r>
              <a:rPr lang="en-US" dirty="0"/>
              <a:t>Babylon Chronicle BM 92502 </a:t>
            </a:r>
          </a:p>
        </p:txBody>
      </p:sp>
      <p:sp>
        <p:nvSpPr>
          <p:cNvPr id="17" name="TextBox 16">
            <a:extLst>
              <a:ext uri="{FF2B5EF4-FFF2-40B4-BE49-F238E27FC236}">
                <a16:creationId xmlns:a16="http://schemas.microsoft.com/office/drawing/2014/main" id="{D3068BF3-B543-B142-8367-72153E9FAC4B}"/>
              </a:ext>
            </a:extLst>
          </p:cNvPr>
          <p:cNvSpPr txBox="1"/>
          <p:nvPr/>
        </p:nvSpPr>
        <p:spPr>
          <a:xfrm>
            <a:off x="2490938" y="5744943"/>
            <a:ext cx="2028435" cy="923330"/>
          </a:xfrm>
          <a:prstGeom prst="rect">
            <a:avLst/>
          </a:prstGeom>
          <a:noFill/>
        </p:spPr>
        <p:txBody>
          <a:bodyPr wrap="square" rtlCol="0">
            <a:spAutoFit/>
          </a:bodyPr>
          <a:lstStyle/>
          <a:p>
            <a:pPr algn="ctr"/>
            <a:r>
              <a:rPr lang="en-US" dirty="0"/>
              <a:t>Basalt monument of Esarhaddon</a:t>
            </a:r>
          </a:p>
          <a:p>
            <a:pPr algn="ctr"/>
            <a:r>
              <a:rPr lang="en-US" dirty="0"/>
              <a:t>BM 91027</a:t>
            </a:r>
          </a:p>
        </p:txBody>
      </p:sp>
      <p:sp>
        <p:nvSpPr>
          <p:cNvPr id="18" name="TextBox 17">
            <a:extLst>
              <a:ext uri="{FF2B5EF4-FFF2-40B4-BE49-F238E27FC236}">
                <a16:creationId xmlns:a16="http://schemas.microsoft.com/office/drawing/2014/main" id="{5CE244F1-7377-1D45-96D2-AC03F9D52D85}"/>
              </a:ext>
            </a:extLst>
          </p:cNvPr>
          <p:cNvSpPr txBox="1"/>
          <p:nvPr/>
        </p:nvSpPr>
        <p:spPr>
          <a:xfrm>
            <a:off x="426006" y="5744943"/>
            <a:ext cx="2028435" cy="646331"/>
          </a:xfrm>
          <a:prstGeom prst="rect">
            <a:avLst/>
          </a:prstGeom>
          <a:noFill/>
        </p:spPr>
        <p:txBody>
          <a:bodyPr wrap="square" rtlCol="0">
            <a:spAutoFit/>
          </a:bodyPr>
          <a:lstStyle/>
          <a:p>
            <a:pPr algn="ctr"/>
            <a:r>
              <a:rPr lang="en-US" dirty="0"/>
              <a:t>Esarhaddon Prism</a:t>
            </a:r>
          </a:p>
          <a:p>
            <a:pPr algn="ctr"/>
            <a:r>
              <a:rPr lang="en-US" dirty="0"/>
              <a:t>BM 121005</a:t>
            </a:r>
          </a:p>
        </p:txBody>
      </p:sp>
    </p:spTree>
    <p:extLst>
      <p:ext uri="{BB962C8B-B14F-4D97-AF65-F5344CB8AC3E}">
        <p14:creationId xmlns:p14="http://schemas.microsoft.com/office/powerpoint/2010/main" val="2195962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a:xfrm>
            <a:off x="502169" y="687474"/>
            <a:ext cx="8130728" cy="1083329"/>
          </a:xfrm>
        </p:spPr>
        <p:txBody>
          <a:bodyPr anchor="ctr">
            <a:normAutofit/>
          </a:bodyPr>
          <a:lstStyle/>
          <a:p>
            <a:pPr algn="ctr"/>
            <a:r>
              <a:rPr lang="en-US" dirty="0"/>
              <a:t>Battle of Carchemish (605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42684" y="2067229"/>
            <a:ext cx="8249697" cy="4408187"/>
          </a:xfrm>
        </p:spPr>
        <p:txBody>
          <a:bodyPr>
            <a:normAutofit fontScale="85000" lnSpcReduction="10000"/>
          </a:bodyPr>
          <a:lstStyle/>
          <a:p>
            <a:pPr>
              <a:spcBef>
                <a:spcPts val="2400"/>
              </a:spcBef>
            </a:pPr>
            <a:r>
              <a:rPr lang="en-US" b="1" dirty="0"/>
              <a:t>Event recorded in 2 Kings 23:29; Jeremiah 30; 46:3-12</a:t>
            </a:r>
          </a:p>
          <a:p>
            <a:pPr>
              <a:spcBef>
                <a:spcPts val="2400"/>
              </a:spcBef>
            </a:pPr>
            <a:r>
              <a:rPr lang="en-US" b="1" dirty="0"/>
              <a:t>Historically verified in the Nebuchadnezzar Chronicle, aka Jerusalem Chronicle (Babylonian Chronicles, ABC5, BM 21946)</a:t>
            </a:r>
          </a:p>
          <a:p>
            <a:pPr>
              <a:spcBef>
                <a:spcPts val="2400"/>
              </a:spcBef>
            </a:pPr>
            <a:r>
              <a:rPr lang="en-US" b="1" dirty="0"/>
              <a:t>In 609 BC, King Josiah of Judah attempted to delay Pharaoh </a:t>
            </a:r>
            <a:r>
              <a:rPr lang="en-US" b="1" dirty="0" err="1"/>
              <a:t>Necho</a:t>
            </a:r>
            <a:r>
              <a:rPr lang="en-US" b="1" dirty="0"/>
              <a:t> II as he marched to assist Assyria against Babylon’s campaign; Josiah’s actions are disapproved by God and he is slain in battle (2 Chronicles 35:22).</a:t>
            </a:r>
          </a:p>
          <a:p>
            <a:pPr>
              <a:spcBef>
                <a:spcPts val="2400"/>
              </a:spcBef>
            </a:pPr>
            <a:r>
              <a:rPr lang="en-US" b="1" i="1" dirty="0"/>
              <a:t>“In the twenty-first year [605/604] the king of Akkad [Nabopolassar] stayed in his own land, Nebuchadnezzar his eldest son, the crown-prince, mustered the Babylonian army and took command of his troops; he marched to Carchemish which is on the bank of the Euphrates, and crossed the river to go against the Egyptian army which lay in Carchemish. They fought with each other and the Egyptian army withdrew before him. He accomplished their defeat and beat them to non-existence. As for the rest of the Egyptian army which had escaped from the defeat so quickly that no weapon had reached them, in the district of Hamath the Babylonian troops overtook and defeated them so that not a single man escaped to his own country. At that time Nebuchadnezzar conquered the whole area of Hamath.” </a:t>
            </a:r>
          </a:p>
        </p:txBody>
      </p:sp>
    </p:spTree>
    <p:extLst>
      <p:ext uri="{BB962C8B-B14F-4D97-AF65-F5344CB8AC3E}">
        <p14:creationId xmlns:p14="http://schemas.microsoft.com/office/powerpoint/2010/main" val="12809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2E1B0D-8E74-6E45-8887-37DA724871D6}"/>
              </a:ext>
            </a:extLst>
          </p:cNvPr>
          <p:cNvSpPr>
            <a:spLocks noGrp="1"/>
          </p:cNvSpPr>
          <p:nvPr>
            <p:ph type="title"/>
          </p:nvPr>
        </p:nvSpPr>
        <p:spPr>
          <a:xfrm>
            <a:off x="474133" y="687474"/>
            <a:ext cx="8195734" cy="1083329"/>
          </a:xfrm>
        </p:spPr>
        <p:txBody>
          <a:bodyPr anchor="ctr">
            <a:normAutofit/>
          </a:bodyPr>
          <a:lstStyle/>
          <a:p>
            <a:pPr algn="ctr"/>
            <a:r>
              <a:rPr lang="en-US" dirty="0"/>
              <a:t>Battle of Carchemish (605 BC)</a:t>
            </a:r>
          </a:p>
        </p:txBody>
      </p:sp>
      <p:pic>
        <p:nvPicPr>
          <p:cNvPr id="6150" name="Picture 6">
            <a:extLst>
              <a:ext uri="{FF2B5EF4-FFF2-40B4-BE49-F238E27FC236}">
                <a16:creationId xmlns:a16="http://schemas.microsoft.com/office/drawing/2014/main" id="{33DDFBA8-F7D8-B94B-9070-6AFE8E4083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83" t="4963" r="34286" b="5082"/>
          <a:stretch/>
        </p:blipFill>
        <p:spPr bwMode="auto">
          <a:xfrm>
            <a:off x="699795" y="2054100"/>
            <a:ext cx="3775951" cy="375715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BC 05 Jerusalem Chronicle">
            <a:extLst>
              <a:ext uri="{FF2B5EF4-FFF2-40B4-BE49-F238E27FC236}">
                <a16:creationId xmlns:a16="http://schemas.microsoft.com/office/drawing/2014/main" id="{E47B129E-E2CB-A440-B199-8EE48603F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253" y="2054100"/>
            <a:ext cx="3775952" cy="37571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0EB34C-28C0-7E43-B008-7B9E48572CFD}"/>
              </a:ext>
            </a:extLst>
          </p:cNvPr>
          <p:cNvSpPr txBox="1"/>
          <p:nvPr/>
        </p:nvSpPr>
        <p:spPr>
          <a:xfrm>
            <a:off x="699795" y="6075947"/>
            <a:ext cx="7744410" cy="369332"/>
          </a:xfrm>
          <a:prstGeom prst="rect">
            <a:avLst/>
          </a:prstGeom>
          <a:noFill/>
        </p:spPr>
        <p:txBody>
          <a:bodyPr wrap="square" rtlCol="0">
            <a:spAutoFit/>
          </a:bodyPr>
          <a:lstStyle/>
          <a:p>
            <a:pPr algn="ctr"/>
            <a:r>
              <a:rPr lang="en-US" dirty="0"/>
              <a:t>Babylonian Chronicle BM 21946, obverse and reverse</a:t>
            </a:r>
          </a:p>
        </p:txBody>
      </p:sp>
    </p:spTree>
    <p:extLst>
      <p:ext uri="{BB962C8B-B14F-4D97-AF65-F5344CB8AC3E}">
        <p14:creationId xmlns:p14="http://schemas.microsoft.com/office/powerpoint/2010/main" val="879883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88E6AC-81F6-AE4C-BB5D-F61BB3EF2E0C}"/>
              </a:ext>
            </a:extLst>
          </p:cNvPr>
          <p:cNvSpPr>
            <a:spLocks noGrp="1"/>
          </p:cNvSpPr>
          <p:nvPr>
            <p:ph idx="1"/>
          </p:nvPr>
        </p:nvSpPr>
        <p:spPr>
          <a:xfrm>
            <a:off x="378995" y="637294"/>
            <a:ext cx="8386010" cy="4456222"/>
          </a:xfrm>
        </p:spPr>
        <p:txBody>
          <a:bodyPr>
            <a:normAutofit/>
          </a:bodyPr>
          <a:lstStyle/>
          <a:p>
            <a:pPr marL="0" indent="0" algn="ctr">
              <a:buNone/>
            </a:pPr>
            <a:r>
              <a:rPr lang="en-US" sz="3200" i="1" dirty="0"/>
              <a:t>The Bible is real, actual, factual history. In these pages is reliable, testable information. In these pages are given an accurate, precise account of the events of the world. In this book, we find God’s historical record of the disaster that has ensued because people have chosen to violate His standards for His creation. The accurate record here solidifies the accurate record of the historical resurrection of Jesus.</a:t>
            </a:r>
          </a:p>
        </p:txBody>
      </p:sp>
    </p:spTree>
    <p:extLst>
      <p:ext uri="{BB962C8B-B14F-4D97-AF65-F5344CB8AC3E}">
        <p14:creationId xmlns:p14="http://schemas.microsoft.com/office/powerpoint/2010/main" val="399826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0ADD-3532-4D4E-9F99-4DE12A47AC9F}"/>
              </a:ext>
            </a:extLst>
          </p:cNvPr>
          <p:cNvSpPr>
            <a:spLocks noGrp="1"/>
          </p:cNvSpPr>
          <p:nvPr>
            <p:ph type="title"/>
          </p:nvPr>
        </p:nvSpPr>
        <p:spPr/>
        <p:txBody>
          <a:bodyPr anchor="ctr">
            <a:normAutofit/>
          </a:bodyPr>
          <a:lstStyle/>
          <a:p>
            <a:pPr algn="ctr"/>
            <a:r>
              <a:rPr lang="en-US" sz="3200" dirty="0"/>
              <a:t>Inscriptions From lesson 1:</a:t>
            </a:r>
          </a:p>
        </p:txBody>
      </p:sp>
      <p:sp>
        <p:nvSpPr>
          <p:cNvPr id="3" name="Content Placeholder 2">
            <a:extLst>
              <a:ext uri="{FF2B5EF4-FFF2-40B4-BE49-F238E27FC236}">
                <a16:creationId xmlns:a16="http://schemas.microsoft.com/office/drawing/2014/main" id="{5839BF47-B179-4C44-A487-C7D69821F70E}"/>
              </a:ext>
            </a:extLst>
          </p:cNvPr>
          <p:cNvSpPr>
            <a:spLocks noGrp="1"/>
          </p:cNvSpPr>
          <p:nvPr>
            <p:ph idx="1"/>
          </p:nvPr>
        </p:nvSpPr>
        <p:spPr>
          <a:xfrm>
            <a:off x="513180" y="2069432"/>
            <a:ext cx="8117640" cy="4547937"/>
          </a:xfrm>
        </p:spPr>
        <p:txBody>
          <a:bodyPr>
            <a:normAutofit/>
          </a:bodyPr>
          <a:lstStyle/>
          <a:p>
            <a:pPr>
              <a:spcBef>
                <a:spcPts val="2400"/>
              </a:spcBef>
              <a:spcAft>
                <a:spcPts val="0"/>
              </a:spcAft>
            </a:pPr>
            <a:r>
              <a:rPr lang="en-US" b="1" dirty="0"/>
              <a:t>The </a:t>
            </a:r>
            <a:r>
              <a:rPr lang="en-US" b="1" u="sng" dirty="0"/>
              <a:t>Shishak Inscription</a:t>
            </a:r>
            <a:r>
              <a:rPr lang="en-US" b="1" dirty="0"/>
              <a:t> mentions “Heights of David” and “Field of Abram” and confirms Egyptian incursions into Israel (925 BC)</a:t>
            </a:r>
          </a:p>
          <a:p>
            <a:pPr>
              <a:spcBef>
                <a:spcPts val="2400"/>
              </a:spcBef>
              <a:spcAft>
                <a:spcPts val="0"/>
              </a:spcAft>
            </a:pPr>
            <a:r>
              <a:rPr lang="en-US" b="1" dirty="0"/>
              <a:t>The </a:t>
            </a:r>
            <a:r>
              <a:rPr lang="en-US" b="1" u="sng" dirty="0" err="1"/>
              <a:t>Kurkh</a:t>
            </a:r>
            <a:r>
              <a:rPr lang="en-US" b="1" u="sng" dirty="0"/>
              <a:t> Stele</a:t>
            </a:r>
            <a:r>
              <a:rPr lang="en-US" b="1" dirty="0"/>
              <a:t> verifies King Ahab’s reign over Israel (853 BC)</a:t>
            </a:r>
          </a:p>
          <a:p>
            <a:pPr>
              <a:spcBef>
                <a:spcPts val="2400"/>
              </a:spcBef>
              <a:spcAft>
                <a:spcPts val="0"/>
              </a:spcAft>
            </a:pPr>
            <a:r>
              <a:rPr lang="en-US" b="1" dirty="0"/>
              <a:t>The </a:t>
            </a:r>
            <a:r>
              <a:rPr lang="en-US" b="1" u="sng" dirty="0" err="1"/>
              <a:t>Mesha</a:t>
            </a:r>
            <a:r>
              <a:rPr lang="en-US" b="1" u="sng" dirty="0"/>
              <a:t> Stele</a:t>
            </a:r>
            <a:r>
              <a:rPr lang="en-US" b="1" dirty="0"/>
              <a:t> mentions YHWH, the royal house of </a:t>
            </a:r>
            <a:r>
              <a:rPr lang="en-US" b="1" dirty="0" err="1"/>
              <a:t>Omri</a:t>
            </a:r>
            <a:r>
              <a:rPr lang="en-US" b="1" dirty="0"/>
              <a:t> over Israel, Moabite rebellion under King Ahab, and the dynastic house of David over Judah (850-840 BC)</a:t>
            </a:r>
          </a:p>
          <a:p>
            <a:pPr>
              <a:spcBef>
                <a:spcPts val="2400"/>
              </a:spcBef>
              <a:spcAft>
                <a:spcPts val="0"/>
              </a:spcAft>
            </a:pPr>
            <a:r>
              <a:rPr lang="en-US" b="1" dirty="0"/>
              <a:t>The </a:t>
            </a:r>
            <a:r>
              <a:rPr lang="en-US" b="1" u="sng" dirty="0"/>
              <a:t>Tel Dan Inscription</a:t>
            </a:r>
            <a:r>
              <a:rPr lang="en-US" b="1" dirty="0"/>
              <a:t> mentions the “House of David” and the murders of King </a:t>
            </a:r>
            <a:r>
              <a:rPr lang="en-US" b="1" dirty="0" err="1"/>
              <a:t>Jehoram</a:t>
            </a:r>
            <a:r>
              <a:rPr lang="en-US" b="1" dirty="0"/>
              <a:t> of Israel and King Ahaziah of Judah (840 BC)</a:t>
            </a:r>
          </a:p>
          <a:p>
            <a:pPr>
              <a:spcBef>
                <a:spcPts val="2400"/>
              </a:spcBef>
              <a:spcAft>
                <a:spcPts val="0"/>
              </a:spcAft>
            </a:pPr>
            <a:r>
              <a:rPr lang="en-US" b="1" dirty="0"/>
              <a:t>The </a:t>
            </a:r>
            <a:r>
              <a:rPr lang="en-US" b="1" u="sng" dirty="0"/>
              <a:t>Black Obelisk of Shalmaneser</a:t>
            </a:r>
            <a:r>
              <a:rPr lang="en-US" b="1" dirty="0"/>
              <a:t> verifies King Jehu’s tribute to Assyrian King Shalmaneser III (825 BC)</a:t>
            </a:r>
          </a:p>
        </p:txBody>
      </p:sp>
    </p:spTree>
    <p:extLst>
      <p:ext uri="{BB962C8B-B14F-4D97-AF65-F5344CB8AC3E}">
        <p14:creationId xmlns:p14="http://schemas.microsoft.com/office/powerpoint/2010/main" val="292041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ormAutofit/>
          </a:bodyPr>
          <a:lstStyle/>
          <a:p>
            <a:pPr algn="ctr"/>
            <a:r>
              <a:rPr lang="en-US" sz="3200" dirty="0"/>
              <a:t>Assyrian Campaign in Israel by King Tiglath-Pileser III (732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62223" y="2228003"/>
            <a:ext cx="8249697" cy="4330841"/>
          </a:xfrm>
        </p:spPr>
        <p:txBody>
          <a:bodyPr>
            <a:normAutofit fontScale="85000" lnSpcReduction="10000"/>
          </a:bodyPr>
          <a:lstStyle/>
          <a:p>
            <a:pPr>
              <a:lnSpc>
                <a:spcPct val="110000"/>
              </a:lnSpc>
              <a:spcBef>
                <a:spcPts val="1800"/>
              </a:spcBef>
              <a:spcAft>
                <a:spcPts val="0"/>
              </a:spcAft>
            </a:pPr>
            <a:r>
              <a:rPr lang="en-US" b="1" dirty="0"/>
              <a:t>Events recorded in 2 Kings 15:19-22, 29-30; 16:5-9; Isaiah 7:1-17 </a:t>
            </a:r>
          </a:p>
          <a:p>
            <a:pPr>
              <a:lnSpc>
                <a:spcPct val="110000"/>
              </a:lnSpc>
              <a:spcBef>
                <a:spcPts val="1800"/>
              </a:spcBef>
              <a:spcAft>
                <a:spcPts val="0"/>
              </a:spcAft>
            </a:pPr>
            <a:r>
              <a:rPr lang="en-US" b="1" dirty="0"/>
              <a:t>Verified in the Annals of Assyrian King Tiglath Pileser III found at his Nimrud Palace</a:t>
            </a:r>
          </a:p>
          <a:p>
            <a:pPr>
              <a:lnSpc>
                <a:spcPct val="110000"/>
              </a:lnSpc>
              <a:spcBef>
                <a:spcPts val="1800"/>
              </a:spcBef>
              <a:spcAft>
                <a:spcPts val="0"/>
              </a:spcAft>
            </a:pPr>
            <a:r>
              <a:rPr lang="en-US" b="1" i="1" dirty="0"/>
              <a:t>“I received tribute from…</a:t>
            </a:r>
            <a:r>
              <a:rPr lang="en-US" b="1" i="1" dirty="0" err="1"/>
              <a:t>Rezon</a:t>
            </a:r>
            <a:r>
              <a:rPr lang="en-US" b="1" i="1" dirty="0"/>
              <a:t> of Damascus, Menahem of Samaria, Hiram of  Tyre…gold, silver, tin, iron, elephant-hides, ivory, linen garments with multicolored trimmings, blue-dyed wool, purple-dyed wool, ebony-wood, boxwood-wood, whatever was precious enough for a royal treasure; also lambs whose stretched hides were dyed purple, wild birds whose spread-out wings were dyed blue, furthermore horses, mules, large and small cattle, male dromedaries, female dromedaries with their foals.” </a:t>
            </a:r>
          </a:p>
          <a:p>
            <a:pPr>
              <a:lnSpc>
                <a:spcPct val="110000"/>
              </a:lnSpc>
              <a:spcBef>
                <a:spcPts val="1800"/>
              </a:spcBef>
              <a:spcAft>
                <a:spcPts val="0"/>
              </a:spcAft>
            </a:pPr>
            <a:r>
              <a:rPr lang="en-US" b="1" i="1" dirty="0"/>
              <a:t>“As for Menahem I overwhelmed him like a snowstorm and he . . . fled like a bird, alone, and bowed to my feet. I returned him to his place and imposed tribute upon him gold, silver, linen garments with multicolored trimmings, . . . great . . . I received from him. Israel . . . all its inhabitants and their possessions I led to Assyria. They overthrew their king </a:t>
            </a:r>
            <a:r>
              <a:rPr lang="en-US" b="1" i="1" dirty="0" err="1"/>
              <a:t>Pekah</a:t>
            </a:r>
            <a:r>
              <a:rPr lang="en-US" b="1" i="1" dirty="0"/>
              <a:t> and I placed Hoshea as king over them. I received from them 10 talents of gold, I,000 talents of silver as their tribute and brought them to Assyria.” 	 </a:t>
            </a:r>
          </a:p>
        </p:txBody>
      </p:sp>
    </p:spTree>
    <p:extLst>
      <p:ext uri="{BB962C8B-B14F-4D97-AF65-F5344CB8AC3E}">
        <p14:creationId xmlns:p14="http://schemas.microsoft.com/office/powerpoint/2010/main" val="27694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6CBD-14D1-1842-880B-03A65358571D}"/>
              </a:ext>
            </a:extLst>
          </p:cNvPr>
          <p:cNvSpPr>
            <a:spLocks noGrp="1"/>
          </p:cNvSpPr>
          <p:nvPr>
            <p:ph type="title"/>
          </p:nvPr>
        </p:nvSpPr>
        <p:spPr/>
        <p:txBody>
          <a:bodyPr/>
          <a:lstStyle/>
          <a:p>
            <a:pPr algn="ctr"/>
            <a:r>
              <a:rPr lang="en-US" sz="3200" dirty="0"/>
              <a:t>Assyrian Campaign in Israel by King Tiglath-Pileser III (732 BC)</a:t>
            </a:r>
            <a:endParaRPr lang="en-US" dirty="0"/>
          </a:p>
        </p:txBody>
      </p:sp>
      <p:pic>
        <p:nvPicPr>
          <p:cNvPr id="1032" name="Picture 8">
            <a:extLst>
              <a:ext uri="{FF2B5EF4-FFF2-40B4-BE49-F238E27FC236}">
                <a16:creationId xmlns:a16="http://schemas.microsoft.com/office/drawing/2014/main" id="{7DD03741-6E80-0B46-B6DA-6DBD5A5F8D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79" t="5000" r="24031" b="5400"/>
          <a:stretch/>
        </p:blipFill>
        <p:spPr bwMode="auto">
          <a:xfrm>
            <a:off x="452175" y="1909185"/>
            <a:ext cx="5054322" cy="48800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5BCB3D-1ECC-964D-B2A3-4FD78371FF8F}"/>
              </a:ext>
            </a:extLst>
          </p:cNvPr>
          <p:cNvSpPr txBox="1"/>
          <p:nvPr/>
        </p:nvSpPr>
        <p:spPr>
          <a:xfrm>
            <a:off x="5506497" y="2477207"/>
            <a:ext cx="3275762" cy="3693319"/>
          </a:xfrm>
          <a:prstGeom prst="rect">
            <a:avLst/>
          </a:prstGeom>
          <a:noFill/>
        </p:spPr>
        <p:txBody>
          <a:bodyPr wrap="square" rtlCol="0">
            <a:spAutoFit/>
          </a:bodyPr>
          <a:lstStyle/>
          <a:p>
            <a:pPr algn="ctr"/>
            <a:r>
              <a:rPr lang="en-US" b="1" u="sng" dirty="0"/>
              <a:t>BM 118908</a:t>
            </a:r>
          </a:p>
          <a:p>
            <a:pPr algn="ctr"/>
            <a:endParaRPr lang="en-US" dirty="0"/>
          </a:p>
          <a:p>
            <a:pPr algn="ctr"/>
            <a:r>
              <a:rPr lang="en-US" dirty="0"/>
              <a:t>The top of this panel depicts victory over the biblical city of Ashtaroth </a:t>
            </a:r>
            <a:r>
              <a:rPr lang="en-US" dirty="0" err="1"/>
              <a:t>Karnaim</a:t>
            </a:r>
            <a:r>
              <a:rPr lang="en-US" dirty="0"/>
              <a:t> in Gilead.</a:t>
            </a:r>
          </a:p>
          <a:p>
            <a:pPr algn="ctr"/>
            <a:endParaRPr lang="en-US" dirty="0"/>
          </a:p>
          <a:p>
            <a:pPr algn="ctr"/>
            <a:r>
              <a:rPr lang="en-US" dirty="0"/>
              <a:t>The middle of this panel includes an inscription describing different campaigns and victories achieved by Tiglath Pileser III.</a:t>
            </a:r>
          </a:p>
          <a:p>
            <a:pPr algn="ctr"/>
            <a:endParaRPr lang="en-US" dirty="0"/>
          </a:p>
          <a:p>
            <a:pPr algn="ctr"/>
            <a:r>
              <a:rPr lang="en-US" dirty="0"/>
              <a:t>The bottom is a depiction of the victorious Assyrian King</a:t>
            </a:r>
          </a:p>
        </p:txBody>
      </p:sp>
    </p:spTree>
    <p:extLst>
      <p:ext uri="{BB962C8B-B14F-4D97-AF65-F5344CB8AC3E}">
        <p14:creationId xmlns:p14="http://schemas.microsoft.com/office/powerpoint/2010/main" val="309345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6CBD-14D1-1842-880B-03A65358571D}"/>
              </a:ext>
            </a:extLst>
          </p:cNvPr>
          <p:cNvSpPr>
            <a:spLocks noGrp="1"/>
          </p:cNvSpPr>
          <p:nvPr>
            <p:ph type="title"/>
          </p:nvPr>
        </p:nvSpPr>
        <p:spPr/>
        <p:txBody>
          <a:bodyPr/>
          <a:lstStyle/>
          <a:p>
            <a:pPr algn="ctr"/>
            <a:r>
              <a:rPr lang="en-US" sz="3200" dirty="0"/>
              <a:t>Assyrian Campaign in Israel by King Tiglath-Pileser III (732 BC)</a:t>
            </a:r>
            <a:endParaRPr lang="en-US" dirty="0"/>
          </a:p>
        </p:txBody>
      </p:sp>
      <p:sp>
        <p:nvSpPr>
          <p:cNvPr id="9" name="TextBox 8">
            <a:extLst>
              <a:ext uri="{FF2B5EF4-FFF2-40B4-BE49-F238E27FC236}">
                <a16:creationId xmlns:a16="http://schemas.microsoft.com/office/drawing/2014/main" id="{E35BCB3D-1ECC-964D-B2A3-4FD78371FF8F}"/>
              </a:ext>
            </a:extLst>
          </p:cNvPr>
          <p:cNvSpPr txBox="1"/>
          <p:nvPr/>
        </p:nvSpPr>
        <p:spPr>
          <a:xfrm>
            <a:off x="5506497" y="2779542"/>
            <a:ext cx="3275762" cy="2031325"/>
          </a:xfrm>
          <a:prstGeom prst="rect">
            <a:avLst/>
          </a:prstGeom>
          <a:noFill/>
        </p:spPr>
        <p:txBody>
          <a:bodyPr wrap="square" rtlCol="0">
            <a:spAutoFit/>
          </a:bodyPr>
          <a:lstStyle/>
          <a:p>
            <a:pPr algn="ctr"/>
            <a:r>
              <a:rPr lang="en-US" b="1" u="sng" dirty="0"/>
              <a:t>BM 124961</a:t>
            </a:r>
          </a:p>
          <a:p>
            <a:pPr algn="ctr"/>
            <a:endParaRPr lang="en-US" dirty="0"/>
          </a:p>
          <a:p>
            <a:pPr algn="ctr"/>
            <a:r>
              <a:rPr lang="en-US" dirty="0"/>
              <a:t>Tiglath Pileser’s campaigns in Syria (including Israel) and Iran and the tribute he received from these kings, including from King Menahem in Israel.</a:t>
            </a:r>
          </a:p>
        </p:txBody>
      </p:sp>
      <p:pic>
        <p:nvPicPr>
          <p:cNvPr id="2050" name="Picture 2">
            <a:extLst>
              <a:ext uri="{FF2B5EF4-FFF2-40B4-BE49-F238E27FC236}">
                <a16:creationId xmlns:a16="http://schemas.microsoft.com/office/drawing/2014/main" id="{ECF674EB-40A6-4048-848D-6F6F2FE470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63" t="10345" r="28022" b="9430"/>
          <a:stretch/>
        </p:blipFill>
        <p:spPr bwMode="auto">
          <a:xfrm>
            <a:off x="581191" y="2060749"/>
            <a:ext cx="4533419" cy="456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5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chor="ctr">
            <a:normAutofit/>
          </a:bodyPr>
          <a:lstStyle/>
          <a:p>
            <a:pPr algn="ctr"/>
            <a:r>
              <a:rPr lang="en-US" sz="3200" dirty="0"/>
              <a:t>Assyrian Conquest and Repopulation of Samaria (722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447151" y="1976794"/>
            <a:ext cx="8249697" cy="4750577"/>
          </a:xfrm>
        </p:spPr>
        <p:txBody>
          <a:bodyPr>
            <a:normAutofit fontScale="77500" lnSpcReduction="20000"/>
          </a:bodyPr>
          <a:lstStyle/>
          <a:p>
            <a:pPr>
              <a:lnSpc>
                <a:spcPct val="110000"/>
              </a:lnSpc>
              <a:spcBef>
                <a:spcPts val="1800"/>
              </a:spcBef>
              <a:spcAft>
                <a:spcPts val="0"/>
              </a:spcAft>
            </a:pPr>
            <a:r>
              <a:rPr lang="en-US" b="1" dirty="0"/>
              <a:t>Events recorded in 2 Kings 17; Isaiah 20:1 mentions his “tartan” and the latter destruction of Ashdod in 712 BC</a:t>
            </a:r>
          </a:p>
          <a:p>
            <a:pPr>
              <a:lnSpc>
                <a:spcPct val="110000"/>
              </a:lnSpc>
              <a:spcBef>
                <a:spcPts val="1800"/>
              </a:spcBef>
              <a:spcAft>
                <a:spcPts val="0"/>
              </a:spcAft>
            </a:pPr>
            <a:r>
              <a:rPr lang="en-US" b="1" dirty="0"/>
              <a:t>Verified in the Annals of Assyrian King Sargon II found at his palace Dur </a:t>
            </a:r>
            <a:r>
              <a:rPr lang="en-US" b="1" dirty="0" err="1"/>
              <a:t>Sharrukin</a:t>
            </a:r>
            <a:r>
              <a:rPr lang="en-US" b="1" dirty="0"/>
              <a:t>, the Sargon Cylinder, &amp; the Babylonian Chronicle (I.i.27-28); It appears that King Shalmaneser V started the invasion and King Sargon II completed the victory</a:t>
            </a:r>
          </a:p>
          <a:p>
            <a:pPr>
              <a:lnSpc>
                <a:spcPct val="110000"/>
              </a:lnSpc>
              <a:spcBef>
                <a:spcPts val="1800"/>
              </a:spcBef>
              <a:spcAft>
                <a:spcPts val="0"/>
              </a:spcAft>
            </a:pPr>
            <a:r>
              <a:rPr lang="en-US" b="1" i="1" dirty="0"/>
              <a:t>“On the twenty-fifth day of the month of </a:t>
            </a:r>
            <a:r>
              <a:rPr lang="en-US" b="1" i="1" dirty="0" err="1"/>
              <a:t>Tebet</a:t>
            </a:r>
            <a:r>
              <a:rPr lang="en-US" b="1" i="1" dirty="0"/>
              <a:t> Shalmaneser (V) ascended the throne in Assyria and Akkad. He ravaged Samaria.” </a:t>
            </a:r>
          </a:p>
          <a:p>
            <a:pPr>
              <a:lnSpc>
                <a:spcPct val="110000"/>
              </a:lnSpc>
              <a:spcBef>
                <a:spcPts val="1800"/>
              </a:spcBef>
              <a:spcAft>
                <a:spcPts val="0"/>
              </a:spcAft>
            </a:pPr>
            <a:r>
              <a:rPr lang="en-US" b="1" i="1" dirty="0"/>
              <a:t>“(Property of Sargon, etc., king of Assyria, etc.) conqueror of Samaria (Sa-mir-</a:t>
            </a:r>
            <a:r>
              <a:rPr lang="en-US" b="1" i="1" dirty="0" err="1"/>
              <a:t>i</a:t>
            </a:r>
            <a:r>
              <a:rPr lang="en-US" b="1" i="1" dirty="0"/>
              <a:t>-</a:t>
            </a:r>
            <a:r>
              <a:rPr lang="en-US" b="1" i="1" dirty="0" err="1"/>
              <a:t>na</a:t>
            </a:r>
            <a:r>
              <a:rPr lang="en-US" b="1" i="1" dirty="0"/>
              <a:t>) and of the entire (country of) Israel (</a:t>
            </a:r>
            <a:r>
              <a:rPr lang="en-US" b="1" i="1" dirty="0" err="1"/>
              <a:t>Bît</a:t>
            </a:r>
            <a:r>
              <a:rPr lang="en-US" b="1" i="1" dirty="0"/>
              <a:t>-Hu-um-</a:t>
            </a:r>
            <a:r>
              <a:rPr lang="en-US" b="1" i="1" dirty="0" err="1"/>
              <a:t>ri</a:t>
            </a:r>
            <a:r>
              <a:rPr lang="en-US" b="1" i="1" dirty="0"/>
              <a:t>-a) who despoiled Ashdod…”</a:t>
            </a:r>
          </a:p>
          <a:p>
            <a:pPr>
              <a:lnSpc>
                <a:spcPct val="110000"/>
              </a:lnSpc>
              <a:spcBef>
                <a:spcPts val="1800"/>
              </a:spcBef>
              <a:spcAft>
                <a:spcPts val="0"/>
              </a:spcAft>
            </a:pPr>
            <a:r>
              <a:rPr lang="en-US" b="1" i="1" dirty="0"/>
              <a:t>"At the beginning of my rule, in the very first year I reigned I set siege to and conquered Samaria and carried away into captivity 27,290 persons who lived there; I took 50 fine chariots for my royal equipment. The town I rebuilt better than it was before and settled therein people from countries which I had conquered. I placed an officer of mine as governor over them and imposed upon them tribute as is customary for Assyrian citizens.”</a:t>
            </a:r>
          </a:p>
          <a:p>
            <a:pPr>
              <a:lnSpc>
                <a:spcPct val="110000"/>
              </a:lnSpc>
              <a:spcBef>
                <a:spcPts val="1800"/>
              </a:spcBef>
              <a:spcAft>
                <a:spcPts val="0"/>
              </a:spcAft>
            </a:pPr>
            <a:r>
              <a:rPr lang="en-US" b="1" i="1" dirty="0"/>
              <a:t>“The tribes of  </a:t>
            </a:r>
            <a:r>
              <a:rPr lang="en-US" b="1" i="1" dirty="0" err="1"/>
              <a:t>Tamud</a:t>
            </a:r>
            <a:r>
              <a:rPr lang="en-US" b="1" i="1" dirty="0"/>
              <a:t>, </a:t>
            </a:r>
            <a:r>
              <a:rPr lang="en-US" b="1" i="1" dirty="0" err="1"/>
              <a:t>Ibadid</a:t>
            </a:r>
            <a:r>
              <a:rPr lang="en-US" b="1" i="1" dirty="0"/>
              <a:t>, </a:t>
            </a:r>
            <a:r>
              <a:rPr lang="en-US" b="1" i="1" dirty="0" err="1"/>
              <a:t>Marsimanu</a:t>
            </a:r>
            <a:r>
              <a:rPr lang="en-US" b="1" i="1" dirty="0"/>
              <a:t> and Hai-</a:t>
            </a:r>
            <a:r>
              <a:rPr lang="en-US" b="1" i="1" dirty="0" err="1"/>
              <a:t>apa</a:t>
            </a:r>
            <a:r>
              <a:rPr lang="en-US" b="1" i="1" dirty="0"/>
              <a:t>, distant Arabs, who inhabit the desert, who know neither high nor low official (governors nor superintendents), and who had not brought their tribute to any king,--with the weapon of Assur, my lord, I struck them down, the remnant of them I deported and settled them in Samaria.” </a:t>
            </a:r>
          </a:p>
        </p:txBody>
      </p:sp>
    </p:spTree>
    <p:extLst>
      <p:ext uri="{BB962C8B-B14F-4D97-AF65-F5344CB8AC3E}">
        <p14:creationId xmlns:p14="http://schemas.microsoft.com/office/powerpoint/2010/main" val="40741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chor="ctr">
            <a:normAutofit/>
          </a:bodyPr>
          <a:lstStyle/>
          <a:p>
            <a:pPr algn="ctr"/>
            <a:r>
              <a:rPr lang="en-US" sz="3200" dirty="0"/>
              <a:t>Assyrian Conquest and Repopulation of Samaria (722 BC)</a:t>
            </a:r>
          </a:p>
        </p:txBody>
      </p:sp>
      <p:pic>
        <p:nvPicPr>
          <p:cNvPr id="7" name="Picture 6">
            <a:extLst>
              <a:ext uri="{FF2B5EF4-FFF2-40B4-BE49-F238E27FC236}">
                <a16:creationId xmlns:a16="http://schemas.microsoft.com/office/drawing/2014/main" id="{197CA9B3-D41C-EA4B-8EBC-B2FF6271F1FD}"/>
              </a:ext>
            </a:extLst>
          </p:cNvPr>
          <p:cNvPicPr>
            <a:picLocks noChangeAspect="1"/>
          </p:cNvPicPr>
          <p:nvPr/>
        </p:nvPicPr>
        <p:blipFill>
          <a:blip r:embed="rId2"/>
          <a:stretch>
            <a:fillRect/>
          </a:stretch>
        </p:blipFill>
        <p:spPr>
          <a:xfrm rot="5400000">
            <a:off x="-133560" y="2589433"/>
            <a:ext cx="4665783" cy="3499338"/>
          </a:xfrm>
          <a:prstGeom prst="rect">
            <a:avLst/>
          </a:prstGeom>
        </p:spPr>
      </p:pic>
      <p:pic>
        <p:nvPicPr>
          <p:cNvPr id="9" name="Picture 8">
            <a:extLst>
              <a:ext uri="{FF2B5EF4-FFF2-40B4-BE49-F238E27FC236}">
                <a16:creationId xmlns:a16="http://schemas.microsoft.com/office/drawing/2014/main" id="{21760DDE-FFAB-234C-88BD-5BA8D17DB468}"/>
              </a:ext>
            </a:extLst>
          </p:cNvPr>
          <p:cNvPicPr>
            <a:picLocks noChangeAspect="1"/>
          </p:cNvPicPr>
          <p:nvPr/>
        </p:nvPicPr>
        <p:blipFill rotWithShape="1">
          <a:blip r:embed="rId3"/>
          <a:srcRect l="8022" r="6356"/>
          <a:stretch/>
        </p:blipFill>
        <p:spPr>
          <a:xfrm>
            <a:off x="4099726" y="1998004"/>
            <a:ext cx="4594611" cy="2312739"/>
          </a:xfrm>
          <a:prstGeom prst="rect">
            <a:avLst/>
          </a:prstGeom>
        </p:spPr>
      </p:pic>
      <p:pic>
        <p:nvPicPr>
          <p:cNvPr id="4098" name="Picture 2">
            <a:extLst>
              <a:ext uri="{FF2B5EF4-FFF2-40B4-BE49-F238E27FC236}">
                <a16:creationId xmlns:a16="http://schemas.microsoft.com/office/drawing/2014/main" id="{2CA98230-7994-8949-941A-19CF266AD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725" y="4451420"/>
            <a:ext cx="4594612" cy="222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86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p:txBody>
          <a:bodyPr anchor="ctr">
            <a:normAutofit/>
          </a:bodyPr>
          <a:lstStyle/>
          <a:p>
            <a:pPr algn="ctr"/>
            <a:r>
              <a:rPr lang="en-US" sz="3200" dirty="0"/>
              <a:t>Assyrian Conquest and Repopulation of Samaria (722 BC)</a:t>
            </a:r>
          </a:p>
        </p:txBody>
      </p:sp>
      <p:pic>
        <p:nvPicPr>
          <p:cNvPr id="3078" name="Picture 6" descr="Sargon II and an attendant. Displayed in Louvre. Photo by Ferrell Jenkins.">
            <a:extLst>
              <a:ext uri="{FF2B5EF4-FFF2-40B4-BE49-F238E27FC236}">
                <a16:creationId xmlns:a16="http://schemas.microsoft.com/office/drawing/2014/main" id="{EAFAED3A-C6AD-3C4C-98A4-62EAB2F24E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43"/>
          <a:stretch/>
        </p:blipFill>
        <p:spPr bwMode="auto">
          <a:xfrm>
            <a:off x="5184949" y="2053432"/>
            <a:ext cx="3491404" cy="466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FDA72B2-1EF0-694C-B7EA-560CB5A175E3}"/>
              </a:ext>
            </a:extLst>
          </p:cNvPr>
          <p:cNvPicPr>
            <a:picLocks noChangeAspect="1"/>
          </p:cNvPicPr>
          <p:nvPr/>
        </p:nvPicPr>
        <p:blipFill rotWithShape="1">
          <a:blip r:embed="rId3"/>
          <a:srcRect l="1429" t="14065" r="4505" b="13260"/>
          <a:stretch/>
        </p:blipFill>
        <p:spPr>
          <a:xfrm>
            <a:off x="467647" y="4099651"/>
            <a:ext cx="4519978" cy="2619052"/>
          </a:xfrm>
          <a:prstGeom prst="rect">
            <a:avLst/>
          </a:prstGeom>
        </p:spPr>
      </p:pic>
      <p:pic>
        <p:nvPicPr>
          <p:cNvPr id="6" name="Picture 5">
            <a:extLst>
              <a:ext uri="{FF2B5EF4-FFF2-40B4-BE49-F238E27FC236}">
                <a16:creationId xmlns:a16="http://schemas.microsoft.com/office/drawing/2014/main" id="{4029653C-EBB5-BB48-B054-0F4439B89F6B}"/>
              </a:ext>
            </a:extLst>
          </p:cNvPr>
          <p:cNvPicPr>
            <a:picLocks noChangeAspect="1"/>
          </p:cNvPicPr>
          <p:nvPr/>
        </p:nvPicPr>
        <p:blipFill rotWithShape="1">
          <a:blip r:embed="rId4"/>
          <a:srcRect l="6165"/>
          <a:stretch/>
        </p:blipFill>
        <p:spPr>
          <a:xfrm>
            <a:off x="467648" y="2053433"/>
            <a:ext cx="4519978" cy="1845328"/>
          </a:xfrm>
          <a:prstGeom prst="rect">
            <a:avLst/>
          </a:prstGeom>
        </p:spPr>
      </p:pic>
    </p:spTree>
    <p:extLst>
      <p:ext uri="{BB962C8B-B14F-4D97-AF65-F5344CB8AC3E}">
        <p14:creationId xmlns:p14="http://schemas.microsoft.com/office/powerpoint/2010/main" val="158523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8D1B-186D-C24E-B82C-892D37BE5C27}"/>
              </a:ext>
            </a:extLst>
          </p:cNvPr>
          <p:cNvSpPr>
            <a:spLocks noGrp="1"/>
          </p:cNvSpPr>
          <p:nvPr>
            <p:ph type="title"/>
          </p:nvPr>
        </p:nvSpPr>
        <p:spPr>
          <a:xfrm>
            <a:off x="484801" y="687474"/>
            <a:ext cx="8162488" cy="1083329"/>
          </a:xfrm>
        </p:spPr>
        <p:txBody>
          <a:bodyPr anchor="ctr">
            <a:normAutofit/>
          </a:bodyPr>
          <a:lstStyle/>
          <a:p>
            <a:pPr algn="ctr"/>
            <a:r>
              <a:rPr lang="en-US" dirty="0"/>
              <a:t>Assyrian King Sennacherib’s Campaign to Judah and Conquest of Lachish in 701 BC</a:t>
            </a:r>
          </a:p>
        </p:txBody>
      </p:sp>
      <p:sp>
        <p:nvSpPr>
          <p:cNvPr id="3" name="Content Placeholder 2">
            <a:extLst>
              <a:ext uri="{FF2B5EF4-FFF2-40B4-BE49-F238E27FC236}">
                <a16:creationId xmlns:a16="http://schemas.microsoft.com/office/drawing/2014/main" id="{6866019E-1B99-5549-ACF2-229F3EE11BD9}"/>
              </a:ext>
            </a:extLst>
          </p:cNvPr>
          <p:cNvSpPr>
            <a:spLocks noGrp="1"/>
          </p:cNvSpPr>
          <p:nvPr>
            <p:ph idx="1"/>
          </p:nvPr>
        </p:nvSpPr>
        <p:spPr>
          <a:xfrm>
            <a:off x="375882" y="1915187"/>
            <a:ext cx="8380326" cy="4875436"/>
          </a:xfrm>
        </p:spPr>
        <p:txBody>
          <a:bodyPr>
            <a:normAutofit fontScale="85000" lnSpcReduction="20000"/>
          </a:bodyPr>
          <a:lstStyle/>
          <a:p>
            <a:pPr>
              <a:lnSpc>
                <a:spcPct val="120000"/>
              </a:lnSpc>
              <a:spcBef>
                <a:spcPts val="1800"/>
              </a:spcBef>
              <a:spcAft>
                <a:spcPts val="0"/>
              </a:spcAft>
            </a:pPr>
            <a:r>
              <a:rPr lang="en-US" b="1" dirty="0"/>
              <a:t>Event recorded in 2 Kings 18:13-17; Isaiah 36-37; 2 Chronicles 32:9 </a:t>
            </a:r>
          </a:p>
          <a:p>
            <a:pPr>
              <a:lnSpc>
                <a:spcPct val="120000"/>
              </a:lnSpc>
              <a:spcBef>
                <a:spcPts val="1800"/>
              </a:spcBef>
              <a:spcAft>
                <a:spcPts val="0"/>
              </a:spcAft>
            </a:pPr>
            <a:r>
              <a:rPr lang="en-US" b="1" dirty="0"/>
              <a:t>Historically verified in the Annals of Sennacherib recorded on reliefs at his Nineveh Palace &amp; the Prisms of Sennacherib </a:t>
            </a:r>
          </a:p>
          <a:p>
            <a:pPr>
              <a:lnSpc>
                <a:spcPct val="120000"/>
              </a:lnSpc>
              <a:spcBef>
                <a:spcPts val="1800"/>
              </a:spcBef>
              <a:spcAft>
                <a:spcPts val="0"/>
              </a:spcAft>
            </a:pPr>
            <a:r>
              <a:rPr lang="en-US" b="1" dirty="0"/>
              <a:t>There are three extant copies of Sennacherib’s Prism: the “Taylor’s Prism” (British Museum),  the “Oriental Institute/Chicago Prism,” and the “Jerusalem Prism”) </a:t>
            </a:r>
          </a:p>
          <a:p>
            <a:pPr lvl="1">
              <a:lnSpc>
                <a:spcPct val="120000"/>
              </a:lnSpc>
              <a:spcBef>
                <a:spcPts val="600"/>
              </a:spcBef>
              <a:spcAft>
                <a:spcPts val="0"/>
              </a:spcAft>
            </a:pPr>
            <a:r>
              <a:rPr lang="en-US" b="1" dirty="0"/>
              <a:t>One section reads: </a:t>
            </a:r>
            <a:r>
              <a:rPr lang="en-US" b="1" i="1" dirty="0"/>
              <a:t>“As for the king of Judah, Hezekiah, who had not submitted to my authority, I besieged and captured forty-six of his fortified cities, along with many smaller towns, taken in battle with my battering rams. ... I took as plunder 200,150 people, both small and great, male and female, along with a great number of animals including horses, mules, donkeys, camels, oxen, and sheep. As for Hezekiah, I shut him up like a caged bird in his royal city of Jerusalem. I then constructed a series of fortresses around him, and I did not allow anyone to come out of the city gates. His towns which I captured I gave to the kings of Ashdod, </a:t>
            </a:r>
            <a:r>
              <a:rPr lang="en-US" b="1" i="1" dirty="0" err="1"/>
              <a:t>Ekron</a:t>
            </a:r>
            <a:r>
              <a:rPr lang="en-US" b="1" i="1" dirty="0"/>
              <a:t>, and Gaza." </a:t>
            </a:r>
          </a:p>
          <a:p>
            <a:pPr>
              <a:lnSpc>
                <a:spcPct val="120000"/>
              </a:lnSpc>
              <a:spcBef>
                <a:spcPts val="1800"/>
              </a:spcBef>
              <a:spcAft>
                <a:spcPts val="0"/>
              </a:spcAft>
            </a:pPr>
            <a:r>
              <a:rPr lang="en-US" b="1" dirty="0"/>
              <a:t>The Lachish Wall Reliefs are massive, about 39 ft wide and 17 ft tall. Originally, they would have been painted as well!</a:t>
            </a:r>
          </a:p>
          <a:p>
            <a:pPr lvl="1">
              <a:lnSpc>
                <a:spcPct val="120000"/>
              </a:lnSpc>
              <a:spcBef>
                <a:spcPts val="600"/>
              </a:spcBef>
              <a:spcAft>
                <a:spcPts val="0"/>
              </a:spcAft>
            </a:pPr>
            <a:r>
              <a:rPr lang="en-US" b="1" dirty="0"/>
              <a:t>The inscription on it reads: </a:t>
            </a:r>
            <a:r>
              <a:rPr lang="en-US" b="1" i="1" dirty="0"/>
              <a:t>“Sennacherib, the mighty king, king of the country of Assyria, sitting on the throne of judgment, before (or at the entrance of) the city of Lachish. I give permission for its slaughter.” </a:t>
            </a:r>
          </a:p>
        </p:txBody>
      </p:sp>
    </p:spTree>
    <p:extLst>
      <p:ext uri="{BB962C8B-B14F-4D97-AF65-F5344CB8AC3E}">
        <p14:creationId xmlns:p14="http://schemas.microsoft.com/office/powerpoint/2010/main" val="34553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Office Theme</Template>
  <TotalTime>3147</TotalTime>
  <Words>1733</Words>
  <Application>Microsoft Macintosh PowerPoint</Application>
  <PresentationFormat>On-screen Show (4:3)</PresentationFormat>
  <Paragraphs>70</Paragraphs>
  <Slides>17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Gill Sans MT</vt:lpstr>
      <vt:lpstr>Wingdings 2</vt:lpstr>
      <vt:lpstr>Office Theme</vt:lpstr>
      <vt:lpstr>Dividend</vt:lpstr>
      <vt:lpstr>Ancient inscriptions confirm the bible (1I)</vt:lpstr>
      <vt:lpstr>Inscriptions From lesson 1:</vt:lpstr>
      <vt:lpstr>Assyrian Campaign in Israel by King Tiglath-Pileser III (732 BC)</vt:lpstr>
      <vt:lpstr>Assyrian Campaign in Israel by King Tiglath-Pileser III (732 BC)</vt:lpstr>
      <vt:lpstr>Assyrian Campaign in Israel by King Tiglath-Pileser III (732 BC)</vt:lpstr>
      <vt:lpstr>Assyrian Conquest and Repopulation of Samaria (722 BC)</vt:lpstr>
      <vt:lpstr>Assyrian Conquest and Repopulation of Samaria (722 BC)</vt:lpstr>
      <vt:lpstr>Assyrian Conquest and Repopulation of Samaria (722 BC)</vt:lpstr>
      <vt:lpstr>Assyrian King Sennacherib’s Campaign to Judah and Conquest of Lachish in 701 BC</vt:lpstr>
      <vt:lpstr>Assyrian King Sennacherib’s Campaign to Judah and Conquest of Lachish in 701 BC</vt:lpstr>
      <vt:lpstr>Assyrian King Sennacherib’s Campaign to Judah and Conquest of Lachish in 701 BC</vt:lpstr>
      <vt:lpstr>Assyrian King Sennacherib’s Campaign to Judah and Conquest of Lachish in 701 BC</vt:lpstr>
      <vt:lpstr>Murder of King Sennacherib by His Sons on October 20, 681 BC </vt:lpstr>
      <vt:lpstr>Murder of King Sennacherib by His Sons on October 20, 681 BC </vt:lpstr>
      <vt:lpstr>Battle of Carchemish (605 BC)</vt:lpstr>
      <vt:lpstr>Battle of Carchemish (605 BC)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inscriptions confirm the bible (1I)</dc:title>
  <dc:creator>Eric Parker</dc:creator>
  <cp:lastModifiedBy>Eric Parker</cp:lastModifiedBy>
  <cp:revision>17</cp:revision>
  <dcterms:created xsi:type="dcterms:W3CDTF">2021-10-21T14:28:35Z</dcterms:created>
  <dcterms:modified xsi:type="dcterms:W3CDTF">2021-10-24T02:31:33Z</dcterms:modified>
</cp:coreProperties>
</file>