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snapToObjects="1">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19983C-F92A-CA4F-9335-E6ABE8654785}" type="datetimeFigureOut">
              <a:rPr lang="en-US" smtClean="0"/>
              <a:t>10/13/21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46D6E-CB89-4C4E-9009-B38C7E3A3F6F}" type="slidenum">
              <a:rPr lang="en-US" smtClean="0"/>
              <a:t>‹#›</a:t>
            </a:fld>
            <a:endParaRPr lang="en-US"/>
          </a:p>
        </p:txBody>
      </p:sp>
    </p:spTree>
    <p:extLst>
      <p:ext uri="{BB962C8B-B14F-4D97-AF65-F5344CB8AC3E}">
        <p14:creationId xmlns:p14="http://schemas.microsoft.com/office/powerpoint/2010/main" val="2025505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19983C-F92A-CA4F-9335-E6ABE8654785}" type="datetimeFigureOut">
              <a:rPr lang="en-US" smtClean="0"/>
              <a:t>10/13/21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46D6E-CB89-4C4E-9009-B38C7E3A3F6F}" type="slidenum">
              <a:rPr lang="en-US" smtClean="0"/>
              <a:t>‹#›</a:t>
            </a:fld>
            <a:endParaRPr lang="en-US"/>
          </a:p>
        </p:txBody>
      </p:sp>
    </p:spTree>
    <p:extLst>
      <p:ext uri="{BB962C8B-B14F-4D97-AF65-F5344CB8AC3E}">
        <p14:creationId xmlns:p14="http://schemas.microsoft.com/office/powerpoint/2010/main" val="384077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19983C-F92A-CA4F-9335-E6ABE8654785}" type="datetimeFigureOut">
              <a:rPr lang="en-US" smtClean="0"/>
              <a:t>10/13/21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46D6E-CB89-4C4E-9009-B38C7E3A3F6F}" type="slidenum">
              <a:rPr lang="en-US" smtClean="0"/>
              <a:t>‹#›</a:t>
            </a:fld>
            <a:endParaRPr lang="en-US"/>
          </a:p>
        </p:txBody>
      </p:sp>
    </p:spTree>
    <p:extLst>
      <p:ext uri="{BB962C8B-B14F-4D97-AF65-F5344CB8AC3E}">
        <p14:creationId xmlns:p14="http://schemas.microsoft.com/office/powerpoint/2010/main" val="165282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19983C-F92A-CA4F-9335-E6ABE8654785}" type="datetimeFigureOut">
              <a:rPr lang="en-US" smtClean="0"/>
              <a:t>10/13/21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46D6E-CB89-4C4E-9009-B38C7E3A3F6F}" type="slidenum">
              <a:rPr lang="en-US" smtClean="0"/>
              <a:t>‹#›</a:t>
            </a:fld>
            <a:endParaRPr lang="en-US"/>
          </a:p>
        </p:txBody>
      </p:sp>
    </p:spTree>
    <p:extLst>
      <p:ext uri="{BB962C8B-B14F-4D97-AF65-F5344CB8AC3E}">
        <p14:creationId xmlns:p14="http://schemas.microsoft.com/office/powerpoint/2010/main" val="1052695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19983C-F92A-CA4F-9335-E6ABE8654785}" type="datetimeFigureOut">
              <a:rPr lang="en-US" smtClean="0"/>
              <a:t>10/13/21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46D6E-CB89-4C4E-9009-B38C7E3A3F6F}" type="slidenum">
              <a:rPr lang="en-US" smtClean="0"/>
              <a:t>‹#›</a:t>
            </a:fld>
            <a:endParaRPr lang="en-US"/>
          </a:p>
        </p:txBody>
      </p:sp>
    </p:spTree>
    <p:extLst>
      <p:ext uri="{BB962C8B-B14F-4D97-AF65-F5344CB8AC3E}">
        <p14:creationId xmlns:p14="http://schemas.microsoft.com/office/powerpoint/2010/main" val="985821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19983C-F92A-CA4F-9335-E6ABE8654785}" type="datetimeFigureOut">
              <a:rPr lang="en-US" smtClean="0"/>
              <a:t>10/13/21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46D6E-CB89-4C4E-9009-B38C7E3A3F6F}" type="slidenum">
              <a:rPr lang="en-US" smtClean="0"/>
              <a:t>‹#›</a:t>
            </a:fld>
            <a:endParaRPr lang="en-US"/>
          </a:p>
        </p:txBody>
      </p:sp>
    </p:spTree>
    <p:extLst>
      <p:ext uri="{BB962C8B-B14F-4D97-AF65-F5344CB8AC3E}">
        <p14:creationId xmlns:p14="http://schemas.microsoft.com/office/powerpoint/2010/main" val="2451566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19983C-F92A-CA4F-9335-E6ABE8654785}" type="datetimeFigureOut">
              <a:rPr lang="en-US" smtClean="0"/>
              <a:t>10/13/21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C46D6E-CB89-4C4E-9009-B38C7E3A3F6F}" type="slidenum">
              <a:rPr lang="en-US" smtClean="0"/>
              <a:t>‹#›</a:t>
            </a:fld>
            <a:endParaRPr lang="en-US"/>
          </a:p>
        </p:txBody>
      </p:sp>
    </p:spTree>
    <p:extLst>
      <p:ext uri="{BB962C8B-B14F-4D97-AF65-F5344CB8AC3E}">
        <p14:creationId xmlns:p14="http://schemas.microsoft.com/office/powerpoint/2010/main" val="769090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19983C-F92A-CA4F-9335-E6ABE8654785}" type="datetimeFigureOut">
              <a:rPr lang="en-US" smtClean="0"/>
              <a:t>10/13/21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C46D6E-CB89-4C4E-9009-B38C7E3A3F6F}" type="slidenum">
              <a:rPr lang="en-US" smtClean="0"/>
              <a:t>‹#›</a:t>
            </a:fld>
            <a:endParaRPr lang="en-US"/>
          </a:p>
        </p:txBody>
      </p:sp>
    </p:spTree>
    <p:extLst>
      <p:ext uri="{BB962C8B-B14F-4D97-AF65-F5344CB8AC3E}">
        <p14:creationId xmlns:p14="http://schemas.microsoft.com/office/powerpoint/2010/main" val="1436509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9983C-F92A-CA4F-9335-E6ABE8654785}" type="datetimeFigureOut">
              <a:rPr lang="en-US" smtClean="0"/>
              <a:t>10/13/21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C46D6E-CB89-4C4E-9009-B38C7E3A3F6F}" type="slidenum">
              <a:rPr lang="en-US" smtClean="0"/>
              <a:t>‹#›</a:t>
            </a:fld>
            <a:endParaRPr lang="en-US"/>
          </a:p>
        </p:txBody>
      </p:sp>
    </p:spTree>
    <p:extLst>
      <p:ext uri="{BB962C8B-B14F-4D97-AF65-F5344CB8AC3E}">
        <p14:creationId xmlns:p14="http://schemas.microsoft.com/office/powerpoint/2010/main" val="1975181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19983C-F92A-CA4F-9335-E6ABE8654785}" type="datetimeFigureOut">
              <a:rPr lang="en-US" smtClean="0"/>
              <a:t>10/13/21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46D6E-CB89-4C4E-9009-B38C7E3A3F6F}" type="slidenum">
              <a:rPr lang="en-US" smtClean="0"/>
              <a:t>‹#›</a:t>
            </a:fld>
            <a:endParaRPr lang="en-US"/>
          </a:p>
        </p:txBody>
      </p:sp>
    </p:spTree>
    <p:extLst>
      <p:ext uri="{BB962C8B-B14F-4D97-AF65-F5344CB8AC3E}">
        <p14:creationId xmlns:p14="http://schemas.microsoft.com/office/powerpoint/2010/main" val="184882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19983C-F92A-CA4F-9335-E6ABE8654785}" type="datetimeFigureOut">
              <a:rPr lang="en-US" smtClean="0"/>
              <a:t>10/13/21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46D6E-CB89-4C4E-9009-B38C7E3A3F6F}" type="slidenum">
              <a:rPr lang="en-US" smtClean="0"/>
              <a:t>‹#›</a:t>
            </a:fld>
            <a:endParaRPr lang="en-US"/>
          </a:p>
        </p:txBody>
      </p:sp>
    </p:spTree>
    <p:extLst>
      <p:ext uri="{BB962C8B-B14F-4D97-AF65-F5344CB8AC3E}">
        <p14:creationId xmlns:p14="http://schemas.microsoft.com/office/powerpoint/2010/main" val="19050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9983C-F92A-CA4F-9335-E6ABE8654785}" type="datetimeFigureOut">
              <a:rPr lang="en-US" smtClean="0"/>
              <a:t>10/13/21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46D6E-CB89-4C4E-9009-B38C7E3A3F6F}" type="slidenum">
              <a:rPr lang="en-US" smtClean="0"/>
              <a:t>‹#›</a:t>
            </a:fld>
            <a:endParaRPr lang="en-US"/>
          </a:p>
        </p:txBody>
      </p:sp>
    </p:spTree>
    <p:extLst>
      <p:ext uri="{BB962C8B-B14F-4D97-AF65-F5344CB8AC3E}">
        <p14:creationId xmlns:p14="http://schemas.microsoft.com/office/powerpoint/2010/main" val="941146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2143" y="4971141"/>
            <a:ext cx="8617857" cy="1815882"/>
          </a:xfrm>
          <a:prstGeom prst="rect">
            <a:avLst/>
          </a:prstGeom>
          <a:noFill/>
        </p:spPr>
        <p:txBody>
          <a:bodyPr wrap="square" rtlCol="0">
            <a:spAutoFit/>
          </a:bodyPr>
          <a:lstStyle/>
          <a:p>
            <a:pPr algn="ctr"/>
            <a:r>
              <a:rPr lang="en-US" sz="2800" i="1" dirty="0"/>
              <a:t>“The most pressing question on the problem of faith is whether a man as a civilized being can believe in the divinity of the Son of God, Jesus Christ, for therein rests the whole of our faith.” </a:t>
            </a:r>
            <a:r>
              <a:rPr lang="en-US" sz="2800" dirty="0"/>
              <a:t>– Fyodor </a:t>
            </a:r>
            <a:r>
              <a:rPr lang="en-US" sz="2800" dirty="0" err="1"/>
              <a:t>Dostoevski</a:t>
            </a:r>
            <a:endParaRPr lang="en-US" sz="2800" b="1" i="1" u="sng" dirty="0"/>
          </a:p>
        </p:txBody>
      </p:sp>
      <p:pic>
        <p:nvPicPr>
          <p:cNvPr id="4" name="Picture 3" descr="Who-is-Jesus-Christ-man.jpg">
            <a:extLst>
              <a:ext uri="{FF2B5EF4-FFF2-40B4-BE49-F238E27FC236}">
                <a16:creationId xmlns:a16="http://schemas.microsoft.com/office/drawing/2014/main" id="{6DE87AA3-05DB-2E4E-87A1-DA4EA215A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840941"/>
          </a:xfrm>
          <a:prstGeom prst="rect">
            <a:avLst/>
          </a:prstGeom>
        </p:spPr>
      </p:pic>
    </p:spTree>
    <p:extLst>
      <p:ext uri="{BB962C8B-B14F-4D97-AF65-F5344CB8AC3E}">
        <p14:creationId xmlns:p14="http://schemas.microsoft.com/office/powerpoint/2010/main" val="1000947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hwh01.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905" y="2114096"/>
            <a:ext cx="4340037" cy="2341336"/>
          </a:xfrm>
          <a:prstGeom prst="rect">
            <a:avLst/>
          </a:prstGeom>
        </p:spPr>
      </p:pic>
      <p:cxnSp>
        <p:nvCxnSpPr>
          <p:cNvPr id="5" name="Straight Arrow Connector 4"/>
          <p:cNvCxnSpPr/>
          <p:nvPr/>
        </p:nvCxnSpPr>
        <p:spPr>
          <a:xfrm flipV="1">
            <a:off x="4767942" y="1309836"/>
            <a:ext cx="1491344" cy="13390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546928" y="380345"/>
            <a:ext cx="5424715" cy="954107"/>
          </a:xfrm>
          <a:prstGeom prst="rect">
            <a:avLst/>
          </a:prstGeom>
          <a:noFill/>
        </p:spPr>
        <p:txBody>
          <a:bodyPr wrap="square" rtlCol="0">
            <a:spAutoFit/>
          </a:bodyPr>
          <a:lstStyle/>
          <a:p>
            <a:pPr algn="ctr"/>
            <a:r>
              <a:rPr lang="en-US" sz="2800" b="1" dirty="0">
                <a:solidFill>
                  <a:schemeClr val="tx2">
                    <a:lumMod val="60000"/>
                    <a:lumOff val="40000"/>
                  </a:schemeClr>
                </a:solidFill>
              </a:rPr>
              <a:t>This is one of the most important words in the Bible. What is it?</a:t>
            </a:r>
          </a:p>
        </p:txBody>
      </p:sp>
      <p:cxnSp>
        <p:nvCxnSpPr>
          <p:cNvPr id="11" name="Straight Arrow Connector 10"/>
          <p:cNvCxnSpPr/>
          <p:nvPr/>
        </p:nvCxnSpPr>
        <p:spPr>
          <a:xfrm flipV="1">
            <a:off x="4767942" y="3102429"/>
            <a:ext cx="1491344" cy="181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259285" y="2409931"/>
            <a:ext cx="2712357" cy="954107"/>
          </a:xfrm>
          <a:prstGeom prst="rect">
            <a:avLst/>
          </a:prstGeom>
          <a:noFill/>
        </p:spPr>
        <p:txBody>
          <a:bodyPr wrap="square" rtlCol="0">
            <a:spAutoFit/>
          </a:bodyPr>
          <a:lstStyle/>
          <a:p>
            <a:pPr algn="ctr"/>
            <a:r>
              <a:rPr lang="en-US" sz="2800" b="1" dirty="0">
                <a:solidFill>
                  <a:srgbClr val="558ED5"/>
                </a:solidFill>
              </a:rPr>
              <a:t>The Answer: </a:t>
            </a:r>
          </a:p>
          <a:p>
            <a:pPr algn="ctr"/>
            <a:r>
              <a:rPr lang="en-US" sz="2800" b="1" dirty="0">
                <a:solidFill>
                  <a:srgbClr val="558ED5"/>
                </a:solidFill>
              </a:rPr>
              <a:t>YHWH/JEHOVAH</a:t>
            </a:r>
          </a:p>
        </p:txBody>
      </p:sp>
      <p:cxnSp>
        <p:nvCxnSpPr>
          <p:cNvPr id="13" name="Straight Arrow Connector 12"/>
          <p:cNvCxnSpPr/>
          <p:nvPr/>
        </p:nvCxnSpPr>
        <p:spPr>
          <a:xfrm>
            <a:off x="4767942" y="3646659"/>
            <a:ext cx="1491344" cy="14060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968998" y="4813193"/>
            <a:ext cx="1977572" cy="954107"/>
          </a:xfrm>
          <a:prstGeom prst="rect">
            <a:avLst/>
          </a:prstGeom>
          <a:noFill/>
        </p:spPr>
        <p:txBody>
          <a:bodyPr wrap="square" rtlCol="0">
            <a:spAutoFit/>
          </a:bodyPr>
          <a:lstStyle/>
          <a:p>
            <a:pPr algn="ctr"/>
            <a:r>
              <a:rPr lang="en-US" sz="2800" b="1" dirty="0">
                <a:solidFill>
                  <a:srgbClr val="558ED5"/>
                </a:solidFill>
              </a:rPr>
              <a:t>Jesus is JEHOVAH!</a:t>
            </a:r>
          </a:p>
        </p:txBody>
      </p:sp>
      <p:sp>
        <p:nvSpPr>
          <p:cNvPr id="16" name="TextBox 15"/>
          <p:cNvSpPr txBox="1"/>
          <p:nvPr/>
        </p:nvSpPr>
        <p:spPr>
          <a:xfrm>
            <a:off x="427905" y="4263568"/>
            <a:ext cx="4340037" cy="2492990"/>
          </a:xfrm>
          <a:prstGeom prst="rect">
            <a:avLst/>
          </a:prstGeom>
          <a:noFill/>
        </p:spPr>
        <p:txBody>
          <a:bodyPr wrap="square" rtlCol="0">
            <a:spAutoFit/>
          </a:bodyPr>
          <a:lstStyle/>
          <a:p>
            <a:r>
              <a:rPr lang="en-US" sz="2400" b="1" u="sng" dirty="0"/>
              <a:t>Texts:</a:t>
            </a:r>
          </a:p>
          <a:p>
            <a:pPr marL="285750" indent="-285750">
              <a:buFont typeface="Arial"/>
              <a:buChar char="•"/>
            </a:pPr>
            <a:r>
              <a:rPr lang="en-US" sz="2200" dirty="0"/>
              <a:t>Isaiah 8:13f//1 Peter 2:8</a:t>
            </a:r>
          </a:p>
          <a:p>
            <a:pPr marL="285750" indent="-285750">
              <a:buFont typeface="Arial"/>
              <a:buChar char="•"/>
            </a:pPr>
            <a:r>
              <a:rPr lang="en-US" sz="2200" dirty="0"/>
              <a:t>Isaiah 9:6//Isaiah 10:21 </a:t>
            </a:r>
          </a:p>
          <a:p>
            <a:pPr marL="285750" indent="-285750">
              <a:buFont typeface="Arial"/>
              <a:buChar char="•"/>
            </a:pPr>
            <a:r>
              <a:rPr lang="en-US" sz="2200" dirty="0"/>
              <a:t>Isaiah 40:3//John 1:23</a:t>
            </a:r>
            <a:r>
              <a:rPr lang="en-US" sz="2200" dirty="0">
                <a:effectLst/>
              </a:rPr>
              <a:t> </a:t>
            </a:r>
          </a:p>
          <a:p>
            <a:pPr marL="285750" indent="-285750">
              <a:buFont typeface="Arial"/>
              <a:buChar char="•"/>
            </a:pPr>
            <a:r>
              <a:rPr lang="en-US" sz="2200" dirty="0"/>
              <a:t>Isaiah 45:23//Philippians 2:5ff</a:t>
            </a:r>
          </a:p>
          <a:p>
            <a:pPr marL="285750" indent="-285750">
              <a:buFont typeface="Arial"/>
              <a:buChar char="•"/>
            </a:pPr>
            <a:r>
              <a:rPr lang="en-US" sz="2200" dirty="0"/>
              <a:t>Others: Rom. 10:9-13; Heb. 1:10-12; 1Pet. 2:1ff; 3:10-15</a:t>
            </a:r>
            <a:r>
              <a:rPr lang="en-US" sz="2200" dirty="0">
                <a:effectLst/>
              </a:rPr>
              <a:t> </a:t>
            </a:r>
            <a:r>
              <a:rPr lang="en-US" sz="2200" dirty="0"/>
              <a:t> </a:t>
            </a:r>
          </a:p>
        </p:txBody>
      </p:sp>
    </p:spTree>
    <p:extLst>
      <p:ext uri="{BB962C8B-B14F-4D97-AF65-F5344CB8AC3E}">
        <p14:creationId xmlns:p14="http://schemas.microsoft.com/office/powerpoint/2010/main" val="381790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par>
                                <p:cTn id="9" presetID="12" presetClass="entr" presetSubtype="4" fill="hold"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500"/>
                                        <p:tgtEl>
                                          <p:spTgt spid="8">
                                            <p:txEl>
                                              <p:pRg st="0" end="0"/>
                                            </p:txEl>
                                          </p:spTgt>
                                        </p:tgtEl>
                                        <p:attrNameLst>
                                          <p:attrName>ppt_y</p:attrName>
                                        </p:attrNameLst>
                                      </p:cBhvr>
                                      <p:tavLst>
                                        <p:tav tm="0">
                                          <p:val>
                                            <p:strVal val="#ppt_y+#ppt_h*1.125000"/>
                                          </p:val>
                                        </p:tav>
                                        <p:tav tm="100000">
                                          <p:val>
                                            <p:strVal val="#ppt_y"/>
                                          </p:val>
                                        </p:tav>
                                      </p:tavLst>
                                    </p:anim>
                                    <p:animEffect transition="in" filter="wipe(up)">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p:tgtEl>
                                          <p:spTgt spid="11"/>
                                        </p:tgtEl>
                                        <p:attrNameLst>
                                          <p:attrName>ppt_y</p:attrName>
                                        </p:attrNameLst>
                                      </p:cBhvr>
                                      <p:tavLst>
                                        <p:tav tm="0">
                                          <p:val>
                                            <p:strVal val="#ppt_y+#ppt_h*1.125000"/>
                                          </p:val>
                                        </p:tav>
                                        <p:tav tm="100000">
                                          <p:val>
                                            <p:strVal val="#ppt_y"/>
                                          </p:val>
                                        </p:tav>
                                      </p:tavLst>
                                    </p:anim>
                                    <p:animEffect transition="in" filter="wipe(up)">
                                      <p:cBhvr>
                                        <p:cTn id="18" dur="500"/>
                                        <p:tgtEl>
                                          <p:spTgt spid="11"/>
                                        </p:tgtEl>
                                      </p:cBhvr>
                                    </p:animEffect>
                                  </p:childTnLst>
                                </p:cTn>
                              </p:par>
                              <p:par>
                                <p:cTn id="19" presetID="12" presetClass="entr" presetSubtype="4" fill="hold" nodeType="withEffect">
                                  <p:stCondLst>
                                    <p:cond delay="0"/>
                                  </p:stCondLst>
                                  <p:childTnLst>
                                    <p:set>
                                      <p:cBhvr>
                                        <p:cTn id="20" dur="1" fill="hold">
                                          <p:stCondLst>
                                            <p:cond delay="0"/>
                                          </p:stCondLst>
                                        </p:cTn>
                                        <p:tgtEl>
                                          <p:spTgt spid="12">
                                            <p:txEl>
                                              <p:pRg st="0" end="0"/>
                                            </p:txEl>
                                          </p:spTgt>
                                        </p:tgtEl>
                                        <p:attrNameLst>
                                          <p:attrName>style.visibility</p:attrName>
                                        </p:attrNameLst>
                                      </p:cBhvr>
                                      <p:to>
                                        <p:strVal val="visible"/>
                                      </p:to>
                                    </p:set>
                                    <p:anim calcmode="lin" valueType="num">
                                      <p:cBhvr additive="base">
                                        <p:cTn id="21" dur="500"/>
                                        <p:tgtEl>
                                          <p:spTgt spid="12">
                                            <p:txEl>
                                              <p:pRg st="0" end="0"/>
                                            </p:txEl>
                                          </p:spTgt>
                                        </p:tgtEl>
                                        <p:attrNameLst>
                                          <p:attrName>ppt_y</p:attrName>
                                        </p:attrNameLst>
                                      </p:cBhvr>
                                      <p:tavLst>
                                        <p:tav tm="0">
                                          <p:val>
                                            <p:strVal val="#ppt_y+#ppt_h*1.125000"/>
                                          </p:val>
                                        </p:tav>
                                        <p:tav tm="100000">
                                          <p:val>
                                            <p:strVal val="#ppt_y"/>
                                          </p:val>
                                        </p:tav>
                                      </p:tavLst>
                                    </p:anim>
                                    <p:animEffect transition="in" filter="wipe(up)">
                                      <p:cBhvr>
                                        <p:cTn id="22" dur="500"/>
                                        <p:tgtEl>
                                          <p:spTgt spid="12">
                                            <p:txEl>
                                              <p:pRg st="0" end="0"/>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12">
                                            <p:txEl>
                                              <p:pRg st="1" end="1"/>
                                            </p:txEl>
                                          </p:spTgt>
                                        </p:tgtEl>
                                        <p:attrNameLst>
                                          <p:attrName>style.visibility</p:attrName>
                                        </p:attrNameLst>
                                      </p:cBhvr>
                                      <p:to>
                                        <p:strVal val="visible"/>
                                      </p:to>
                                    </p:set>
                                    <p:anim calcmode="lin" valueType="num">
                                      <p:cBhvr additive="base">
                                        <p:cTn id="25" dur="500"/>
                                        <p:tgtEl>
                                          <p:spTgt spid="12">
                                            <p:txEl>
                                              <p:pRg st="1" end="1"/>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p:tgtEl>
                                          <p:spTgt spid="13"/>
                                        </p:tgtEl>
                                        <p:attrNameLst>
                                          <p:attrName>ppt_y</p:attrName>
                                        </p:attrNameLst>
                                      </p:cBhvr>
                                      <p:tavLst>
                                        <p:tav tm="0">
                                          <p:val>
                                            <p:strVal val="#ppt_y+#ppt_h*1.125000"/>
                                          </p:val>
                                        </p:tav>
                                        <p:tav tm="100000">
                                          <p:val>
                                            <p:strVal val="#ppt_y"/>
                                          </p:val>
                                        </p:tav>
                                      </p:tavLst>
                                    </p:anim>
                                    <p:animEffect transition="in" filter="wipe(up)">
                                      <p:cBhvr>
                                        <p:cTn id="32" dur="500"/>
                                        <p:tgtEl>
                                          <p:spTgt spid="13"/>
                                        </p:tgtEl>
                                      </p:cBhvr>
                                    </p:animEffect>
                                  </p:childTnLst>
                                </p:cTn>
                              </p:par>
                              <p:par>
                                <p:cTn id="33" presetID="12" presetClass="entr" presetSubtype="4" fill="hold" nodeType="withEffect">
                                  <p:stCondLst>
                                    <p:cond delay="0"/>
                                  </p:stCondLst>
                                  <p:childTnLst>
                                    <p:set>
                                      <p:cBhvr>
                                        <p:cTn id="34" dur="1" fill="hold">
                                          <p:stCondLst>
                                            <p:cond delay="0"/>
                                          </p:stCondLst>
                                        </p:cTn>
                                        <p:tgtEl>
                                          <p:spTgt spid="15">
                                            <p:txEl>
                                              <p:pRg st="0" end="0"/>
                                            </p:txEl>
                                          </p:spTgt>
                                        </p:tgtEl>
                                        <p:attrNameLst>
                                          <p:attrName>style.visibility</p:attrName>
                                        </p:attrNameLst>
                                      </p:cBhvr>
                                      <p:to>
                                        <p:strVal val="visible"/>
                                      </p:to>
                                    </p:set>
                                    <p:anim calcmode="lin" valueType="num">
                                      <p:cBhvr additive="base">
                                        <p:cTn id="35" dur="500"/>
                                        <p:tgtEl>
                                          <p:spTgt spid="15">
                                            <p:txEl>
                                              <p:pRg st="0" end="0"/>
                                            </p:txEl>
                                          </p:spTgt>
                                        </p:tgtEl>
                                        <p:attrNameLst>
                                          <p:attrName>ppt_y</p:attrName>
                                        </p:attrNameLst>
                                      </p:cBhvr>
                                      <p:tavLst>
                                        <p:tav tm="0">
                                          <p:val>
                                            <p:strVal val="#ppt_y+#ppt_h*1.125000"/>
                                          </p:val>
                                        </p:tav>
                                        <p:tav tm="100000">
                                          <p:val>
                                            <p:strVal val="#ppt_y"/>
                                          </p:val>
                                        </p:tav>
                                      </p:tavLst>
                                    </p:anim>
                                    <p:animEffect transition="in" filter="wipe(up)">
                                      <p:cBhvr>
                                        <p:cTn id="36" dur="500"/>
                                        <p:tgtEl>
                                          <p:spTgt spid="15">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nodeType="clickEffect">
                                  <p:stCondLst>
                                    <p:cond delay="0"/>
                                  </p:stCondLst>
                                  <p:childTnLst>
                                    <p:set>
                                      <p:cBhvr>
                                        <p:cTn id="40" dur="1" fill="hold">
                                          <p:stCondLst>
                                            <p:cond delay="0"/>
                                          </p:stCondLst>
                                        </p:cTn>
                                        <p:tgtEl>
                                          <p:spTgt spid="16">
                                            <p:txEl>
                                              <p:pRg st="0" end="0"/>
                                            </p:txEl>
                                          </p:spTgt>
                                        </p:tgtEl>
                                        <p:attrNameLst>
                                          <p:attrName>style.visibility</p:attrName>
                                        </p:attrNameLst>
                                      </p:cBhvr>
                                      <p:to>
                                        <p:strVal val="visible"/>
                                      </p:to>
                                    </p:set>
                                    <p:anim calcmode="lin" valueType="num">
                                      <p:cBhvr additive="base">
                                        <p:cTn id="41" dur="500"/>
                                        <p:tgtEl>
                                          <p:spTgt spid="16">
                                            <p:txEl>
                                              <p:pRg st="0" end="0"/>
                                            </p:txEl>
                                          </p:spTgt>
                                        </p:tgtEl>
                                        <p:attrNameLst>
                                          <p:attrName>ppt_y</p:attrName>
                                        </p:attrNameLst>
                                      </p:cBhvr>
                                      <p:tavLst>
                                        <p:tav tm="0">
                                          <p:val>
                                            <p:strVal val="#ppt_y+#ppt_h*1.125000"/>
                                          </p:val>
                                        </p:tav>
                                        <p:tav tm="100000">
                                          <p:val>
                                            <p:strVal val="#ppt_y"/>
                                          </p:val>
                                        </p:tav>
                                      </p:tavLst>
                                    </p:anim>
                                    <p:animEffect transition="in" filter="wipe(up)">
                                      <p:cBhvr>
                                        <p:cTn id="42" dur="500"/>
                                        <p:tgtEl>
                                          <p:spTgt spid="16">
                                            <p:txEl>
                                              <p:pRg st="0" end="0"/>
                                            </p:txEl>
                                          </p:spTgt>
                                        </p:tgtEl>
                                      </p:cBhvr>
                                    </p:animEffect>
                                  </p:childTnLst>
                                </p:cTn>
                              </p:par>
                              <p:par>
                                <p:cTn id="43" presetID="12" presetClass="entr" presetSubtype="4" fill="hold" nodeType="withEffect">
                                  <p:stCondLst>
                                    <p:cond delay="0"/>
                                  </p:stCondLst>
                                  <p:childTnLst>
                                    <p:set>
                                      <p:cBhvr>
                                        <p:cTn id="44" dur="1" fill="hold">
                                          <p:stCondLst>
                                            <p:cond delay="0"/>
                                          </p:stCondLst>
                                        </p:cTn>
                                        <p:tgtEl>
                                          <p:spTgt spid="16">
                                            <p:txEl>
                                              <p:pRg st="1" end="1"/>
                                            </p:txEl>
                                          </p:spTgt>
                                        </p:tgtEl>
                                        <p:attrNameLst>
                                          <p:attrName>style.visibility</p:attrName>
                                        </p:attrNameLst>
                                      </p:cBhvr>
                                      <p:to>
                                        <p:strVal val="visible"/>
                                      </p:to>
                                    </p:set>
                                    <p:anim calcmode="lin" valueType="num">
                                      <p:cBhvr additive="base">
                                        <p:cTn id="45" dur="500"/>
                                        <p:tgtEl>
                                          <p:spTgt spid="16">
                                            <p:txEl>
                                              <p:pRg st="1" end="1"/>
                                            </p:txEl>
                                          </p:spTgt>
                                        </p:tgtEl>
                                        <p:attrNameLst>
                                          <p:attrName>ppt_y</p:attrName>
                                        </p:attrNameLst>
                                      </p:cBhvr>
                                      <p:tavLst>
                                        <p:tav tm="0">
                                          <p:val>
                                            <p:strVal val="#ppt_y+#ppt_h*1.125000"/>
                                          </p:val>
                                        </p:tav>
                                        <p:tav tm="100000">
                                          <p:val>
                                            <p:strVal val="#ppt_y"/>
                                          </p:val>
                                        </p:tav>
                                      </p:tavLst>
                                    </p:anim>
                                    <p:animEffect transition="in" filter="wipe(up)">
                                      <p:cBhvr>
                                        <p:cTn id="46" dur="500"/>
                                        <p:tgtEl>
                                          <p:spTgt spid="16">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nodeType="clickEffect">
                                  <p:stCondLst>
                                    <p:cond delay="0"/>
                                  </p:stCondLst>
                                  <p:childTnLst>
                                    <p:set>
                                      <p:cBhvr>
                                        <p:cTn id="50" dur="1" fill="hold">
                                          <p:stCondLst>
                                            <p:cond delay="0"/>
                                          </p:stCondLst>
                                        </p:cTn>
                                        <p:tgtEl>
                                          <p:spTgt spid="16">
                                            <p:txEl>
                                              <p:pRg st="2" end="2"/>
                                            </p:txEl>
                                          </p:spTgt>
                                        </p:tgtEl>
                                        <p:attrNameLst>
                                          <p:attrName>style.visibility</p:attrName>
                                        </p:attrNameLst>
                                      </p:cBhvr>
                                      <p:to>
                                        <p:strVal val="visible"/>
                                      </p:to>
                                    </p:set>
                                    <p:anim calcmode="lin" valueType="num">
                                      <p:cBhvr additive="base">
                                        <p:cTn id="51" dur="500"/>
                                        <p:tgtEl>
                                          <p:spTgt spid="16">
                                            <p:txEl>
                                              <p:pRg st="2" end="2"/>
                                            </p:txEl>
                                          </p:spTgt>
                                        </p:tgtEl>
                                        <p:attrNameLst>
                                          <p:attrName>ppt_y</p:attrName>
                                        </p:attrNameLst>
                                      </p:cBhvr>
                                      <p:tavLst>
                                        <p:tav tm="0">
                                          <p:val>
                                            <p:strVal val="#ppt_y+#ppt_h*1.125000"/>
                                          </p:val>
                                        </p:tav>
                                        <p:tav tm="100000">
                                          <p:val>
                                            <p:strVal val="#ppt_y"/>
                                          </p:val>
                                        </p:tav>
                                      </p:tavLst>
                                    </p:anim>
                                    <p:animEffect transition="in" filter="wipe(up)">
                                      <p:cBhvr>
                                        <p:cTn id="52" dur="500"/>
                                        <p:tgtEl>
                                          <p:spTgt spid="16">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nodeType="clickEffect">
                                  <p:stCondLst>
                                    <p:cond delay="0"/>
                                  </p:stCondLst>
                                  <p:childTnLst>
                                    <p:set>
                                      <p:cBhvr>
                                        <p:cTn id="56" dur="1" fill="hold">
                                          <p:stCondLst>
                                            <p:cond delay="0"/>
                                          </p:stCondLst>
                                        </p:cTn>
                                        <p:tgtEl>
                                          <p:spTgt spid="16">
                                            <p:txEl>
                                              <p:pRg st="3" end="3"/>
                                            </p:txEl>
                                          </p:spTgt>
                                        </p:tgtEl>
                                        <p:attrNameLst>
                                          <p:attrName>style.visibility</p:attrName>
                                        </p:attrNameLst>
                                      </p:cBhvr>
                                      <p:to>
                                        <p:strVal val="visible"/>
                                      </p:to>
                                    </p:set>
                                    <p:anim calcmode="lin" valueType="num">
                                      <p:cBhvr additive="base">
                                        <p:cTn id="57" dur="500"/>
                                        <p:tgtEl>
                                          <p:spTgt spid="16">
                                            <p:txEl>
                                              <p:pRg st="3" end="3"/>
                                            </p:txEl>
                                          </p:spTgt>
                                        </p:tgtEl>
                                        <p:attrNameLst>
                                          <p:attrName>ppt_y</p:attrName>
                                        </p:attrNameLst>
                                      </p:cBhvr>
                                      <p:tavLst>
                                        <p:tav tm="0">
                                          <p:val>
                                            <p:strVal val="#ppt_y+#ppt_h*1.125000"/>
                                          </p:val>
                                        </p:tav>
                                        <p:tav tm="100000">
                                          <p:val>
                                            <p:strVal val="#ppt_y"/>
                                          </p:val>
                                        </p:tav>
                                      </p:tavLst>
                                    </p:anim>
                                    <p:animEffect transition="in" filter="wipe(up)">
                                      <p:cBhvr>
                                        <p:cTn id="58" dur="500"/>
                                        <p:tgtEl>
                                          <p:spTgt spid="16">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4" fill="hold" nodeType="clickEffect">
                                  <p:stCondLst>
                                    <p:cond delay="0"/>
                                  </p:stCondLst>
                                  <p:childTnLst>
                                    <p:set>
                                      <p:cBhvr>
                                        <p:cTn id="62" dur="1" fill="hold">
                                          <p:stCondLst>
                                            <p:cond delay="0"/>
                                          </p:stCondLst>
                                        </p:cTn>
                                        <p:tgtEl>
                                          <p:spTgt spid="16">
                                            <p:txEl>
                                              <p:pRg st="4" end="4"/>
                                            </p:txEl>
                                          </p:spTgt>
                                        </p:tgtEl>
                                        <p:attrNameLst>
                                          <p:attrName>style.visibility</p:attrName>
                                        </p:attrNameLst>
                                      </p:cBhvr>
                                      <p:to>
                                        <p:strVal val="visible"/>
                                      </p:to>
                                    </p:set>
                                    <p:anim calcmode="lin" valueType="num">
                                      <p:cBhvr additive="base">
                                        <p:cTn id="63" dur="500"/>
                                        <p:tgtEl>
                                          <p:spTgt spid="16">
                                            <p:txEl>
                                              <p:pRg st="4" end="4"/>
                                            </p:txEl>
                                          </p:spTgt>
                                        </p:tgtEl>
                                        <p:attrNameLst>
                                          <p:attrName>ppt_y</p:attrName>
                                        </p:attrNameLst>
                                      </p:cBhvr>
                                      <p:tavLst>
                                        <p:tav tm="0">
                                          <p:val>
                                            <p:strVal val="#ppt_y+#ppt_h*1.125000"/>
                                          </p:val>
                                        </p:tav>
                                        <p:tav tm="100000">
                                          <p:val>
                                            <p:strVal val="#ppt_y"/>
                                          </p:val>
                                        </p:tav>
                                      </p:tavLst>
                                    </p:anim>
                                    <p:animEffect transition="in" filter="wipe(up)">
                                      <p:cBhvr>
                                        <p:cTn id="64" dur="500"/>
                                        <p:tgtEl>
                                          <p:spTgt spid="16">
                                            <p:txEl>
                                              <p:pRg st="4" end="4"/>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4" fill="hold" nodeType="clickEffect">
                                  <p:stCondLst>
                                    <p:cond delay="0"/>
                                  </p:stCondLst>
                                  <p:childTnLst>
                                    <p:set>
                                      <p:cBhvr>
                                        <p:cTn id="68" dur="1" fill="hold">
                                          <p:stCondLst>
                                            <p:cond delay="0"/>
                                          </p:stCondLst>
                                        </p:cTn>
                                        <p:tgtEl>
                                          <p:spTgt spid="16">
                                            <p:txEl>
                                              <p:pRg st="5" end="5"/>
                                            </p:txEl>
                                          </p:spTgt>
                                        </p:tgtEl>
                                        <p:attrNameLst>
                                          <p:attrName>style.visibility</p:attrName>
                                        </p:attrNameLst>
                                      </p:cBhvr>
                                      <p:to>
                                        <p:strVal val="visible"/>
                                      </p:to>
                                    </p:set>
                                    <p:anim calcmode="lin" valueType="num">
                                      <p:cBhvr additive="base">
                                        <p:cTn id="69" dur="500"/>
                                        <p:tgtEl>
                                          <p:spTgt spid="16">
                                            <p:txEl>
                                              <p:pRg st="5" end="5"/>
                                            </p:txEl>
                                          </p:spTgt>
                                        </p:tgtEl>
                                        <p:attrNameLst>
                                          <p:attrName>ppt_y</p:attrName>
                                        </p:attrNameLst>
                                      </p:cBhvr>
                                      <p:tavLst>
                                        <p:tav tm="0">
                                          <p:val>
                                            <p:strVal val="#ppt_y+#ppt_h*1.125000"/>
                                          </p:val>
                                        </p:tav>
                                        <p:tav tm="100000">
                                          <p:val>
                                            <p:strVal val="#ppt_y"/>
                                          </p:val>
                                        </p:tav>
                                      </p:tavLst>
                                    </p:anim>
                                    <p:animEffect transition="in" filter="wipe(up)">
                                      <p:cBhvr>
                                        <p:cTn id="70"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16286"/>
            <a:ext cx="9144000" cy="174171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p:nvSpPr>
        <p:spPr>
          <a:xfrm>
            <a:off x="371928" y="4809022"/>
            <a:ext cx="8400143" cy="1446550"/>
          </a:xfrm>
          <a:prstGeom prst="rect">
            <a:avLst/>
          </a:prstGeom>
          <a:noFill/>
        </p:spPr>
        <p:txBody>
          <a:bodyPr wrap="square" rtlCol="0" anchor="ctr">
            <a:spAutoFit/>
          </a:bodyPr>
          <a:lstStyle/>
          <a:p>
            <a:pPr algn="ctr"/>
            <a:r>
              <a:rPr lang="en-US" sz="4400" b="1" u="sng" dirty="0">
                <a:solidFill>
                  <a:srgbClr val="558ED5"/>
                </a:solidFill>
                <a:latin typeface="+mj-lt"/>
                <a:cs typeface="Braggadocio"/>
              </a:rPr>
              <a:t>How Did Jesus Himself </a:t>
            </a:r>
            <a:br>
              <a:rPr lang="en-US" sz="4400" b="1" u="sng" dirty="0">
                <a:solidFill>
                  <a:srgbClr val="558ED5"/>
                </a:solidFill>
                <a:latin typeface="+mj-lt"/>
                <a:cs typeface="Braggadocio"/>
              </a:rPr>
            </a:br>
            <a:r>
              <a:rPr lang="en-US" sz="4400" b="1" u="sng" dirty="0">
                <a:solidFill>
                  <a:srgbClr val="558ED5"/>
                </a:solidFill>
                <a:latin typeface="+mj-lt"/>
                <a:cs typeface="Braggadocio"/>
              </a:rPr>
              <a:t>Answer This Question?</a:t>
            </a:r>
          </a:p>
        </p:txBody>
      </p:sp>
      <p:sp>
        <p:nvSpPr>
          <p:cNvPr id="6" name="TextBox 5">
            <a:extLst>
              <a:ext uri="{FF2B5EF4-FFF2-40B4-BE49-F238E27FC236}">
                <a16:creationId xmlns:a16="http://schemas.microsoft.com/office/drawing/2014/main" id="{DE6F71E1-920B-B64A-A875-40AC7484B5EE}"/>
              </a:ext>
            </a:extLst>
          </p:cNvPr>
          <p:cNvSpPr txBox="1"/>
          <p:nvPr/>
        </p:nvSpPr>
        <p:spPr>
          <a:xfrm>
            <a:off x="462577" y="602428"/>
            <a:ext cx="8246633" cy="4124206"/>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US" sz="2000" b="1" dirty="0">
                <a:solidFill>
                  <a:schemeClr val="accent1"/>
                </a:solidFill>
              </a:rPr>
              <a:t>Isaiah 43:25//Mark 2:6-7 </a:t>
            </a:r>
            <a:r>
              <a:rPr lang="en-US" sz="2000" dirty="0"/>
              <a:t>– Only God forgives sins; Jesus claims deity</a:t>
            </a:r>
          </a:p>
          <a:p>
            <a:pPr marL="285750" indent="-285750">
              <a:spcBef>
                <a:spcPts val="1200"/>
              </a:spcBef>
              <a:buFont typeface="Arial" panose="020B0604020202020204" pitchFamily="34" charset="0"/>
              <a:buChar char="•"/>
            </a:pPr>
            <a:r>
              <a:rPr lang="en-US" sz="2000" b="1" dirty="0">
                <a:solidFill>
                  <a:schemeClr val="accent1"/>
                </a:solidFill>
              </a:rPr>
              <a:t>Isaiah 44:6//Rev. 1:17; 2:8 </a:t>
            </a:r>
            <a:r>
              <a:rPr lang="en-US" sz="2000" dirty="0"/>
              <a:t>– Jesus calls Himself the “first and last.”</a:t>
            </a:r>
          </a:p>
          <a:p>
            <a:pPr marL="285750" indent="-285750">
              <a:spcBef>
                <a:spcPts val="1200"/>
              </a:spcBef>
              <a:buFont typeface="Arial" panose="020B0604020202020204" pitchFamily="34" charset="0"/>
              <a:buChar char="•"/>
            </a:pPr>
            <a:r>
              <a:rPr lang="en-US" sz="2000" b="1" dirty="0">
                <a:solidFill>
                  <a:schemeClr val="accent1"/>
                </a:solidFill>
              </a:rPr>
              <a:t>John 5:17-18 </a:t>
            </a:r>
            <a:r>
              <a:rPr lang="en-US" sz="2000" dirty="0"/>
              <a:t>– A natural reading of the text and a proper understanding that Jesus came from the same cultural and religious background demonstrates that Jesus knowingly made Himself equal to God the Father (cf. John 10:33)</a:t>
            </a:r>
          </a:p>
          <a:p>
            <a:pPr marL="285750" indent="-285750">
              <a:spcBef>
                <a:spcPts val="1200"/>
              </a:spcBef>
              <a:buFont typeface="Arial" panose="020B0604020202020204" pitchFamily="34" charset="0"/>
              <a:buChar char="•"/>
            </a:pPr>
            <a:r>
              <a:rPr lang="en-US" sz="2000" b="1" dirty="0">
                <a:solidFill>
                  <a:schemeClr val="accent1"/>
                </a:solidFill>
              </a:rPr>
              <a:t>Exodus 3:12-14//John 8:58-59; 10:30-33 </a:t>
            </a:r>
            <a:r>
              <a:rPr lang="en-US" sz="2000" dirty="0"/>
              <a:t>– Jesus claims to be the “I AM.”</a:t>
            </a:r>
          </a:p>
          <a:p>
            <a:pPr algn="ctr"/>
            <a:endParaRPr lang="en-US" dirty="0"/>
          </a:p>
          <a:p>
            <a:pPr algn="ctr"/>
            <a:r>
              <a:rPr lang="en-US" sz="2800" i="1" dirty="0"/>
              <a:t>“Jesus is God spelling Himself out in language that men can understand.” </a:t>
            </a:r>
            <a:r>
              <a:rPr lang="en-US" sz="2800" dirty="0"/>
              <a:t>(SD Gordon)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16904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dissolve">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170" y="231607"/>
            <a:ext cx="4994430" cy="1143000"/>
          </a:xfrm>
        </p:spPr>
        <p:txBody>
          <a:bodyPr>
            <a:normAutofit/>
          </a:bodyPr>
          <a:lstStyle/>
          <a:p>
            <a:pPr algn="l"/>
            <a:r>
              <a:rPr lang="en-US" sz="3600" b="1" u="sng" dirty="0">
                <a:solidFill>
                  <a:srgbClr val="558ED5"/>
                </a:solidFill>
              </a:rPr>
              <a:t>How Was Jesus Treated?</a:t>
            </a:r>
          </a:p>
        </p:txBody>
      </p:sp>
      <p:sp>
        <p:nvSpPr>
          <p:cNvPr id="3" name="Content Placeholder 2"/>
          <p:cNvSpPr>
            <a:spLocks noGrp="1"/>
          </p:cNvSpPr>
          <p:nvPr>
            <p:ph idx="1"/>
          </p:nvPr>
        </p:nvSpPr>
        <p:spPr>
          <a:xfrm>
            <a:off x="272143" y="1832430"/>
            <a:ext cx="4909457" cy="4343398"/>
          </a:xfrm>
        </p:spPr>
        <p:txBody>
          <a:bodyPr>
            <a:normAutofit lnSpcReduction="10000"/>
          </a:bodyPr>
          <a:lstStyle/>
          <a:p>
            <a:r>
              <a:rPr lang="en-US" i="1" dirty="0"/>
              <a:t>Worshipped! (</a:t>
            </a:r>
            <a:r>
              <a:rPr lang="en-US" i="1" dirty="0" err="1"/>
              <a:t>proskuneo</a:t>
            </a:r>
            <a:r>
              <a:rPr lang="en-US" i="1" dirty="0"/>
              <a:t>)</a:t>
            </a:r>
          </a:p>
          <a:p>
            <a:endParaRPr lang="en-US" i="1" dirty="0"/>
          </a:p>
          <a:p>
            <a:pPr marL="0" indent="0">
              <a:buNone/>
            </a:pPr>
            <a:endParaRPr lang="en-US" i="1" dirty="0"/>
          </a:p>
          <a:p>
            <a:r>
              <a:rPr lang="en-US" i="1" dirty="0"/>
              <a:t>“My Lord and My God!”</a:t>
            </a:r>
          </a:p>
          <a:p>
            <a:endParaRPr lang="en-US" i="1" dirty="0"/>
          </a:p>
          <a:p>
            <a:pPr marL="0" indent="0">
              <a:buNone/>
            </a:pPr>
            <a:endParaRPr lang="en-US" i="1" dirty="0"/>
          </a:p>
          <a:p>
            <a:r>
              <a:rPr lang="en-US" i="1" dirty="0"/>
              <a:t>This sort of treatment is forbidden even to angels!</a:t>
            </a:r>
          </a:p>
        </p:txBody>
      </p:sp>
      <p:pic>
        <p:nvPicPr>
          <p:cNvPr id="1026" name="Picture 2" descr="Returning to the Heart of Worship - OutreachMagazine.com">
            <a:extLst>
              <a:ext uri="{FF2B5EF4-FFF2-40B4-BE49-F238E27FC236}">
                <a16:creationId xmlns:a16="http://schemas.microsoft.com/office/drawing/2014/main" id="{F304DDE0-EAFC-E542-A772-4635E2ED0EC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882" r="22941"/>
          <a:stretch/>
        </p:blipFill>
        <p:spPr bwMode="auto">
          <a:xfrm>
            <a:off x="5400336" y="43026"/>
            <a:ext cx="3679115" cy="6793458"/>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8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dissolv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3999" cy="1143000"/>
          </a:xfrm>
        </p:spPr>
        <p:txBody>
          <a:bodyPr>
            <a:normAutofit fontScale="90000"/>
          </a:bodyPr>
          <a:lstStyle/>
          <a:p>
            <a:r>
              <a:rPr lang="en-US" b="1" i="1" u="sng" dirty="0"/>
              <a:t>Jesus Possesses Unique Divine Attributes</a:t>
            </a:r>
            <a:endParaRPr lang="en-US" i="1" u="sng"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marL="0" indent="0" algn="ctr">
              <a:buNone/>
            </a:pPr>
            <a:r>
              <a:rPr lang="en-US" sz="4600" dirty="0">
                <a:solidFill>
                  <a:srgbClr val="558ED5"/>
                </a:solidFill>
              </a:rPr>
              <a:t>Isaiah 43:11; Hosea 13:4//Acts 4:12; Acts 2:11; John 4:42 – Only God is </a:t>
            </a:r>
            <a:r>
              <a:rPr lang="en-US" sz="4600" u="sng" dirty="0">
                <a:solidFill>
                  <a:srgbClr val="558ED5"/>
                </a:solidFill>
              </a:rPr>
              <a:t>Savior</a:t>
            </a:r>
            <a:endParaRPr lang="en-US" sz="4600" dirty="0">
              <a:solidFill>
                <a:srgbClr val="558ED5"/>
              </a:solidFill>
            </a:endParaRPr>
          </a:p>
          <a:p>
            <a:pPr marL="0" indent="0" algn="ctr">
              <a:buNone/>
            </a:pPr>
            <a:endParaRPr lang="en-US" dirty="0"/>
          </a:p>
          <a:p>
            <a:r>
              <a:rPr lang="en-US" sz="3400" dirty="0"/>
              <a:t>Titus 2:13 – “looking for the blessed hope and the appearing of the glory of our great God and Savior, Christ Jesus”</a:t>
            </a:r>
          </a:p>
          <a:p>
            <a:pPr lvl="1"/>
            <a:r>
              <a:rPr lang="en-US" sz="3400" u="sng" dirty="0">
                <a:solidFill>
                  <a:srgbClr val="558ED5"/>
                </a:solidFill>
              </a:rPr>
              <a:t>Granville Sharp’s Rule of Greek grammar</a:t>
            </a:r>
            <a:r>
              <a:rPr lang="en-US" sz="3400" dirty="0">
                <a:solidFill>
                  <a:srgbClr val="558ED5"/>
                </a:solidFill>
              </a:rPr>
              <a:t> states: “When the copulative </a:t>
            </a:r>
            <a:r>
              <a:rPr lang="en-US" sz="3400" i="1" dirty="0" err="1">
                <a:solidFill>
                  <a:srgbClr val="558ED5"/>
                </a:solidFill>
              </a:rPr>
              <a:t>kai</a:t>
            </a:r>
            <a:r>
              <a:rPr lang="en-US" sz="3400" i="1" dirty="0">
                <a:solidFill>
                  <a:srgbClr val="558ED5"/>
                </a:solidFill>
              </a:rPr>
              <a:t> </a:t>
            </a:r>
            <a:r>
              <a:rPr lang="en-US" sz="3400" dirty="0">
                <a:solidFill>
                  <a:srgbClr val="558ED5"/>
                </a:solidFill>
              </a:rPr>
              <a:t>connects two nouns of the same case, if the article </a:t>
            </a:r>
            <a:r>
              <a:rPr lang="en-US" sz="3400" i="1" dirty="0">
                <a:solidFill>
                  <a:srgbClr val="558ED5"/>
                </a:solidFill>
              </a:rPr>
              <a:t>ho</a:t>
            </a:r>
            <a:r>
              <a:rPr lang="en-US" sz="3400" dirty="0">
                <a:solidFill>
                  <a:srgbClr val="558ED5"/>
                </a:solidFill>
              </a:rPr>
              <a:t> or any of its cases precedes the first of the said nouns or particles, and is not repeated before the second noun or participle, the latter always relates to the same person that is expressed or described by the first noun or particle; i.e., it denotes a farther description of the first-named person” (Dana and </a:t>
            </a:r>
            <a:r>
              <a:rPr lang="en-US" sz="3400" dirty="0" err="1">
                <a:solidFill>
                  <a:srgbClr val="558ED5"/>
                </a:solidFill>
              </a:rPr>
              <a:t>Mantey</a:t>
            </a:r>
            <a:r>
              <a:rPr lang="en-US" sz="3400" dirty="0">
                <a:solidFill>
                  <a:srgbClr val="558ED5"/>
                </a:solidFill>
              </a:rPr>
              <a:t>, </a:t>
            </a:r>
            <a:r>
              <a:rPr lang="en-US" sz="3400" i="1" dirty="0">
                <a:solidFill>
                  <a:srgbClr val="558ED5"/>
                </a:solidFill>
              </a:rPr>
              <a:t>A Manual Grammar of the Greek New Testament</a:t>
            </a:r>
            <a:r>
              <a:rPr lang="en-US" sz="3400" dirty="0">
                <a:solidFill>
                  <a:srgbClr val="558ED5"/>
                </a:solidFill>
              </a:rPr>
              <a:t>,</a:t>
            </a:r>
            <a:r>
              <a:rPr lang="en-US" sz="3400" i="1" dirty="0">
                <a:solidFill>
                  <a:srgbClr val="558ED5"/>
                </a:solidFill>
              </a:rPr>
              <a:t> </a:t>
            </a:r>
            <a:r>
              <a:rPr lang="en-US" sz="3400" dirty="0">
                <a:solidFill>
                  <a:srgbClr val="558ED5"/>
                </a:solidFill>
              </a:rPr>
              <a:t>147).</a:t>
            </a:r>
            <a:r>
              <a:rPr lang="en-US" sz="3400" dirty="0">
                <a:solidFill>
                  <a:srgbClr val="558ED5"/>
                </a:solidFill>
                <a:effectLst/>
              </a:rPr>
              <a:t> </a:t>
            </a:r>
            <a:endParaRPr lang="en-US" sz="3400" dirty="0">
              <a:solidFill>
                <a:srgbClr val="558ED5"/>
              </a:solidFill>
            </a:endParaRPr>
          </a:p>
        </p:txBody>
      </p:sp>
    </p:spTree>
    <p:extLst>
      <p:ext uri="{BB962C8B-B14F-4D97-AF65-F5344CB8AC3E}">
        <p14:creationId xmlns:p14="http://schemas.microsoft.com/office/powerpoint/2010/main" val="1543238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3999" cy="1143000"/>
          </a:xfrm>
        </p:spPr>
        <p:txBody>
          <a:bodyPr>
            <a:normAutofit fontScale="90000"/>
          </a:bodyPr>
          <a:lstStyle/>
          <a:p>
            <a:r>
              <a:rPr lang="en-US" b="1" i="1" u="sng" dirty="0"/>
              <a:t>Jesus Possesses Unique Divine Attributes</a:t>
            </a:r>
            <a:endParaRPr lang="en-US" i="1" u="sng" dirty="0"/>
          </a:p>
        </p:txBody>
      </p:sp>
      <p:sp>
        <p:nvSpPr>
          <p:cNvPr id="3" name="Content Placeholder 2"/>
          <p:cNvSpPr>
            <a:spLocks noGrp="1"/>
          </p:cNvSpPr>
          <p:nvPr>
            <p:ph idx="1"/>
          </p:nvPr>
        </p:nvSpPr>
        <p:spPr>
          <a:xfrm>
            <a:off x="457200" y="1417638"/>
            <a:ext cx="8229600" cy="5257800"/>
          </a:xfrm>
        </p:spPr>
        <p:txBody>
          <a:bodyPr>
            <a:normAutofit fontScale="85000" lnSpcReduction="10000"/>
          </a:bodyPr>
          <a:lstStyle/>
          <a:p>
            <a:pPr marL="0" indent="0" algn="ctr">
              <a:buNone/>
            </a:pPr>
            <a:r>
              <a:rPr lang="en-US" sz="3500" dirty="0">
                <a:solidFill>
                  <a:srgbClr val="558ED5"/>
                </a:solidFill>
              </a:rPr>
              <a:t>Isaiah 44:24//Jn. 1:1-5, 10; Col. 1:15-18; Hebrews 1:2 – Only God is </a:t>
            </a:r>
            <a:r>
              <a:rPr lang="en-US" sz="3500" u="sng" dirty="0">
                <a:solidFill>
                  <a:srgbClr val="558ED5"/>
                </a:solidFill>
              </a:rPr>
              <a:t>Creator</a:t>
            </a:r>
            <a:endParaRPr lang="en-US" dirty="0"/>
          </a:p>
          <a:p>
            <a:r>
              <a:rPr lang="en-US" sz="3400" dirty="0"/>
              <a:t>John 1:1 – “In the beginning was the Word and the Word was with God and the Word was God.” </a:t>
            </a:r>
          </a:p>
          <a:p>
            <a:pPr lvl="1"/>
            <a:r>
              <a:rPr lang="en-US" sz="3100" u="sng" dirty="0">
                <a:solidFill>
                  <a:srgbClr val="558ED5"/>
                </a:solidFill>
              </a:rPr>
              <a:t>Colwell’s Rule of Greek grammar</a:t>
            </a:r>
            <a:r>
              <a:rPr lang="en-US" sz="3100" dirty="0">
                <a:solidFill>
                  <a:srgbClr val="558ED5"/>
                </a:solidFill>
              </a:rPr>
              <a:t> states: “the definite predicate nominative does not have the article when it comes before the verb.”</a:t>
            </a:r>
            <a:r>
              <a:rPr lang="en-US" sz="3100" dirty="0">
                <a:solidFill>
                  <a:srgbClr val="558ED5"/>
                </a:solidFill>
                <a:effectLst/>
              </a:rPr>
              <a:t> </a:t>
            </a:r>
            <a:endParaRPr lang="en-US" sz="3100" dirty="0">
              <a:solidFill>
                <a:srgbClr val="558ED5"/>
              </a:solidFill>
            </a:endParaRPr>
          </a:p>
          <a:p>
            <a:r>
              <a:rPr lang="en-US" sz="3400" dirty="0"/>
              <a:t>Colossians 1:15-18 – “</a:t>
            </a:r>
            <a:r>
              <a:rPr lang="en-US" sz="3600" dirty="0"/>
              <a:t>He is the image of the invisible God…”</a:t>
            </a:r>
          </a:p>
          <a:p>
            <a:pPr lvl="1"/>
            <a:r>
              <a:rPr lang="en-US" sz="3000" dirty="0">
                <a:solidFill>
                  <a:srgbClr val="558ED5"/>
                </a:solidFill>
              </a:rPr>
              <a:t>The NWT arbitrarily inserts “other” into the text</a:t>
            </a:r>
          </a:p>
          <a:p>
            <a:pPr lvl="1"/>
            <a:r>
              <a:rPr lang="en-US" sz="3000" dirty="0">
                <a:solidFill>
                  <a:srgbClr val="558ED5"/>
                </a:solidFill>
              </a:rPr>
              <a:t>“Firstborn of Creation” is a genitive of subordination, NOT a genitive of partition</a:t>
            </a:r>
          </a:p>
        </p:txBody>
      </p:sp>
    </p:spTree>
    <p:extLst>
      <p:ext uri="{BB962C8B-B14F-4D97-AF65-F5344CB8AC3E}">
        <p14:creationId xmlns:p14="http://schemas.microsoft.com/office/powerpoint/2010/main" val="260055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i="1" u="sng" dirty="0"/>
              <a:t>Jesus Possesses Unique Divine Attributes</a:t>
            </a:r>
            <a:endParaRPr lang="en-US" i="1" u="sng" dirty="0"/>
          </a:p>
        </p:txBody>
      </p:sp>
      <p:sp>
        <p:nvSpPr>
          <p:cNvPr id="4" name="Content Placeholder 3"/>
          <p:cNvSpPr>
            <a:spLocks noGrp="1"/>
          </p:cNvSpPr>
          <p:nvPr>
            <p:ph idx="1"/>
          </p:nvPr>
        </p:nvSpPr>
        <p:spPr/>
        <p:txBody>
          <a:bodyPr>
            <a:normAutofit fontScale="85000" lnSpcReduction="10000"/>
          </a:bodyPr>
          <a:lstStyle/>
          <a:p>
            <a:pPr marL="0" indent="0" algn="ctr">
              <a:buNone/>
            </a:pPr>
            <a:r>
              <a:rPr lang="en-US" dirty="0">
                <a:solidFill>
                  <a:srgbClr val="558ED5"/>
                </a:solidFill>
              </a:rPr>
              <a:t>Is. 42:8//John 17:5; Col. 2:9 – If Jesus isn’t divine, why is God’s glory given to Him? </a:t>
            </a:r>
          </a:p>
          <a:p>
            <a:pPr marL="0" indent="0" algn="ctr">
              <a:buNone/>
            </a:pPr>
            <a:r>
              <a:rPr lang="en-US" i="1" dirty="0"/>
              <a:t>“Fundamentally, our Lord's message was Himself. He did not come merely to preach a Gospel; He himself is that Gospel. He did not come merely to give bread; He said, "I am the bread." He did not come merely to shed light; He said, "I am the light." He did not come merely to show the door; He said, "I am the door." He did not come merely to name a shepherd; He said, "I am the shepherd." He did not come merely to point the way; He said, "I am the way, the truth, and the life." </a:t>
            </a:r>
            <a:r>
              <a:rPr lang="en-US" dirty="0">
                <a:solidFill>
                  <a:srgbClr val="558ED5"/>
                </a:solidFill>
              </a:rPr>
              <a:t>(J. </a:t>
            </a:r>
            <a:r>
              <a:rPr lang="en-US" dirty="0" err="1">
                <a:solidFill>
                  <a:srgbClr val="558ED5"/>
                </a:solidFill>
              </a:rPr>
              <a:t>Sidlow</a:t>
            </a:r>
            <a:r>
              <a:rPr lang="en-US" dirty="0">
                <a:solidFill>
                  <a:srgbClr val="558ED5"/>
                </a:solidFill>
              </a:rPr>
              <a:t> Baxter)</a:t>
            </a:r>
            <a:r>
              <a:rPr lang="en-US" dirty="0">
                <a:solidFill>
                  <a:srgbClr val="558ED5"/>
                </a:solidFill>
                <a:effectLst/>
              </a:rPr>
              <a:t> </a:t>
            </a:r>
            <a:endParaRPr lang="en-US" dirty="0">
              <a:solidFill>
                <a:srgbClr val="558ED5"/>
              </a:solidFill>
            </a:endParaRPr>
          </a:p>
        </p:txBody>
      </p:sp>
    </p:spTree>
    <p:extLst>
      <p:ext uri="{BB962C8B-B14F-4D97-AF65-F5344CB8AC3E}">
        <p14:creationId xmlns:p14="http://schemas.microsoft.com/office/powerpoint/2010/main" val="381102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8429" y="4346018"/>
            <a:ext cx="8509000" cy="2308324"/>
          </a:xfrm>
          <a:prstGeom prst="rect">
            <a:avLst/>
          </a:prstGeom>
          <a:noFill/>
        </p:spPr>
        <p:txBody>
          <a:bodyPr wrap="square" rtlCol="0">
            <a:spAutoFit/>
          </a:bodyPr>
          <a:lstStyle/>
          <a:p>
            <a:pPr algn="ctr"/>
            <a:r>
              <a:rPr lang="en-US" sz="2400" b="1" i="1" dirty="0">
                <a:solidFill>
                  <a:srgbClr val="558ED5"/>
                </a:solidFill>
              </a:rPr>
              <a:t>“Although He existed in the form of God, He did not regard equality with God a thing to be grasped, but emptied Himself, taking the form of a bond-servant, and being made in the likeness of men. Being found in appearance as a man, He humbled Himself by becoming obedient to the point of death, even death on a cross…” </a:t>
            </a:r>
            <a:r>
              <a:rPr lang="en-US" sz="2400" b="1" dirty="0"/>
              <a:t>(Philippians 2:5-11)</a:t>
            </a:r>
          </a:p>
        </p:txBody>
      </p:sp>
      <p:pic>
        <p:nvPicPr>
          <p:cNvPr id="2050" name="Picture 2" descr="The Wondrous Cross | Chresten Tomlin Ministries">
            <a:extLst>
              <a:ext uri="{FF2B5EF4-FFF2-40B4-BE49-F238E27FC236}">
                <a16:creationId xmlns:a16="http://schemas.microsoft.com/office/drawing/2014/main" id="{1A83DEA1-E64A-4B43-93BE-1AA23F3CA3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752" y="344245"/>
            <a:ext cx="7530353" cy="3722146"/>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61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3080</TotalTime>
  <Words>744</Words>
  <Application>Microsoft Macintosh PowerPoint</Application>
  <PresentationFormat>On-screen Show (4:3)</PresentationFormat>
  <Paragraphs>42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How Was Jesus Treated?</vt:lpstr>
      <vt:lpstr>Jesus Possesses Unique Divine Attributes</vt:lpstr>
      <vt:lpstr>Jesus Possesses Unique Divine Attributes</vt:lpstr>
      <vt:lpstr>Jesus Possesses Unique Divine Attributes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Parker</dc:creator>
  <cp:lastModifiedBy>Eric Parker</cp:lastModifiedBy>
  <cp:revision>16</cp:revision>
  <dcterms:created xsi:type="dcterms:W3CDTF">2015-02-06T17:13:16Z</dcterms:created>
  <dcterms:modified xsi:type="dcterms:W3CDTF">2021-10-13T20:06:21Z</dcterms:modified>
</cp:coreProperties>
</file>