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405" r:id="rId3"/>
    <p:sldId id="398" r:id="rId4"/>
    <p:sldId id="401" r:id="rId5"/>
    <p:sldId id="376" r:id="rId6"/>
    <p:sldId id="399" r:id="rId7"/>
    <p:sldId id="402" r:id="rId8"/>
    <p:sldId id="404" r:id="rId9"/>
    <p:sldId id="393" r:id="rId10"/>
    <p:sldId id="403" r:id="rId11"/>
    <p:sldId id="406" r:id="rId12"/>
    <p:sldId id="413" r:id="rId13"/>
    <p:sldId id="414" r:id="rId14"/>
    <p:sldId id="415" r:id="rId15"/>
    <p:sldId id="416" r:id="rId16"/>
    <p:sldId id="417" r:id="rId17"/>
    <p:sldId id="418" r:id="rId18"/>
    <p:sldId id="34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varScale="1">
        <p:scale>
          <a:sx n="127" d="100"/>
          <a:sy n="127" d="100"/>
        </p:scale>
        <p:origin x="16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3EF06-7EEA-1944-BF70-7FC3BE7A5267}" type="datetimeFigureOut">
              <a:rPr lang="en-US" smtClean="0"/>
              <a:t>10/2/21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9FE17-2702-FD48-8F95-AE84A4E8499B}" type="slidenum">
              <a:rPr lang="en-US" smtClean="0"/>
              <a:t>‹#›</a:t>
            </a:fld>
            <a:endParaRPr lang="en-US"/>
          </a:p>
        </p:txBody>
      </p:sp>
    </p:spTree>
    <p:extLst>
      <p:ext uri="{BB962C8B-B14F-4D97-AF65-F5344CB8AC3E}">
        <p14:creationId xmlns:p14="http://schemas.microsoft.com/office/powerpoint/2010/main" val="50310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69AE71-03C2-C041-912A-8B6106D67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13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8A6142-CBAF-DD4B-A8C2-47935318572B}" type="datetimeFigureOut">
              <a:rPr lang="en-US" smtClean="0"/>
              <a:t>10/2/21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72026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A6142-CBAF-DD4B-A8C2-47935318572B}" type="datetimeFigureOut">
              <a:rPr lang="en-US" smtClean="0"/>
              <a:t>10/2/21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2997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A6142-CBAF-DD4B-A8C2-47935318572B}" type="datetimeFigureOut">
              <a:rPr lang="en-US" smtClean="0"/>
              <a:t>10/2/21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101198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A6142-CBAF-DD4B-A8C2-47935318572B}" type="datetimeFigureOut">
              <a:rPr lang="en-US" smtClean="0"/>
              <a:t>10/2/21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170711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8A6142-CBAF-DD4B-A8C2-47935318572B}" type="datetimeFigureOut">
              <a:rPr lang="en-US" smtClean="0"/>
              <a:t>10/2/21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283921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8A6142-CBAF-DD4B-A8C2-47935318572B}" type="datetimeFigureOut">
              <a:rPr lang="en-US" smtClean="0"/>
              <a:t>10/2/21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257218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8A6142-CBAF-DD4B-A8C2-47935318572B}" type="datetimeFigureOut">
              <a:rPr lang="en-US" smtClean="0"/>
              <a:t>10/2/21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31084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8A6142-CBAF-DD4B-A8C2-47935318572B}" type="datetimeFigureOut">
              <a:rPr lang="en-US" smtClean="0"/>
              <a:t>10/2/21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358164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A6142-CBAF-DD4B-A8C2-47935318572B}" type="datetimeFigureOut">
              <a:rPr lang="en-US" smtClean="0"/>
              <a:t>10/2/21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285547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8A6142-CBAF-DD4B-A8C2-47935318572B}" type="datetimeFigureOut">
              <a:rPr lang="en-US" smtClean="0"/>
              <a:t>10/2/21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16064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8A6142-CBAF-DD4B-A8C2-47935318572B}" type="datetimeFigureOut">
              <a:rPr lang="en-US" smtClean="0"/>
              <a:t>10/2/21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E5CBB-540D-7149-9564-28C52F5C83CA}" type="slidenum">
              <a:rPr lang="en-US" smtClean="0"/>
              <a:t>‹#›</a:t>
            </a:fld>
            <a:endParaRPr lang="en-US"/>
          </a:p>
        </p:txBody>
      </p:sp>
    </p:spTree>
    <p:extLst>
      <p:ext uri="{BB962C8B-B14F-4D97-AF65-F5344CB8AC3E}">
        <p14:creationId xmlns:p14="http://schemas.microsoft.com/office/powerpoint/2010/main" val="253143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A6142-CBAF-DD4B-A8C2-47935318572B}" type="datetimeFigureOut">
              <a:rPr lang="en-US" smtClean="0"/>
              <a:t>10/2/21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E5CBB-540D-7149-9564-28C52F5C83CA}" type="slidenum">
              <a:rPr lang="en-US" smtClean="0"/>
              <a:t>‹#›</a:t>
            </a:fld>
            <a:endParaRPr lang="en-US"/>
          </a:p>
        </p:txBody>
      </p:sp>
    </p:spTree>
    <p:extLst>
      <p:ext uri="{BB962C8B-B14F-4D97-AF65-F5344CB8AC3E}">
        <p14:creationId xmlns:p14="http://schemas.microsoft.com/office/powerpoint/2010/main" val="25536384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2BA1-1EE3-1F41-8361-1AD769D92983}"/>
              </a:ext>
            </a:extLst>
          </p:cNvPr>
          <p:cNvSpPr>
            <a:spLocks noGrp="1"/>
          </p:cNvSpPr>
          <p:nvPr>
            <p:ph type="ctrTitle"/>
          </p:nvPr>
        </p:nvSpPr>
        <p:spPr>
          <a:xfrm>
            <a:off x="685800" y="223000"/>
            <a:ext cx="7772400" cy="1128504"/>
          </a:xfrm>
        </p:spPr>
        <p:txBody>
          <a:bodyPr anchor="ctr">
            <a:normAutofit fontScale="90000"/>
          </a:bodyPr>
          <a:lstStyle/>
          <a:p>
            <a:r>
              <a:rPr lang="en-US" b="1" u="sng" dirty="0">
                <a:latin typeface="Century Gothic" panose="020B0502020202020204" pitchFamily="34" charset="0"/>
              </a:rPr>
              <a:t>The Book of Revelation</a:t>
            </a:r>
          </a:p>
        </p:txBody>
      </p:sp>
      <p:pic>
        <p:nvPicPr>
          <p:cNvPr id="5" name="Picture 4">
            <a:extLst>
              <a:ext uri="{FF2B5EF4-FFF2-40B4-BE49-F238E27FC236}">
                <a16:creationId xmlns:a16="http://schemas.microsoft.com/office/drawing/2014/main" id="{5F3EB587-4D0F-3443-8CBA-10131F445A2C}"/>
              </a:ext>
            </a:extLst>
          </p:cNvPr>
          <p:cNvPicPr>
            <a:picLocks noChangeAspect="1"/>
          </p:cNvPicPr>
          <p:nvPr/>
        </p:nvPicPr>
        <p:blipFill>
          <a:blip r:embed="rId3"/>
          <a:stretch>
            <a:fillRect/>
          </a:stretch>
        </p:blipFill>
        <p:spPr>
          <a:xfrm>
            <a:off x="0" y="1562519"/>
            <a:ext cx="9144000" cy="5295481"/>
          </a:xfrm>
          <a:prstGeom prst="rect">
            <a:avLst/>
          </a:prstGeom>
        </p:spPr>
      </p:pic>
    </p:spTree>
    <p:extLst>
      <p:ext uri="{BB962C8B-B14F-4D97-AF65-F5344CB8AC3E}">
        <p14:creationId xmlns:p14="http://schemas.microsoft.com/office/powerpoint/2010/main" val="34264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304181" y="100484"/>
            <a:ext cx="5955941" cy="874207"/>
          </a:xfrm>
        </p:spPr>
        <p:txBody>
          <a:bodyPr>
            <a:normAutofit/>
          </a:bodyPr>
          <a:lstStyle/>
          <a:p>
            <a:r>
              <a:rPr lang="en-US" sz="2400" b="1" u="sng" dirty="0">
                <a:latin typeface="Century Gothic" panose="020B0502020202020204" pitchFamily="34" charset="0"/>
              </a:rPr>
              <a:t>Seven Angels &amp; Seven Bowls (15:5-8)</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216038" y="884259"/>
            <a:ext cx="6047384" cy="5943597"/>
          </a:xfrm>
        </p:spPr>
        <p:txBody>
          <a:bodyPr>
            <a:normAutofit fontScale="70000" lnSpcReduction="20000"/>
          </a:bodyPr>
          <a:lstStyle/>
          <a:p>
            <a:pPr>
              <a:lnSpc>
                <a:spcPct val="120000"/>
              </a:lnSpc>
              <a:spcBef>
                <a:spcPts val="1200"/>
              </a:spcBef>
            </a:pPr>
            <a:r>
              <a:rPr lang="en-US" sz="2400" dirty="0"/>
              <a:t>“Seven plagues” has extensive OT background (cf. Lev. 26:18, 21, 24, 28; Ps. 79:12)</a:t>
            </a:r>
          </a:p>
          <a:p>
            <a:pPr>
              <a:lnSpc>
                <a:spcPct val="120000"/>
              </a:lnSpc>
              <a:spcBef>
                <a:spcPts val="1200"/>
              </a:spcBef>
            </a:pPr>
            <a:r>
              <a:rPr lang="en-US" sz="2400" dirty="0"/>
              <a:t>These broad, flat bowls were used for pouring drink offerings (cf. the Phiale of </a:t>
            </a:r>
            <a:r>
              <a:rPr lang="en-US" sz="2400" dirty="0" err="1"/>
              <a:t>Achyris</a:t>
            </a:r>
            <a:r>
              <a:rPr lang="en-US" sz="2400" dirty="0"/>
              <a:t> c. 300 B.C. on right)</a:t>
            </a:r>
          </a:p>
          <a:p>
            <a:pPr>
              <a:lnSpc>
                <a:spcPct val="120000"/>
              </a:lnSpc>
              <a:spcBef>
                <a:spcPts val="1200"/>
              </a:spcBef>
            </a:pPr>
            <a:r>
              <a:rPr lang="en-US" sz="2400" dirty="0"/>
              <a:t>God has accepted the offering of the bowls full of the prayers of the saints and has administered His answer through bowls of wrath (cf. Hos. 5:10; Heb. 10:29, 31)</a:t>
            </a:r>
          </a:p>
          <a:p>
            <a:pPr>
              <a:lnSpc>
                <a:spcPct val="120000"/>
              </a:lnSpc>
              <a:spcBef>
                <a:spcPts val="1200"/>
              </a:spcBef>
            </a:pPr>
            <a:r>
              <a:rPr lang="en-US" sz="2400" dirty="0"/>
              <a:t>Tabernacle filled with smoke – </a:t>
            </a:r>
            <a:r>
              <a:rPr lang="en-US" sz="2400" i="1" dirty="0"/>
              <a:t>“It was said by ancient Hebrew writers that when the High Priest entered there, the whole nation stood with bated breath until he returned. And when he did, they say, the breathing again of the people was like the wind passing over the wheat field.” </a:t>
            </a:r>
            <a:r>
              <a:rPr lang="en-US" sz="2400" dirty="0"/>
              <a:t>(</a:t>
            </a:r>
            <a:r>
              <a:rPr lang="en-US" sz="2400" dirty="0" err="1"/>
              <a:t>McGuiggan</a:t>
            </a:r>
            <a:r>
              <a:rPr lang="en-US" sz="2400" dirty="0"/>
              <a:t>, 219)</a:t>
            </a:r>
          </a:p>
          <a:p>
            <a:pPr lvl="1">
              <a:lnSpc>
                <a:spcPct val="120000"/>
              </a:lnSpc>
              <a:spcBef>
                <a:spcPts val="1200"/>
              </a:spcBef>
            </a:pPr>
            <a:r>
              <a:rPr lang="en-US" sz="2300" dirty="0"/>
              <a:t>Presence of God (Ex. 19:18; 40:34f; 1Kgs. 8:10ff//2Chron. 5:13f; Isa. 4:5; 6:4) – God’s deliverance of Israel at the Red Sea is connected to His presence in the sanctuary (Ps. 77:10ff)</a:t>
            </a:r>
          </a:p>
          <a:p>
            <a:pPr lvl="1">
              <a:lnSpc>
                <a:spcPct val="120000"/>
              </a:lnSpc>
              <a:spcBef>
                <a:spcPts val="1200"/>
              </a:spcBef>
            </a:pPr>
            <a:r>
              <a:rPr lang="en-US" sz="2300" dirty="0"/>
              <a:t>Wrath of God (Num. 16:31-50; Dt. 29:20; </a:t>
            </a:r>
            <a:r>
              <a:rPr lang="en-US" sz="2300" dirty="0" err="1"/>
              <a:t>Pss</a:t>
            </a:r>
            <a:r>
              <a:rPr lang="en-US" sz="2300" dirty="0"/>
              <a:t>. 18:8; 74:1) – </a:t>
            </a:r>
            <a:r>
              <a:rPr lang="en-US" sz="2300" i="1" dirty="0"/>
              <a:t>“once the hour of judgment is come it will be too late to come knocking, for the door to safety will be closed (Matt. 25:10-13).” </a:t>
            </a:r>
            <a:r>
              <a:rPr lang="en-US" sz="2300" dirty="0"/>
              <a:t>(</a:t>
            </a:r>
            <a:r>
              <a:rPr lang="en-US" sz="2300" dirty="0" err="1"/>
              <a:t>Harkrider</a:t>
            </a:r>
            <a:r>
              <a:rPr lang="en-US" sz="2300" dirty="0"/>
              <a:t>, 177)</a:t>
            </a:r>
          </a:p>
        </p:txBody>
      </p:sp>
      <p:pic>
        <p:nvPicPr>
          <p:cNvPr id="11265" name="Picture 1" descr="page3image48010320">
            <a:extLst>
              <a:ext uri="{FF2B5EF4-FFF2-40B4-BE49-F238E27FC236}">
                <a16:creationId xmlns:a16="http://schemas.microsoft.com/office/drawing/2014/main" id="{03F08000-353E-BE4A-AAEF-CDBE7881B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265" y="45923"/>
            <a:ext cx="2759936" cy="31940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Why did the ancient Romans and Greeks produce extremely lifelike sculptures  but only rudimentary drawings and paintings of people? - Quora">
            <a:extLst>
              <a:ext uri="{FF2B5EF4-FFF2-40B4-BE49-F238E27FC236}">
                <a16:creationId xmlns:a16="http://schemas.microsoft.com/office/drawing/2014/main" id="{31E7066B-1828-EC40-BC8B-104A7D02D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265" y="3240020"/>
            <a:ext cx="2759936" cy="35720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1265"/>
                                        </p:tgtEl>
                                        <p:attrNameLst>
                                          <p:attrName>style.visibility</p:attrName>
                                        </p:attrNameLst>
                                      </p:cBhvr>
                                      <p:to>
                                        <p:strVal val="visible"/>
                                      </p:to>
                                    </p:set>
                                    <p:animEffect transition="in" filter="dissolve">
                                      <p:cBhvr>
                                        <p:cTn id="15" dur="500"/>
                                        <p:tgtEl>
                                          <p:spTgt spid="11265"/>
                                        </p:tgtEl>
                                      </p:cBhvr>
                                    </p:animEffect>
                                  </p:childTnLst>
                                </p:cTn>
                              </p:par>
                              <p:par>
                                <p:cTn id="16" presetID="9" presetClass="entr" presetSubtype="0"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dissolve">
                                      <p:cBhvr>
                                        <p:cTn id="18" dur="500"/>
                                        <p:tgtEl>
                                          <p:spTgt spid="1127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dissolv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0"/>
            <a:ext cx="8244045" cy="1325563"/>
          </a:xfrm>
        </p:spPr>
        <p:txBody>
          <a:bodyPr>
            <a:normAutofit/>
          </a:bodyPr>
          <a:lstStyle/>
          <a:p>
            <a:pPr algn="ctr"/>
            <a:r>
              <a:rPr lang="en-US" sz="3200" b="1" u="sng" dirty="0">
                <a:latin typeface="Century Gothic" panose="020B0502020202020204" pitchFamily="34" charset="0"/>
              </a:rPr>
              <a:t>Context &amp; OT Backgrounds</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628649" y="1182320"/>
            <a:ext cx="7886700" cy="5439544"/>
          </a:xfrm>
        </p:spPr>
        <p:txBody>
          <a:bodyPr>
            <a:normAutofit/>
          </a:bodyPr>
          <a:lstStyle/>
          <a:p>
            <a:pPr>
              <a:lnSpc>
                <a:spcPct val="100000"/>
              </a:lnSpc>
              <a:spcBef>
                <a:spcPts val="1800"/>
              </a:spcBef>
            </a:pPr>
            <a:r>
              <a:rPr lang="en-US" sz="2000" dirty="0"/>
              <a:t>The Voice of the Lord comes forth from the sanctuary, rendering recompense to His enemies (Isa. 66:6)</a:t>
            </a:r>
          </a:p>
          <a:p>
            <a:pPr>
              <a:lnSpc>
                <a:spcPct val="100000"/>
              </a:lnSpc>
              <a:spcBef>
                <a:spcPts val="1800"/>
              </a:spcBef>
            </a:pPr>
            <a:r>
              <a:rPr lang="en-US" sz="2000" dirty="0"/>
              <a:t>“Pour Out” – </a:t>
            </a:r>
          </a:p>
          <a:p>
            <a:pPr lvl="1">
              <a:lnSpc>
                <a:spcPct val="110000"/>
              </a:lnSpc>
              <a:spcBef>
                <a:spcPts val="600"/>
              </a:spcBef>
            </a:pPr>
            <a:r>
              <a:rPr lang="en-US" sz="1600" dirty="0"/>
              <a:t>A common metaphor in scenes of God’s wrath (e.g., Ps. 69:24; Jer. 10:25; Zeph. 3:8)</a:t>
            </a:r>
          </a:p>
          <a:p>
            <a:pPr lvl="1">
              <a:lnSpc>
                <a:spcPct val="110000"/>
              </a:lnSpc>
              <a:spcBef>
                <a:spcPts val="600"/>
              </a:spcBef>
            </a:pPr>
            <a:r>
              <a:rPr lang="en-US" sz="1600" dirty="0"/>
              <a:t>This is now the 5</a:t>
            </a:r>
            <a:r>
              <a:rPr lang="en-US" sz="1600" baseline="30000" dirty="0"/>
              <a:t>th</a:t>
            </a:r>
            <a:r>
              <a:rPr lang="en-US" sz="1600" dirty="0"/>
              <a:t> time the wrath of God has occurred since chapter 13</a:t>
            </a:r>
          </a:p>
          <a:p>
            <a:pPr lvl="1">
              <a:lnSpc>
                <a:spcPct val="110000"/>
              </a:lnSpc>
              <a:spcBef>
                <a:spcPts val="600"/>
              </a:spcBef>
            </a:pPr>
            <a:r>
              <a:rPr lang="en-US" sz="1600" dirty="0"/>
              <a:t>A poetic antithesis of God’s blessings upon the righteous</a:t>
            </a:r>
          </a:p>
          <a:p>
            <a:pPr lvl="1">
              <a:lnSpc>
                <a:spcPct val="110000"/>
              </a:lnSpc>
              <a:spcBef>
                <a:spcPts val="600"/>
              </a:spcBef>
            </a:pPr>
            <a:r>
              <a:rPr lang="en-US" sz="1600" dirty="0"/>
              <a:t>Directed toward those who have the mark of the beast and worship its image</a:t>
            </a:r>
          </a:p>
          <a:p>
            <a:pPr lvl="1">
              <a:lnSpc>
                <a:spcPct val="110000"/>
              </a:lnSpc>
              <a:spcBef>
                <a:spcPts val="600"/>
              </a:spcBef>
            </a:pPr>
            <a:r>
              <a:rPr lang="en-US" sz="1600" dirty="0"/>
              <a:t>God uses every weapon in His arsenal to bring judgment</a:t>
            </a:r>
            <a:endParaRPr lang="en-US" sz="2000" dirty="0"/>
          </a:p>
          <a:p>
            <a:pPr>
              <a:lnSpc>
                <a:spcPct val="100000"/>
              </a:lnSpc>
              <a:spcBef>
                <a:spcPts val="1800"/>
              </a:spcBef>
            </a:pPr>
            <a:r>
              <a:rPr lang="en-US" sz="2000" i="1" dirty="0"/>
              <a:t>“It is just another strike against the gods of the Roman world and the Roman world itself. The bowls are all to be put together and we are to see Jehovah judging the Roman from every angle. He’s attacking the Roman world just as he attacked the Egyptian world. He is here symbolically setting forth that attack!” </a:t>
            </a:r>
            <a:r>
              <a:rPr lang="en-US" sz="2000" dirty="0"/>
              <a:t>(</a:t>
            </a:r>
            <a:r>
              <a:rPr lang="en-US" sz="2000" dirty="0" err="1"/>
              <a:t>McGuiggan</a:t>
            </a:r>
            <a:r>
              <a:rPr lang="en-US" sz="2000" dirty="0"/>
              <a:t>, 227)</a:t>
            </a:r>
          </a:p>
        </p:txBody>
      </p:sp>
    </p:spTree>
    <p:extLst>
      <p:ext uri="{BB962C8B-B14F-4D97-AF65-F5344CB8AC3E}">
        <p14:creationId xmlns:p14="http://schemas.microsoft.com/office/powerpoint/2010/main" val="24234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0"/>
            <a:ext cx="8244045" cy="1325563"/>
          </a:xfrm>
        </p:spPr>
        <p:txBody>
          <a:bodyPr>
            <a:normAutofit/>
          </a:bodyPr>
          <a:lstStyle/>
          <a:p>
            <a:pPr algn="ctr"/>
            <a:r>
              <a:rPr lang="en-US" sz="3200" b="1" u="sng" dirty="0">
                <a:latin typeface="Century Gothic" panose="020B0502020202020204" pitchFamily="34" charset="0"/>
              </a:rPr>
              <a:t>Context &amp; OT Backgrounds</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628649" y="1182320"/>
            <a:ext cx="4797461" cy="5439544"/>
          </a:xfrm>
        </p:spPr>
        <p:txBody>
          <a:bodyPr>
            <a:normAutofit fontScale="92500" lnSpcReduction="20000"/>
          </a:bodyPr>
          <a:lstStyle/>
          <a:p>
            <a:pPr>
              <a:lnSpc>
                <a:spcPct val="100000"/>
              </a:lnSpc>
              <a:spcBef>
                <a:spcPts val="1800"/>
              </a:spcBef>
            </a:pPr>
            <a:r>
              <a:rPr lang="en-US" sz="2000" i="1" dirty="0"/>
              <a:t>“The author’s descriptive details of the plagues are not to be taken literally, but as contributing to the general effect of intense calamity and terror. As was mentioned earlier, the descriptions are descriptions of the symbols, not of the reality conveyed by the symbols. The justice of God must bring judgment upon individuals and upon nations that violate the moral structure of God’s universe. Like a good teacher, John repeats with kaleidoscopic variety his central conviction that God rules and overrules in the affairs of the church and the world. We might say that John sets up several mirrors in which the same objects are reflected from different sides, so that the reader cannot fail to take note of them.” </a:t>
            </a:r>
            <a:r>
              <a:rPr lang="en-US" sz="2000" dirty="0"/>
              <a:t>(Metzger, 82f)</a:t>
            </a:r>
          </a:p>
          <a:p>
            <a:pPr>
              <a:lnSpc>
                <a:spcPct val="100000"/>
              </a:lnSpc>
              <a:spcBef>
                <a:spcPts val="1800"/>
              </a:spcBef>
            </a:pPr>
            <a:r>
              <a:rPr lang="en-US" sz="2000" i="1" dirty="0"/>
              <a:t>“These signs are revealed in God’s picture book, not as specific events of history, but as scenes in which to visualize the awesome terror of his judgments.” </a:t>
            </a:r>
            <a:r>
              <a:rPr lang="en-US" sz="2000" dirty="0"/>
              <a:t>(</a:t>
            </a:r>
            <a:r>
              <a:rPr lang="en-US" sz="2000" dirty="0" err="1"/>
              <a:t>Harkrider</a:t>
            </a:r>
            <a:r>
              <a:rPr lang="en-US" sz="2000" dirty="0"/>
              <a:t>, 180)</a:t>
            </a:r>
          </a:p>
          <a:p>
            <a:pPr>
              <a:lnSpc>
                <a:spcPct val="100000"/>
              </a:lnSpc>
              <a:spcBef>
                <a:spcPts val="1800"/>
              </a:spcBef>
            </a:pPr>
            <a:endParaRPr lang="en-US" sz="2000" dirty="0"/>
          </a:p>
        </p:txBody>
      </p:sp>
      <p:pic>
        <p:nvPicPr>
          <p:cNvPr id="6" name="Picture 5">
            <a:extLst>
              <a:ext uri="{FF2B5EF4-FFF2-40B4-BE49-F238E27FC236}">
                <a16:creationId xmlns:a16="http://schemas.microsoft.com/office/drawing/2014/main" id="{15201A95-9866-7447-BE97-6170AAC6FABA}"/>
              </a:ext>
            </a:extLst>
          </p:cNvPr>
          <p:cNvPicPr>
            <a:picLocks noChangeAspect="1"/>
          </p:cNvPicPr>
          <p:nvPr/>
        </p:nvPicPr>
        <p:blipFill>
          <a:blip r:embed="rId2"/>
          <a:stretch>
            <a:fillRect/>
          </a:stretch>
        </p:blipFill>
        <p:spPr>
          <a:xfrm>
            <a:off x="5683249" y="1194881"/>
            <a:ext cx="2832100" cy="2234120"/>
          </a:xfrm>
          <a:prstGeom prst="rect">
            <a:avLst/>
          </a:prstGeom>
          <a:ln w="38100">
            <a:noFill/>
          </a:ln>
        </p:spPr>
      </p:pic>
      <p:pic>
        <p:nvPicPr>
          <p:cNvPr id="21508" name="Picture 4" descr="The Frogs of War (Revelation 16:13-14) | The Left Hand of Ehud: Matt&amp;#39;s  Bible Blog">
            <a:extLst>
              <a:ext uri="{FF2B5EF4-FFF2-40B4-BE49-F238E27FC236}">
                <a16:creationId xmlns:a16="http://schemas.microsoft.com/office/drawing/2014/main" id="{7B3BF051-C2C7-B946-B425-B6EF6AC9E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616" y="3611507"/>
            <a:ext cx="2757366" cy="29283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1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r>
              <a:rPr lang="en-US" sz="3200" b="1" u="sng" dirty="0">
                <a:latin typeface="Century Gothic" panose="020B0502020202020204" pitchFamily="34" charset="0"/>
              </a:rPr>
              <a:t>Bowl #1 (16:2)</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2777741" cy="5439544"/>
          </a:xfrm>
        </p:spPr>
        <p:txBody>
          <a:bodyPr>
            <a:normAutofit lnSpcReduction="10000"/>
          </a:bodyPr>
          <a:lstStyle/>
          <a:p>
            <a:pPr>
              <a:lnSpc>
                <a:spcPct val="100000"/>
              </a:lnSpc>
              <a:spcBef>
                <a:spcPts val="1800"/>
              </a:spcBef>
            </a:pPr>
            <a:r>
              <a:rPr lang="en-US" sz="2000" dirty="0"/>
              <a:t>Note the immediate obedience of the angels. There is no delay at this point.</a:t>
            </a:r>
          </a:p>
          <a:p>
            <a:pPr>
              <a:lnSpc>
                <a:spcPct val="100000"/>
              </a:lnSpc>
              <a:spcBef>
                <a:spcPts val="1800"/>
              </a:spcBef>
            </a:pPr>
            <a:r>
              <a:rPr lang="en-US" sz="2000" dirty="0"/>
              <a:t>“On the Earth” - in Revelation, the place of the impenitent</a:t>
            </a:r>
          </a:p>
          <a:p>
            <a:pPr>
              <a:lnSpc>
                <a:spcPct val="100000"/>
              </a:lnSpc>
              <a:spcBef>
                <a:spcPts val="1800"/>
              </a:spcBef>
            </a:pPr>
            <a:r>
              <a:rPr lang="en-US" sz="2000" dirty="0"/>
              <a:t>“Sore” – cf.  the plague of boils on Egypt (Ex. 9:9ff); also, Deut. 28:35</a:t>
            </a:r>
          </a:p>
          <a:p>
            <a:pPr>
              <a:lnSpc>
                <a:spcPct val="100000"/>
              </a:lnSpc>
              <a:spcBef>
                <a:spcPts val="1800"/>
              </a:spcBef>
            </a:pPr>
            <a:r>
              <a:rPr lang="en-US" sz="2000" dirty="0"/>
              <a:t>“Mark…image” – mockery of imperial cult lingo; poetic justice (Gal. 6:7f; Prov. 13:15)</a:t>
            </a:r>
          </a:p>
        </p:txBody>
      </p:sp>
      <p:pic>
        <p:nvPicPr>
          <p:cNvPr id="4" name="Picture 3">
            <a:extLst>
              <a:ext uri="{FF2B5EF4-FFF2-40B4-BE49-F238E27FC236}">
                <a16:creationId xmlns:a16="http://schemas.microsoft.com/office/drawing/2014/main" id="{B2A8F739-9280-5F47-AE54-058EEFDC8990}"/>
              </a:ext>
            </a:extLst>
          </p:cNvPr>
          <p:cNvPicPr>
            <a:picLocks noChangeAspect="1"/>
          </p:cNvPicPr>
          <p:nvPr/>
        </p:nvPicPr>
        <p:blipFill>
          <a:blip r:embed="rId2"/>
          <a:stretch>
            <a:fillRect/>
          </a:stretch>
        </p:blipFill>
        <p:spPr>
          <a:xfrm>
            <a:off x="3677696" y="0"/>
            <a:ext cx="5466303" cy="6858000"/>
          </a:xfrm>
          <a:prstGeom prst="rect">
            <a:avLst/>
          </a:prstGeom>
        </p:spPr>
      </p:pic>
    </p:spTree>
    <p:extLst>
      <p:ext uri="{BB962C8B-B14F-4D97-AF65-F5344CB8AC3E}">
        <p14:creationId xmlns:p14="http://schemas.microsoft.com/office/powerpoint/2010/main" val="39151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pPr algn="ctr"/>
            <a:r>
              <a:rPr lang="en-US" sz="3200" b="1" u="sng" dirty="0">
                <a:latin typeface="Century Gothic" panose="020B0502020202020204" pitchFamily="34" charset="0"/>
              </a:rPr>
              <a:t>Bowl #2 (16:3)</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8244044" cy="5439544"/>
          </a:xfrm>
        </p:spPr>
        <p:txBody>
          <a:bodyPr>
            <a:normAutofit lnSpcReduction="10000"/>
          </a:bodyPr>
          <a:lstStyle/>
          <a:p>
            <a:pPr>
              <a:lnSpc>
                <a:spcPct val="100000"/>
              </a:lnSpc>
              <a:spcBef>
                <a:spcPts val="1800"/>
              </a:spcBef>
            </a:pPr>
            <a:r>
              <a:rPr lang="en-US" sz="2000" dirty="0"/>
              <a:t>“On the Sea” – Domain of the beast (8:8f; 13:1; cf. Zech. 9:4)</a:t>
            </a:r>
          </a:p>
          <a:p>
            <a:pPr>
              <a:lnSpc>
                <a:spcPct val="100000"/>
              </a:lnSpc>
              <a:spcBef>
                <a:spcPts val="1800"/>
              </a:spcBef>
            </a:pPr>
            <a:r>
              <a:rPr lang="en-US" sz="2000" dirty="0"/>
              <a:t>Recalls the first plague on Egypt &amp; also the second trumpet in Revelation</a:t>
            </a:r>
          </a:p>
          <a:p>
            <a:pPr>
              <a:lnSpc>
                <a:spcPct val="100000"/>
              </a:lnSpc>
              <a:spcBef>
                <a:spcPts val="1800"/>
              </a:spcBef>
            </a:pPr>
            <a:r>
              <a:rPr lang="en-US" sz="2000" dirty="0"/>
              <a:t>Compare similar OT all-encapsulating historical judgments (e.g., Zeph. 1:2-4; Jer. 5:23ff; Isa. 13:10-13, 17-22)</a:t>
            </a:r>
          </a:p>
          <a:p>
            <a:pPr>
              <a:lnSpc>
                <a:spcPct val="100000"/>
              </a:lnSpc>
              <a:spcBef>
                <a:spcPts val="1800"/>
              </a:spcBef>
            </a:pPr>
            <a:r>
              <a:rPr lang="en-US" sz="2000" i="1" dirty="0"/>
              <a:t>“Society was dead in sins and trespasses, and now there occurs the blood as of a dead man, putrid and rotting—a revealing illustration of the true nature of the spiritually dead. The result is death to all who come into such a society—not inherited, but consequential death…when the spiritual quality of a society decays, like a sea of coagulated blood from dead men, it putrefies and rots, issuing a foul and obnoxious odor…In such a society, morals decline to the lowest level; the family collapses, schools breed anarchy and rebellion, business ethics are forgotten, entertainment becomes base and sordid, and printing presses exude smut and filth, until the whole is strangled in its own death blood and suffocated by its own stench. Our society too must listen to the trumpet warnings before God pours out the bowls of wrath.” </a:t>
            </a:r>
            <a:r>
              <a:rPr lang="en-US" sz="2000" dirty="0"/>
              <a:t>(Hailey, 328)</a:t>
            </a:r>
          </a:p>
        </p:txBody>
      </p:sp>
    </p:spTree>
    <p:extLst>
      <p:ext uri="{BB962C8B-B14F-4D97-AF65-F5344CB8AC3E}">
        <p14:creationId xmlns:p14="http://schemas.microsoft.com/office/powerpoint/2010/main" val="34802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pPr algn="ctr"/>
            <a:r>
              <a:rPr lang="en-US" sz="3200" b="1" u="sng" dirty="0">
                <a:latin typeface="Century Gothic" panose="020B0502020202020204" pitchFamily="34" charset="0"/>
              </a:rPr>
              <a:t>Bowl #3 (16:4-7)</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8244044" cy="5439544"/>
          </a:xfrm>
        </p:spPr>
        <p:txBody>
          <a:bodyPr>
            <a:normAutofit/>
          </a:bodyPr>
          <a:lstStyle/>
          <a:p>
            <a:pPr>
              <a:lnSpc>
                <a:spcPct val="100000"/>
              </a:lnSpc>
              <a:spcBef>
                <a:spcPts val="1800"/>
              </a:spcBef>
            </a:pPr>
            <a:r>
              <a:rPr lang="en-US" sz="2000" dirty="0"/>
              <a:t>Similar judgment on rivers and springs (cf. Ex. 7:19)</a:t>
            </a:r>
          </a:p>
          <a:p>
            <a:pPr>
              <a:lnSpc>
                <a:spcPct val="100000"/>
              </a:lnSpc>
              <a:spcBef>
                <a:spcPts val="1800"/>
              </a:spcBef>
            </a:pPr>
            <a:r>
              <a:rPr lang="en-US" sz="2000" dirty="0"/>
              <a:t>v. 5 – recalls the cry of 6:10</a:t>
            </a:r>
          </a:p>
          <a:p>
            <a:pPr lvl="1">
              <a:lnSpc>
                <a:spcPct val="100000"/>
              </a:lnSpc>
              <a:spcBef>
                <a:spcPts val="600"/>
              </a:spcBef>
            </a:pPr>
            <a:r>
              <a:rPr lang="en-US" sz="1600" i="1" dirty="0"/>
              <a:t>“When men pollute, corrupt, and destroy, it is just that they receive a commensurate retribution for their wicked deeds. A servant had poured out the contents of the bowl, but the judgment was from God.” </a:t>
            </a:r>
            <a:r>
              <a:rPr lang="en-US" sz="1600" dirty="0"/>
              <a:t>(Hailey, 329)</a:t>
            </a:r>
          </a:p>
          <a:p>
            <a:pPr lvl="1">
              <a:lnSpc>
                <a:spcPct val="100000"/>
              </a:lnSpc>
              <a:spcBef>
                <a:spcPts val="600"/>
              </a:spcBef>
            </a:pPr>
            <a:r>
              <a:rPr lang="en-US" sz="1600" i="1" dirty="0"/>
              <a:t>“They had made the blood of saints run like water, and now all they can find to drink is blood.” </a:t>
            </a:r>
            <a:r>
              <a:rPr lang="en-US" sz="1600" dirty="0"/>
              <a:t>(</a:t>
            </a:r>
            <a:r>
              <a:rPr lang="en-US" sz="1600" dirty="0" err="1"/>
              <a:t>Harkrider</a:t>
            </a:r>
            <a:r>
              <a:rPr lang="en-US" sz="1600" dirty="0"/>
              <a:t>, 181)</a:t>
            </a:r>
            <a:endParaRPr lang="en-US" sz="1200" dirty="0"/>
          </a:p>
          <a:p>
            <a:pPr>
              <a:lnSpc>
                <a:spcPct val="100000"/>
              </a:lnSpc>
              <a:spcBef>
                <a:spcPts val="1800"/>
              </a:spcBef>
            </a:pPr>
            <a:r>
              <a:rPr lang="en-US" sz="2000" dirty="0"/>
              <a:t>“who are and who were” – compare 1:4; an image of sovereignty</a:t>
            </a:r>
          </a:p>
          <a:p>
            <a:pPr>
              <a:lnSpc>
                <a:spcPct val="100000"/>
              </a:lnSpc>
              <a:spcBef>
                <a:spcPts val="1800"/>
              </a:spcBef>
            </a:pPr>
            <a:r>
              <a:rPr lang="en-US" sz="2000" dirty="0"/>
              <a:t>v. 6 – poetic justice; </a:t>
            </a:r>
            <a:r>
              <a:rPr lang="en-US" sz="2000" i="1" dirty="0"/>
              <a:t>lex talionis</a:t>
            </a:r>
            <a:r>
              <a:rPr lang="en-US" sz="2000" dirty="0"/>
              <a:t> (cf. Isa. 49:26; Obad. 15f) – </a:t>
            </a:r>
            <a:r>
              <a:rPr lang="en-US" sz="2000" i="1" dirty="0"/>
              <a:t>“Because they have been so eager for blood, they shall be satiated with blood; it shall be given them to drink, which is more than they had looked for.” </a:t>
            </a:r>
            <a:r>
              <a:rPr lang="en-US" sz="2000" dirty="0"/>
              <a:t>(Hailey, 329)</a:t>
            </a:r>
          </a:p>
          <a:p>
            <a:pPr>
              <a:lnSpc>
                <a:spcPct val="100000"/>
              </a:lnSpc>
              <a:spcBef>
                <a:spcPts val="1800"/>
              </a:spcBef>
            </a:pPr>
            <a:r>
              <a:rPr lang="en-US" sz="2000" dirty="0"/>
              <a:t>v. 7 – confirmation of v. 5 (cf. 9:13; 14:18; Deut. 32:4); while the heathen drink blood, God’s people drink of living waters (Isa. 12:3; John 4:14)</a:t>
            </a:r>
          </a:p>
        </p:txBody>
      </p:sp>
    </p:spTree>
    <p:extLst>
      <p:ext uri="{BB962C8B-B14F-4D97-AF65-F5344CB8AC3E}">
        <p14:creationId xmlns:p14="http://schemas.microsoft.com/office/powerpoint/2010/main" val="8412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pPr algn="ctr"/>
            <a:r>
              <a:rPr lang="en-US" sz="3200" b="1" u="sng" dirty="0">
                <a:latin typeface="Century Gothic" panose="020B0502020202020204" pitchFamily="34" charset="0"/>
              </a:rPr>
              <a:t>Bowl #3 (16:4-7)</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8244044" cy="5439544"/>
          </a:xfrm>
        </p:spPr>
        <p:txBody>
          <a:bodyPr>
            <a:normAutofit/>
          </a:bodyPr>
          <a:lstStyle/>
          <a:p>
            <a:pPr marL="0" indent="0" algn="ctr">
              <a:lnSpc>
                <a:spcPct val="100000"/>
              </a:lnSpc>
              <a:spcBef>
                <a:spcPts val="1800"/>
              </a:spcBef>
              <a:buNone/>
            </a:pPr>
            <a:r>
              <a:rPr lang="en-US" sz="2400" i="1" dirty="0"/>
              <a:t>“Let this ring out: JUSTICE WILL BE DONE. For all the ungodliness done on the earth, a day of reckoning will come. For all the tears of lonely little boys and girls sitting by themselves in the corner of an orphanage wondering what’s gone wrong; for all the hard-working wives who lie senseless </a:t>
            </a:r>
            <a:r>
              <a:rPr lang="en-US" sz="2400" i="1" dirty="0" err="1"/>
              <a:t>beneatht</a:t>
            </a:r>
            <a:r>
              <a:rPr lang="en-US" sz="2400" i="1" dirty="0"/>
              <a:t> the pounding feet and hands of drunken bums; for all the tortured youths who live under the slavery of the drug traffic; for all the exploited and intimidated </a:t>
            </a:r>
            <a:r>
              <a:rPr lang="en-US" sz="2400" i="1" dirty="0" err="1"/>
              <a:t>youg</a:t>
            </a:r>
            <a:r>
              <a:rPr lang="en-US" sz="2400" i="1" dirty="0"/>
              <a:t> girls whose lives are full of shame and disgrace; for all the poor who live under the grinding power of the loan sharks; for all the victims of the Mafia; for all the slandered souls; for all those children who were born in the straw and nurtured in infamy—for these, there will come a day! Justice will be meted out. The criminals will pay. If there’s a God, there’s got to be a judgment day. And in that day, the altar will cry out, YES, Lord!”</a:t>
            </a:r>
            <a:endParaRPr lang="en-US" sz="2400" dirty="0"/>
          </a:p>
        </p:txBody>
      </p:sp>
    </p:spTree>
    <p:extLst>
      <p:ext uri="{BB962C8B-B14F-4D97-AF65-F5344CB8AC3E}">
        <p14:creationId xmlns:p14="http://schemas.microsoft.com/office/powerpoint/2010/main" val="24837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pPr algn="ctr"/>
            <a:r>
              <a:rPr lang="en-US" sz="3200" b="1" u="sng" dirty="0">
                <a:latin typeface="Century Gothic" panose="020B0502020202020204" pitchFamily="34" charset="0"/>
              </a:rPr>
              <a:t>Bowl #3 (16:4-7)</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8244044" cy="5439544"/>
          </a:xfrm>
        </p:spPr>
        <p:txBody>
          <a:bodyPr>
            <a:normAutofit/>
          </a:bodyPr>
          <a:lstStyle/>
          <a:p>
            <a:pPr marL="0" indent="0" algn="ctr">
              <a:lnSpc>
                <a:spcPct val="100000"/>
              </a:lnSpc>
              <a:spcBef>
                <a:spcPts val="1800"/>
              </a:spcBef>
              <a:buNone/>
            </a:pPr>
            <a:r>
              <a:rPr lang="en-US" sz="2400" i="1" dirty="0"/>
              <a:t>“All those Roman thieving generals who stole the modesty of sweet young ladies; for those Roman soldiers who raped and plundered; for those howling mobs who watched our brethren and sisters writing in torture; for that Nero, for Domitian, for Diocletian, Decius and Galerius, and the rest of their tribe—their day came in history, but a greater day is yet to come when all the robbed, cheated, raped and ravaged, intimidated and hounded—that day when all the ‘victims’ watch while the cut-throats and villains are placed on trial—THAT DAY IS YET TO COME! Such has been the scandalous treatment of the Family of Jesus Christ, that were there no judgment day, the rocks would cry out—the altar would continue to cry out!” </a:t>
            </a:r>
            <a:r>
              <a:rPr lang="en-US" sz="2400" dirty="0"/>
              <a:t>(</a:t>
            </a:r>
            <a:r>
              <a:rPr lang="en-US" sz="2400" dirty="0" err="1"/>
              <a:t>McGuiggan</a:t>
            </a:r>
            <a:r>
              <a:rPr lang="en-US" sz="2400" dirty="0"/>
              <a:t>, 227f)</a:t>
            </a:r>
          </a:p>
        </p:txBody>
      </p:sp>
    </p:spTree>
    <p:extLst>
      <p:ext uri="{BB962C8B-B14F-4D97-AF65-F5344CB8AC3E}">
        <p14:creationId xmlns:p14="http://schemas.microsoft.com/office/powerpoint/2010/main" val="41542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E8EC-515F-B044-AE4E-DDA5C0B03BBA}"/>
              </a:ext>
            </a:extLst>
          </p:cNvPr>
          <p:cNvSpPr>
            <a:spLocks noGrp="1"/>
          </p:cNvSpPr>
          <p:nvPr>
            <p:ph type="title"/>
          </p:nvPr>
        </p:nvSpPr>
        <p:spPr>
          <a:xfrm>
            <a:off x="628650" y="134015"/>
            <a:ext cx="7886700" cy="1325563"/>
          </a:xfrm>
        </p:spPr>
        <p:txBody>
          <a:bodyPr/>
          <a:lstStyle/>
          <a:p>
            <a:pPr algn="ctr"/>
            <a:r>
              <a:rPr lang="en-US" b="1" u="sng" dirty="0">
                <a:latin typeface="Century Gothic" panose="020B0502020202020204" pitchFamily="34" charset="0"/>
              </a:rPr>
              <a:t>The Overall Message</a:t>
            </a:r>
          </a:p>
        </p:txBody>
      </p:sp>
      <p:sp>
        <p:nvSpPr>
          <p:cNvPr id="3" name="Content Placeholder 2">
            <a:extLst>
              <a:ext uri="{FF2B5EF4-FFF2-40B4-BE49-F238E27FC236}">
                <a16:creationId xmlns:a16="http://schemas.microsoft.com/office/drawing/2014/main" id="{BEF33E8D-660C-0E4B-80CD-76F0ED31B382}"/>
              </a:ext>
            </a:extLst>
          </p:cNvPr>
          <p:cNvSpPr>
            <a:spLocks noGrp="1"/>
          </p:cNvSpPr>
          <p:nvPr>
            <p:ph idx="1"/>
          </p:nvPr>
        </p:nvSpPr>
        <p:spPr>
          <a:xfrm>
            <a:off x="628650" y="1459578"/>
            <a:ext cx="7886700" cy="4351338"/>
          </a:xfrm>
        </p:spPr>
        <p:txBody>
          <a:bodyPr/>
          <a:lstStyle/>
          <a:p>
            <a:pPr marL="0" indent="0" algn="ctr">
              <a:buNone/>
            </a:pPr>
            <a:r>
              <a:rPr lang="en-US" i="1" dirty="0"/>
              <a:t>“We are being told before the bowls are poured out that this is the work of God. There’s nothing accidental here. This is no Fate or Luck. Here is deliberate and holy judgment poured out on the kingdom of Rome—the current manifestation of the Devil’s moral and spiritual lunacy. The warnings are over—they are ignored.” </a:t>
            </a:r>
            <a:r>
              <a:rPr lang="en-US" dirty="0"/>
              <a:t>(Jim </a:t>
            </a:r>
            <a:r>
              <a:rPr lang="en-US" dirty="0" err="1"/>
              <a:t>McGuiggan</a:t>
            </a:r>
            <a:r>
              <a:rPr lang="en-US" dirty="0"/>
              <a:t>, “The Book of Revelation,” </a:t>
            </a:r>
            <a:r>
              <a:rPr lang="en-US" i="1" dirty="0"/>
              <a:t>Let the Bible Speak Study Series</a:t>
            </a:r>
            <a:r>
              <a:rPr lang="en-US" dirty="0"/>
              <a:t>, 216)</a:t>
            </a:r>
          </a:p>
        </p:txBody>
      </p:sp>
      <p:pic>
        <p:nvPicPr>
          <p:cNvPr id="5122" name="Picture 2" descr="In the end; God Wins - Hope Church Newham">
            <a:extLst>
              <a:ext uri="{FF2B5EF4-FFF2-40B4-BE49-F238E27FC236}">
                <a16:creationId xmlns:a16="http://schemas.microsoft.com/office/drawing/2014/main" id="{7D2B4A4D-C80B-E147-8F01-25941AD1BF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63" b="19548"/>
          <a:stretch/>
        </p:blipFill>
        <p:spPr bwMode="auto">
          <a:xfrm>
            <a:off x="0" y="4933741"/>
            <a:ext cx="9144000" cy="192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289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als, Trumpets, and Bowls in Revelation">
            <a:extLst>
              <a:ext uri="{FF2B5EF4-FFF2-40B4-BE49-F238E27FC236}">
                <a16:creationId xmlns:a16="http://schemas.microsoft.com/office/drawing/2014/main" id="{35A56926-24E6-534C-BB8A-5D5E8A368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21" b="18407"/>
          <a:stretch/>
        </p:blipFill>
        <p:spPr bwMode="auto">
          <a:xfrm>
            <a:off x="542611" y="401934"/>
            <a:ext cx="8058778" cy="512465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75CD089-FA66-7143-8E3E-9C7F274C32CE}"/>
              </a:ext>
            </a:extLst>
          </p:cNvPr>
          <p:cNvSpPr txBox="1">
            <a:spLocks/>
          </p:cNvSpPr>
          <p:nvPr/>
        </p:nvSpPr>
        <p:spPr>
          <a:xfrm>
            <a:off x="0" y="5782827"/>
            <a:ext cx="9144000" cy="107517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entury Gothic" panose="020B0502020202020204" pitchFamily="34" charset="0"/>
              </a:rPr>
              <a:t>The seven seals </a:t>
            </a:r>
            <a:r>
              <a:rPr lang="en-US" sz="2800" b="1" u="sng" dirty="0">
                <a:latin typeface="Century Gothic" panose="020B0502020202020204" pitchFamily="34" charset="0"/>
              </a:rPr>
              <a:t>reveal</a:t>
            </a:r>
            <a:r>
              <a:rPr lang="en-US" sz="2800" b="1" dirty="0">
                <a:latin typeface="Century Gothic" panose="020B0502020202020204" pitchFamily="34" charset="0"/>
              </a:rPr>
              <a:t>, the seven trumpets </a:t>
            </a:r>
            <a:r>
              <a:rPr lang="en-US" sz="2800" b="1" u="sng" dirty="0">
                <a:latin typeface="Century Gothic" panose="020B0502020202020204" pitchFamily="34" charset="0"/>
              </a:rPr>
              <a:t>announce and warn</a:t>
            </a:r>
            <a:r>
              <a:rPr lang="en-US" sz="2800" b="1" dirty="0">
                <a:latin typeface="Century Gothic" panose="020B0502020202020204" pitchFamily="34" charset="0"/>
              </a:rPr>
              <a:t>, the seven bowls </a:t>
            </a:r>
            <a:r>
              <a:rPr lang="en-US" sz="2800" b="1" u="sng" dirty="0">
                <a:latin typeface="Century Gothic" panose="020B0502020202020204" pitchFamily="34" charset="0"/>
              </a:rPr>
              <a:t>execute</a:t>
            </a:r>
            <a:r>
              <a:rPr lang="en-US" sz="2800" b="1" dirty="0">
                <a:latin typeface="Century Gothic" panose="020B0502020202020204" pitchFamily="34" charset="0"/>
              </a:rPr>
              <a:t> (Lenski, 461)</a:t>
            </a:r>
          </a:p>
        </p:txBody>
      </p:sp>
    </p:spTree>
    <p:extLst>
      <p:ext uri="{BB962C8B-B14F-4D97-AF65-F5344CB8AC3E}">
        <p14:creationId xmlns:p14="http://schemas.microsoft.com/office/powerpoint/2010/main" val="194037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0"/>
            <a:ext cx="8244045" cy="1325563"/>
          </a:xfrm>
        </p:spPr>
        <p:txBody>
          <a:bodyPr>
            <a:normAutofit/>
          </a:bodyPr>
          <a:lstStyle/>
          <a:p>
            <a:pPr algn="ctr"/>
            <a:r>
              <a:rPr lang="en-US" sz="3200" b="1" u="sng" dirty="0">
                <a:latin typeface="Century Gothic" panose="020B0502020202020204" pitchFamily="34" charset="0"/>
              </a:rPr>
              <a:t>Setup for the Next Section of Revelation</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628649" y="1182320"/>
            <a:ext cx="7886700" cy="5439544"/>
          </a:xfrm>
        </p:spPr>
        <p:txBody>
          <a:bodyPr>
            <a:normAutofit fontScale="85000" lnSpcReduction="20000"/>
          </a:bodyPr>
          <a:lstStyle/>
          <a:p>
            <a:pPr>
              <a:lnSpc>
                <a:spcPct val="110000"/>
              </a:lnSpc>
              <a:spcBef>
                <a:spcPts val="0"/>
              </a:spcBef>
            </a:pPr>
            <a:r>
              <a:rPr lang="en-US" sz="2400" dirty="0"/>
              <a:t>The opening of the seventh seal led to the seven trumpets (8:1-2). The blowing of the seventh trumpet leads to the pouring out of the seven bowls of wrath (11:15). </a:t>
            </a:r>
            <a:r>
              <a:rPr lang="en-US" sz="2400" i="1" dirty="0"/>
              <a:t>“The writer of the book of Revelation has carefully laid out a series of parallel and yet ever-progressing panels. These display God’s plan from different vantage points, stressing one or another feature. At the same time, the different accounts reinforce one another and bring before the reader, over and over again, the truth that God rules and overrules in the affairs of humankind.” </a:t>
            </a:r>
            <a:r>
              <a:rPr lang="en-US" sz="2400" dirty="0"/>
              <a:t>(Metzger, 80)</a:t>
            </a:r>
          </a:p>
          <a:p>
            <a:pPr>
              <a:lnSpc>
                <a:spcPct val="110000"/>
              </a:lnSpc>
              <a:spcBef>
                <a:spcPts val="1800"/>
              </a:spcBef>
            </a:pPr>
            <a:r>
              <a:rPr lang="en-US" sz="2400" dirty="0"/>
              <a:t>This stage of Revelation concerns how God is just and righteous in judging the wicked so thoroughly (15:3; 16:7). In this theodicy, all the participants in the judgment of God are revealed in the rest of the book. </a:t>
            </a:r>
          </a:p>
          <a:p>
            <a:pPr lvl="1">
              <a:lnSpc>
                <a:spcPct val="110000"/>
              </a:lnSpc>
              <a:spcBef>
                <a:spcPts val="1200"/>
              </a:spcBef>
            </a:pPr>
            <a:r>
              <a:rPr lang="en-US" sz="2000" dirty="0"/>
              <a:t>God’s wrath is poured out in chapters 15-16. </a:t>
            </a:r>
          </a:p>
          <a:p>
            <a:pPr lvl="1">
              <a:lnSpc>
                <a:spcPct val="110000"/>
              </a:lnSpc>
              <a:spcBef>
                <a:spcPts val="1200"/>
              </a:spcBef>
            </a:pPr>
            <a:r>
              <a:rPr lang="en-US" sz="2000" dirty="0"/>
              <a:t>The destruction of “Babylon” is described in chapters 17-18. </a:t>
            </a:r>
          </a:p>
          <a:p>
            <a:pPr lvl="1">
              <a:lnSpc>
                <a:spcPct val="110000"/>
              </a:lnSpc>
              <a:spcBef>
                <a:spcPts val="1200"/>
              </a:spcBef>
            </a:pPr>
            <a:r>
              <a:rPr lang="en-US" sz="2000" dirty="0"/>
              <a:t>Christ’s victory is proclaimed in chapters 19-20:10. </a:t>
            </a:r>
          </a:p>
          <a:p>
            <a:pPr lvl="1">
              <a:lnSpc>
                <a:spcPct val="110000"/>
              </a:lnSpc>
              <a:spcBef>
                <a:spcPts val="1200"/>
              </a:spcBef>
            </a:pPr>
            <a:r>
              <a:rPr lang="en-US" sz="2000" dirty="0"/>
              <a:t>Judgment and the beauty of the new heavens and the new earth are laid out in 20:11-22:1ff.</a:t>
            </a:r>
          </a:p>
        </p:txBody>
      </p:sp>
    </p:spTree>
    <p:extLst>
      <p:ext uri="{BB962C8B-B14F-4D97-AF65-F5344CB8AC3E}">
        <p14:creationId xmlns:p14="http://schemas.microsoft.com/office/powerpoint/2010/main" val="42562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449977" y="-110531"/>
            <a:ext cx="8244045" cy="1325563"/>
          </a:xfrm>
        </p:spPr>
        <p:txBody>
          <a:bodyPr>
            <a:normAutofit/>
          </a:bodyPr>
          <a:lstStyle/>
          <a:p>
            <a:pPr algn="ctr"/>
            <a:r>
              <a:rPr lang="en-US" sz="3200" b="1" u="sng" dirty="0">
                <a:latin typeface="Century Gothic" panose="020B0502020202020204" pitchFamily="34" charset="0"/>
              </a:rPr>
              <a:t>Setup for the Next Section of Revelation</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449978" y="1021547"/>
            <a:ext cx="8244044" cy="5439544"/>
          </a:xfrm>
        </p:spPr>
        <p:txBody>
          <a:bodyPr>
            <a:normAutofit/>
          </a:bodyPr>
          <a:lstStyle/>
          <a:p>
            <a:pPr>
              <a:lnSpc>
                <a:spcPct val="100000"/>
              </a:lnSpc>
              <a:spcBef>
                <a:spcPts val="1800"/>
              </a:spcBef>
            </a:pPr>
            <a:r>
              <a:rPr lang="en-US" sz="2000" i="1" dirty="0"/>
              <a:t>“The visions he saw of God’s enemies, recorded in chapters 12 and 13, were gloomy and full of despair for the saints. But these visions of triumph, in chapters 14 and 15, are bright and full of hope.” </a:t>
            </a:r>
            <a:r>
              <a:rPr lang="en-US" sz="2000" dirty="0"/>
              <a:t>(</a:t>
            </a:r>
            <a:r>
              <a:rPr lang="en-US" sz="2000" dirty="0" err="1"/>
              <a:t>Harkrider</a:t>
            </a:r>
            <a:r>
              <a:rPr lang="en-US" sz="2000" dirty="0"/>
              <a:t>, 173)</a:t>
            </a:r>
            <a:endParaRPr lang="en-US" sz="2000" i="1" dirty="0"/>
          </a:p>
          <a:p>
            <a:pPr>
              <a:lnSpc>
                <a:spcPct val="100000"/>
              </a:lnSpc>
              <a:spcBef>
                <a:spcPts val="1800"/>
              </a:spcBef>
            </a:pPr>
            <a:r>
              <a:rPr lang="en-US" sz="2000" i="1" dirty="0"/>
              <a:t>“Chapter 15 is a reminder that the God of heaven is still in control. That was true then, in the first century. It was true during the Communist terror during the days of the USSR. It is true for those Christians who are in constant danger of death from Islamic terrorism. It is true during a global pandemic that has changed the whole world. It is true for us today. In every way, no matter what we see in the world around us, God is in control of the entire world.” </a:t>
            </a:r>
            <a:r>
              <a:rPr lang="en-US" sz="2000" dirty="0"/>
              <a:t>(Roger Hillis)</a:t>
            </a:r>
          </a:p>
        </p:txBody>
      </p:sp>
      <p:pic>
        <p:nvPicPr>
          <p:cNvPr id="13314" name="Picture 2" descr="The Song of Moses (Exodus 15:1-22) – Lo &amp;amp; Behold">
            <a:extLst>
              <a:ext uri="{FF2B5EF4-FFF2-40B4-BE49-F238E27FC236}">
                <a16:creationId xmlns:a16="http://schemas.microsoft.com/office/drawing/2014/main" id="{10735BEB-4B46-3E49-A655-62361BCF8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02629"/>
            <a:ext cx="9144000" cy="215537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67526A9-6BE9-6949-A8E8-C377465FC079}"/>
              </a:ext>
            </a:extLst>
          </p:cNvPr>
          <p:cNvCxnSpPr/>
          <p:nvPr/>
        </p:nvCxnSpPr>
        <p:spPr>
          <a:xfrm>
            <a:off x="0" y="4702629"/>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2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628650" y="55268"/>
            <a:ext cx="7886700" cy="1325563"/>
          </a:xfrm>
        </p:spPr>
        <p:txBody>
          <a:bodyPr>
            <a:normAutofit/>
          </a:bodyPr>
          <a:lstStyle/>
          <a:p>
            <a:pPr algn="ctr"/>
            <a:r>
              <a:rPr lang="en-US" sz="3200" b="1" u="sng" dirty="0">
                <a:latin typeface="Century Gothic" panose="020B0502020202020204" pitchFamily="34" charset="0"/>
              </a:rPr>
              <a:t>The Song of Moses &amp; the Lamb (15:1-4)</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628650" y="1314698"/>
            <a:ext cx="7886700" cy="5034223"/>
          </a:xfrm>
        </p:spPr>
        <p:txBody>
          <a:bodyPr>
            <a:normAutofit lnSpcReduction="10000"/>
          </a:bodyPr>
          <a:lstStyle/>
          <a:p>
            <a:pPr>
              <a:lnSpc>
                <a:spcPct val="100000"/>
              </a:lnSpc>
              <a:spcBef>
                <a:spcPts val="1800"/>
              </a:spcBef>
            </a:pPr>
            <a:r>
              <a:rPr lang="en-US" sz="2400" dirty="0"/>
              <a:t>Seven Angels – </a:t>
            </a:r>
          </a:p>
          <a:p>
            <a:pPr lvl="1">
              <a:lnSpc>
                <a:spcPct val="100000"/>
              </a:lnSpc>
              <a:spcBef>
                <a:spcPts val="1800"/>
              </a:spcBef>
            </a:pPr>
            <a:r>
              <a:rPr lang="en-US" sz="2000" dirty="0"/>
              <a:t>Introduced in v. 1, their purpose is described more in vv. 5-8</a:t>
            </a:r>
          </a:p>
          <a:p>
            <a:pPr lvl="1">
              <a:lnSpc>
                <a:spcPct val="100000"/>
              </a:lnSpc>
              <a:spcBef>
                <a:spcPts val="1800"/>
              </a:spcBef>
            </a:pPr>
            <a:r>
              <a:rPr lang="en-US" sz="2000" dirty="0"/>
              <a:t>Seven archangels? Seven angels of the churches? (1:20; </a:t>
            </a:r>
            <a:r>
              <a:rPr lang="en-US" sz="2000" dirty="0" err="1"/>
              <a:t>chs</a:t>
            </a:r>
            <a:r>
              <a:rPr lang="en-US" sz="2000" dirty="0"/>
              <a:t>. 2-3) Symbolic of completeness?</a:t>
            </a:r>
          </a:p>
          <a:p>
            <a:pPr>
              <a:lnSpc>
                <a:spcPct val="100000"/>
              </a:lnSpc>
              <a:spcBef>
                <a:spcPts val="1800"/>
              </a:spcBef>
            </a:pPr>
            <a:r>
              <a:rPr lang="en-US" sz="2400" dirty="0"/>
              <a:t>Seven Last Plagues (cf. Ezek. 7:2, 6) – </a:t>
            </a:r>
          </a:p>
          <a:p>
            <a:pPr lvl="1">
              <a:lnSpc>
                <a:spcPct val="100000"/>
              </a:lnSpc>
              <a:spcBef>
                <a:spcPts val="1800"/>
              </a:spcBef>
            </a:pPr>
            <a:r>
              <a:rPr lang="en-US" sz="2000" dirty="0"/>
              <a:t>God’s way is not to “surprise” mankind with hasty judgments; He gives ample opportunity for repentance</a:t>
            </a:r>
          </a:p>
          <a:p>
            <a:pPr lvl="1">
              <a:lnSpc>
                <a:spcPct val="100000"/>
              </a:lnSpc>
              <a:spcBef>
                <a:spcPts val="1800"/>
              </a:spcBef>
            </a:pPr>
            <a:r>
              <a:rPr lang="en-US" sz="2000" dirty="0"/>
              <a:t>Last series of seven in the book and consummation of judgment against Rome and the imperial cult which were persecuting Christians</a:t>
            </a:r>
          </a:p>
          <a:p>
            <a:pPr lvl="1">
              <a:lnSpc>
                <a:spcPct val="100000"/>
              </a:lnSpc>
              <a:spcBef>
                <a:spcPts val="1800"/>
              </a:spcBef>
            </a:pPr>
            <a:r>
              <a:rPr lang="en-US" sz="2000" dirty="0"/>
              <a:t>This sign is overwhelming (“great and marvelous”) because of the completeness of the wrath of God – cf. 12:1, 3</a:t>
            </a:r>
          </a:p>
        </p:txBody>
      </p:sp>
    </p:spTree>
    <p:extLst>
      <p:ext uri="{BB962C8B-B14F-4D97-AF65-F5344CB8AC3E}">
        <p14:creationId xmlns:p14="http://schemas.microsoft.com/office/powerpoint/2010/main" val="315968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628650" y="55268"/>
            <a:ext cx="7886700" cy="1325563"/>
          </a:xfrm>
        </p:spPr>
        <p:txBody>
          <a:bodyPr>
            <a:normAutofit/>
          </a:bodyPr>
          <a:lstStyle/>
          <a:p>
            <a:pPr algn="ctr"/>
            <a:r>
              <a:rPr lang="en-US" sz="3200" b="1" u="sng" dirty="0">
                <a:latin typeface="Century Gothic" panose="020B0502020202020204" pitchFamily="34" charset="0"/>
              </a:rPr>
              <a:t>The Song of Moses &amp; the Lamb (15:1-4)</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628650" y="1314698"/>
            <a:ext cx="7886700" cy="5266972"/>
          </a:xfrm>
        </p:spPr>
        <p:txBody>
          <a:bodyPr>
            <a:normAutofit fontScale="77500" lnSpcReduction="20000"/>
          </a:bodyPr>
          <a:lstStyle/>
          <a:p>
            <a:pPr>
              <a:lnSpc>
                <a:spcPct val="100000"/>
              </a:lnSpc>
              <a:spcBef>
                <a:spcPts val="1800"/>
              </a:spcBef>
            </a:pPr>
            <a:r>
              <a:rPr lang="en-US" sz="2400" dirty="0"/>
              <a:t>Repeated visions of victorious saints (7:9-17; 11:15-19; 14:1-5) – they are victorious over the beast (13:1ff), his image (13:14), and the number of his name (13:18).</a:t>
            </a:r>
          </a:p>
          <a:p>
            <a:pPr>
              <a:lnSpc>
                <a:spcPct val="100000"/>
              </a:lnSpc>
              <a:spcBef>
                <a:spcPts val="1800"/>
              </a:spcBef>
            </a:pPr>
            <a:r>
              <a:rPr lang="en-US" sz="2400" dirty="0"/>
              <a:t>Standing by/near/on a “Sea of Glass” – </a:t>
            </a:r>
          </a:p>
          <a:p>
            <a:pPr lvl="1">
              <a:lnSpc>
                <a:spcPct val="120000"/>
              </a:lnSpc>
              <a:spcBef>
                <a:spcPts val="600"/>
              </a:spcBef>
            </a:pPr>
            <a:r>
              <a:rPr lang="en-US" sz="2000" u="sng" dirty="0"/>
              <a:t>Background #1</a:t>
            </a:r>
            <a:r>
              <a:rPr lang="en-US" sz="2000" dirty="0"/>
              <a:t> – the song of victory at the Red Sea (Ex. 15); not the exact song here, but similar in celebrating God’s deliverance from danger; for this reason, called the “Song of Moses &amp; the Lamb”; definitely a callback to Ex. 15:8 – </a:t>
            </a:r>
            <a:r>
              <a:rPr lang="en-US" sz="2000" i="1" dirty="0"/>
              <a:t>“The sea congealed on both sides and became a sort of glass crystal.” </a:t>
            </a:r>
            <a:r>
              <a:rPr lang="en-US" sz="2000" dirty="0"/>
              <a:t>(</a:t>
            </a:r>
            <a:r>
              <a:rPr lang="en-US" sz="2000" dirty="0" err="1"/>
              <a:t>Mekilta</a:t>
            </a:r>
            <a:r>
              <a:rPr lang="en-US" sz="2000" dirty="0"/>
              <a:t> de-Rabbi Ishmael)</a:t>
            </a:r>
          </a:p>
          <a:p>
            <a:pPr lvl="1">
              <a:lnSpc>
                <a:spcPct val="120000"/>
              </a:lnSpc>
              <a:spcBef>
                <a:spcPts val="600"/>
              </a:spcBef>
            </a:pPr>
            <a:r>
              <a:rPr lang="en-US" sz="2000" u="sng" dirty="0"/>
              <a:t>Background #2</a:t>
            </a:r>
            <a:r>
              <a:rPr lang="en-US" sz="2000" dirty="0"/>
              <a:t> – the bronze laver of God’s house (cf. 4:6)</a:t>
            </a:r>
          </a:p>
          <a:p>
            <a:pPr lvl="1">
              <a:lnSpc>
                <a:spcPct val="120000"/>
              </a:lnSpc>
              <a:spcBef>
                <a:spcPts val="600"/>
              </a:spcBef>
            </a:pPr>
            <a:r>
              <a:rPr lang="en-US" sz="2000" u="sng" dirty="0"/>
              <a:t>Background #3</a:t>
            </a:r>
            <a:r>
              <a:rPr lang="en-US" sz="2000" dirty="0"/>
              <a:t> – Jesus’ calming of the stormy sea (Mark 4:35-41)</a:t>
            </a:r>
          </a:p>
          <a:p>
            <a:pPr>
              <a:lnSpc>
                <a:spcPct val="100000"/>
              </a:lnSpc>
              <a:spcBef>
                <a:spcPts val="1800"/>
              </a:spcBef>
            </a:pPr>
            <a:r>
              <a:rPr lang="en-US" sz="2400" dirty="0"/>
              <a:t>“Mingled with fire” – </a:t>
            </a:r>
          </a:p>
          <a:p>
            <a:pPr lvl="1">
              <a:lnSpc>
                <a:spcPct val="120000"/>
              </a:lnSpc>
              <a:spcBef>
                <a:spcPts val="600"/>
              </a:spcBef>
            </a:pPr>
            <a:r>
              <a:rPr lang="en-US" sz="2000" dirty="0"/>
              <a:t>Another throne scene preceding a sevenfold judgment scene (</a:t>
            </a:r>
            <a:r>
              <a:rPr lang="en-US" sz="2000" dirty="0" err="1"/>
              <a:t>chs</a:t>
            </a:r>
            <a:r>
              <a:rPr lang="en-US" sz="2000" dirty="0"/>
              <a:t>. 4-5; 8:1-5)</a:t>
            </a:r>
          </a:p>
          <a:p>
            <a:pPr lvl="1">
              <a:lnSpc>
                <a:spcPct val="120000"/>
              </a:lnSpc>
              <a:spcBef>
                <a:spcPts val="600"/>
              </a:spcBef>
            </a:pPr>
            <a:r>
              <a:rPr lang="en-US" sz="2000" dirty="0"/>
              <a:t>Fire is a symbol of hardship (1Pet. 1:7; 4:12; Zech. 13:9; Mal. 3:2f)</a:t>
            </a:r>
          </a:p>
          <a:p>
            <a:pPr lvl="1">
              <a:lnSpc>
                <a:spcPct val="120000"/>
              </a:lnSpc>
              <a:spcBef>
                <a:spcPts val="600"/>
              </a:spcBef>
            </a:pPr>
            <a:r>
              <a:rPr lang="en-US" sz="2000" dirty="0"/>
              <a:t>Fire as a test leading to purification (1Cor. 3:12-15; Zech. 13:9; Mal. 3:2f)</a:t>
            </a:r>
          </a:p>
          <a:p>
            <a:pPr lvl="1">
              <a:lnSpc>
                <a:spcPct val="120000"/>
              </a:lnSpc>
              <a:spcBef>
                <a:spcPts val="600"/>
              </a:spcBef>
            </a:pPr>
            <a:r>
              <a:rPr lang="en-US" sz="2000" dirty="0"/>
              <a:t>Those marked for destruction by the destroyer are marked by God and saved. Having gone through trial, God’s people are in closer proximity to God.</a:t>
            </a:r>
          </a:p>
        </p:txBody>
      </p:sp>
    </p:spTree>
    <p:extLst>
      <p:ext uri="{BB962C8B-B14F-4D97-AF65-F5344CB8AC3E}">
        <p14:creationId xmlns:p14="http://schemas.microsoft.com/office/powerpoint/2010/main" val="103801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206619" y="90541"/>
            <a:ext cx="4817556" cy="1325563"/>
          </a:xfrm>
        </p:spPr>
        <p:txBody>
          <a:bodyPr>
            <a:normAutofit/>
          </a:bodyPr>
          <a:lstStyle/>
          <a:p>
            <a:pPr algn="ctr"/>
            <a:r>
              <a:rPr lang="en-US" sz="3200" b="1" u="sng" dirty="0">
                <a:latin typeface="Century Gothic" panose="020B0502020202020204" pitchFamily="34" charset="0"/>
              </a:rPr>
              <a:t>The Song of Moses &amp; the Lamb (15:1-4)</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206618" y="1435280"/>
            <a:ext cx="4817557" cy="5422720"/>
          </a:xfrm>
        </p:spPr>
        <p:txBody>
          <a:bodyPr>
            <a:normAutofit fontScale="70000" lnSpcReduction="20000"/>
          </a:bodyPr>
          <a:lstStyle/>
          <a:p>
            <a:pPr>
              <a:lnSpc>
                <a:spcPct val="100000"/>
              </a:lnSpc>
              <a:spcBef>
                <a:spcPts val="1800"/>
              </a:spcBef>
            </a:pPr>
            <a:r>
              <a:rPr lang="en-US" sz="2400" dirty="0"/>
              <a:t>Old Testament background for this victory hymn (</a:t>
            </a:r>
            <a:r>
              <a:rPr lang="en-US" sz="2400" dirty="0" err="1"/>
              <a:t>Pss</a:t>
            </a:r>
            <a:r>
              <a:rPr lang="en-US" sz="2400" dirty="0"/>
              <a:t>. 40:5; 92:5; 98:1; 111:2; 139:14; 145:17; Dan. 9:4; Deut. 32:3f; 7:18; 10:21; etc.)</a:t>
            </a:r>
          </a:p>
          <a:p>
            <a:pPr>
              <a:lnSpc>
                <a:spcPct val="100000"/>
              </a:lnSpc>
              <a:spcBef>
                <a:spcPts val="1800"/>
              </a:spcBef>
            </a:pPr>
            <a:r>
              <a:rPr lang="en-US" sz="2400" dirty="0"/>
              <a:t>Singing like harps (5:8; 14:2; 15:2)</a:t>
            </a:r>
          </a:p>
          <a:p>
            <a:pPr>
              <a:lnSpc>
                <a:spcPct val="100000"/>
              </a:lnSpc>
              <a:spcBef>
                <a:spcPts val="1800"/>
              </a:spcBef>
            </a:pPr>
            <a:r>
              <a:rPr lang="en-US" sz="2400" dirty="0"/>
              <a:t>The song they sing does not once speak of THEIR achievement. All credit and glory is given to God.</a:t>
            </a:r>
          </a:p>
          <a:p>
            <a:pPr>
              <a:lnSpc>
                <a:spcPct val="100000"/>
              </a:lnSpc>
              <a:spcBef>
                <a:spcPts val="1800"/>
              </a:spcBef>
            </a:pPr>
            <a:r>
              <a:rPr lang="en-US" sz="2400" i="1" dirty="0"/>
              <a:t>“The hymn itself, like other songs in Revelation, may have been used in the early church. They make some of our modern ephemeral ditties appear incredibly trite.” </a:t>
            </a:r>
            <a:r>
              <a:rPr lang="en-US" sz="2400" dirty="0"/>
              <a:t>(Metzger, 82).</a:t>
            </a:r>
          </a:p>
          <a:p>
            <a:pPr>
              <a:lnSpc>
                <a:spcPct val="100000"/>
              </a:lnSpc>
              <a:spcBef>
                <a:spcPts val="1800"/>
              </a:spcBef>
            </a:pPr>
            <a:r>
              <a:rPr lang="en-US" sz="2400" dirty="0"/>
              <a:t>“King of all the saints/nations/ages” – cf. Jer. 10:7; </a:t>
            </a:r>
            <a:r>
              <a:rPr lang="en-US" sz="2400" dirty="0" err="1"/>
              <a:t>Pss</a:t>
            </a:r>
            <a:r>
              <a:rPr lang="en-US" sz="2400" dirty="0"/>
              <a:t>. 22:28; 47:8; 86:9f; </a:t>
            </a:r>
            <a:r>
              <a:rPr lang="en-US" sz="2400" i="1" dirty="0"/>
              <a:t>“the principles which are taught in the book apply to God’s dealings with all nations at all times and so it is just as relevant today as it ever was.” </a:t>
            </a:r>
            <a:r>
              <a:rPr lang="en-US" sz="2400" dirty="0"/>
              <a:t>(</a:t>
            </a:r>
            <a:r>
              <a:rPr lang="en-US" sz="2400" dirty="0" err="1"/>
              <a:t>McGuiggan</a:t>
            </a:r>
            <a:r>
              <a:rPr lang="en-US" sz="2400" dirty="0"/>
              <a:t>, 217)</a:t>
            </a:r>
          </a:p>
          <a:p>
            <a:pPr>
              <a:lnSpc>
                <a:spcPct val="100000"/>
              </a:lnSpc>
              <a:spcBef>
                <a:spcPts val="1800"/>
              </a:spcBef>
            </a:pPr>
            <a:r>
              <a:rPr lang="en-US" sz="2400" dirty="0"/>
              <a:t>“all nations shall come and worship before You” – cf. Ex. 15:11; </a:t>
            </a:r>
            <a:r>
              <a:rPr lang="en-US" sz="2400" dirty="0" err="1"/>
              <a:t>Pss</a:t>
            </a:r>
            <a:r>
              <a:rPr lang="en-US" sz="2400" dirty="0"/>
              <a:t>. 86:9; 98:2; Jer. 10:7; Mt. 16:26; Phil. 2:10f; Jude 15); </a:t>
            </a:r>
            <a:r>
              <a:rPr lang="en-US" sz="2400" i="1" dirty="0"/>
              <a:t>“the throne of the universe was not in Italy, but in heaven.”</a:t>
            </a:r>
            <a:r>
              <a:rPr lang="en-US" sz="2400" dirty="0"/>
              <a:t> (</a:t>
            </a:r>
            <a:r>
              <a:rPr lang="en-US" sz="2400" dirty="0" err="1"/>
              <a:t>McGuiggan</a:t>
            </a:r>
            <a:r>
              <a:rPr lang="en-US" sz="2400" dirty="0"/>
              <a:t>, 216)</a:t>
            </a:r>
          </a:p>
        </p:txBody>
      </p:sp>
      <p:pic>
        <p:nvPicPr>
          <p:cNvPr id="12290" name="Picture 2" descr="Revelation 15 A Song Before the Wrath | Sign of the Rose">
            <a:extLst>
              <a:ext uri="{FF2B5EF4-FFF2-40B4-BE49-F238E27FC236}">
                <a16:creationId xmlns:a16="http://schemas.microsoft.com/office/drawing/2014/main" id="{CDF6DB94-9747-5B46-8865-C5CAF1086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095" y="50349"/>
            <a:ext cx="3888712" cy="67674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7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327199" y="140783"/>
            <a:ext cx="4455816" cy="1325563"/>
          </a:xfrm>
        </p:spPr>
        <p:txBody>
          <a:bodyPr>
            <a:normAutofit/>
          </a:bodyPr>
          <a:lstStyle/>
          <a:p>
            <a:pPr algn="ctr"/>
            <a:r>
              <a:rPr lang="en-US" sz="3200" b="1" u="sng" dirty="0">
                <a:latin typeface="Century Gothic" panose="020B0502020202020204" pitchFamily="34" charset="0"/>
              </a:rPr>
              <a:t>The Song of Moses &amp; the Lamb (15:1-4)</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381836" y="1466346"/>
            <a:ext cx="4340888" cy="5034223"/>
          </a:xfrm>
        </p:spPr>
        <p:txBody>
          <a:bodyPr>
            <a:normAutofit fontScale="85000" lnSpcReduction="10000"/>
          </a:bodyPr>
          <a:lstStyle/>
          <a:p>
            <a:pPr marL="0" indent="0" algn="ctr">
              <a:lnSpc>
                <a:spcPct val="100000"/>
              </a:lnSpc>
              <a:spcBef>
                <a:spcPts val="1800"/>
              </a:spcBef>
              <a:buNone/>
            </a:pPr>
            <a:r>
              <a:rPr lang="en-US" sz="2400" i="1" dirty="0"/>
              <a:t>“All the scriptural imagery (harps, crowns, gold, etc.) is, of course, merely symbolical, attempt to express the inexpressible. Musical instruments are mentioned because for many people (not all) music is the thing known in the present life which most strongly suggests ecstasy and infinity. Crowns are mentioned to suggest the fact that those who are united with God in eternity share His </a:t>
            </a:r>
            <a:r>
              <a:rPr lang="en-US" sz="2400" i="1" dirty="0" err="1"/>
              <a:t>splendour</a:t>
            </a:r>
            <a:r>
              <a:rPr lang="en-US" sz="2400" i="1" dirty="0"/>
              <a:t> and power and joy. Gold is mentioned to suggest the timelessness of heaven (gold does not rust) and the preciousness of it. People who take these symbols literally might as well think that when Christ told us to be like doves, He meant that we were to lay eggs.” </a:t>
            </a:r>
            <a:r>
              <a:rPr lang="en-US" sz="2400" dirty="0"/>
              <a:t>(C.S. Lewis)</a:t>
            </a:r>
          </a:p>
        </p:txBody>
      </p:sp>
      <p:pic>
        <p:nvPicPr>
          <p:cNvPr id="5" name="Picture 2" descr="Revelation 15 A Song Before the Wrath | Sign of the Rose">
            <a:extLst>
              <a:ext uri="{FF2B5EF4-FFF2-40B4-BE49-F238E27FC236}">
                <a16:creationId xmlns:a16="http://schemas.microsoft.com/office/drawing/2014/main" id="{5DDAD6FD-4466-8F4E-B742-768B392C5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095" y="50349"/>
            <a:ext cx="3888712" cy="67674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26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92A4-9DE2-3848-906B-963DD5A9C684}"/>
              </a:ext>
            </a:extLst>
          </p:cNvPr>
          <p:cNvSpPr>
            <a:spLocks noGrp="1"/>
          </p:cNvSpPr>
          <p:nvPr>
            <p:ph type="title"/>
          </p:nvPr>
        </p:nvSpPr>
        <p:spPr>
          <a:xfrm>
            <a:off x="628650" y="53629"/>
            <a:ext cx="7886700" cy="1325563"/>
          </a:xfrm>
        </p:spPr>
        <p:txBody>
          <a:bodyPr>
            <a:normAutofit/>
          </a:bodyPr>
          <a:lstStyle/>
          <a:p>
            <a:pPr algn="ctr"/>
            <a:r>
              <a:rPr lang="en-US" sz="3200" b="1" u="sng" dirty="0">
                <a:latin typeface="Century Gothic" panose="020B0502020202020204" pitchFamily="34" charset="0"/>
              </a:rPr>
              <a:t>Seven Angels &amp; Seven Bowls (15:5-8)</a:t>
            </a:r>
          </a:p>
        </p:txBody>
      </p:sp>
      <p:sp>
        <p:nvSpPr>
          <p:cNvPr id="3" name="Content Placeholder 2">
            <a:extLst>
              <a:ext uri="{FF2B5EF4-FFF2-40B4-BE49-F238E27FC236}">
                <a16:creationId xmlns:a16="http://schemas.microsoft.com/office/drawing/2014/main" id="{B218E998-C748-184A-B10C-47E049E88DF9}"/>
              </a:ext>
            </a:extLst>
          </p:cNvPr>
          <p:cNvSpPr>
            <a:spLocks noGrp="1"/>
          </p:cNvSpPr>
          <p:nvPr>
            <p:ph idx="1"/>
          </p:nvPr>
        </p:nvSpPr>
        <p:spPr>
          <a:xfrm>
            <a:off x="216040" y="1238515"/>
            <a:ext cx="5481376" cy="5272817"/>
          </a:xfrm>
        </p:spPr>
        <p:txBody>
          <a:bodyPr>
            <a:normAutofit fontScale="85000" lnSpcReduction="20000"/>
          </a:bodyPr>
          <a:lstStyle/>
          <a:p>
            <a:pPr>
              <a:lnSpc>
                <a:spcPct val="100000"/>
              </a:lnSpc>
              <a:spcBef>
                <a:spcPts val="1800"/>
              </a:spcBef>
            </a:pPr>
            <a:r>
              <a:rPr lang="en-US" sz="2400" dirty="0"/>
              <a:t>The angels exit from the inner sanctum, the Holy of holies (Greek: </a:t>
            </a:r>
            <a:r>
              <a:rPr lang="en-US" sz="2400" i="1" dirty="0"/>
              <a:t>naos</a:t>
            </a:r>
            <a:r>
              <a:rPr lang="en-US" sz="2400" dirty="0"/>
              <a:t>)</a:t>
            </a:r>
          </a:p>
          <a:p>
            <a:pPr>
              <a:lnSpc>
                <a:spcPct val="100000"/>
              </a:lnSpc>
              <a:spcBef>
                <a:spcPts val="1800"/>
              </a:spcBef>
            </a:pPr>
            <a:r>
              <a:rPr lang="en-US" sz="2400" dirty="0"/>
              <a:t>The tabernacle/temple being open is a cultural allusion to the Temple of Janus indicating God is at war against His enemies (cf. chapter 11)</a:t>
            </a:r>
          </a:p>
          <a:p>
            <a:pPr>
              <a:lnSpc>
                <a:spcPct val="100000"/>
              </a:lnSpc>
              <a:spcBef>
                <a:spcPts val="1800"/>
              </a:spcBef>
            </a:pPr>
            <a:r>
              <a:rPr lang="en-US" sz="2400" dirty="0"/>
              <a:t>The angels are clothed in pure bright linen (cf. 19:8, 14; or stones? Ex. 28:21; 39:14; Ezek. 28:13; Isa. 61:10) with golden sashes around their chests (cf. 1:13; Lev. 16:2ff, 23). This is priestly garb and indicates purity and purpose. Angels are portrayed this way in other ancient Jewish literature.</a:t>
            </a:r>
          </a:p>
          <a:p>
            <a:pPr>
              <a:lnSpc>
                <a:spcPct val="100000"/>
              </a:lnSpc>
              <a:spcBef>
                <a:spcPts val="1800"/>
              </a:spcBef>
            </a:pPr>
            <a:r>
              <a:rPr lang="en-US" sz="2400" dirty="0"/>
              <a:t>One of the living creatures/cherubim (4:8; 5:8-10; 6:1-8; 1Chron. 28:18; Ps. 104:3; Ezek. 1) gives the angels the bowls of wrath. Which did this is unanswerable and irrelevant. What is being conveyed is heavenly cooperation and orders “directly from the throne.”</a:t>
            </a:r>
          </a:p>
        </p:txBody>
      </p:sp>
      <p:pic>
        <p:nvPicPr>
          <p:cNvPr id="6145" name="Picture 1" descr="page3image48011152">
            <a:extLst>
              <a:ext uri="{FF2B5EF4-FFF2-40B4-BE49-F238E27FC236}">
                <a16:creationId xmlns:a16="http://schemas.microsoft.com/office/drawing/2014/main" id="{E87DBD01-8AE7-C74B-A8BF-29B0DB4CF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913" y="1238515"/>
            <a:ext cx="2746179" cy="239898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Tourist in Rome - San Nicola in Carcere">
            <a:extLst>
              <a:ext uri="{FF2B5EF4-FFF2-40B4-BE49-F238E27FC236}">
                <a16:creationId xmlns:a16="http://schemas.microsoft.com/office/drawing/2014/main" id="{01B59A89-BE11-DD4D-82F9-90FFF519A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3" y="3915290"/>
            <a:ext cx="2746180" cy="259604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19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145"/>
                                        </p:tgtEl>
                                        <p:attrNameLst>
                                          <p:attrName>style.visibility</p:attrName>
                                        </p:attrNameLst>
                                      </p:cBhvr>
                                      <p:to>
                                        <p:strVal val="visible"/>
                                      </p:to>
                                    </p:set>
                                    <p:animEffect transition="in" filter="dissolve">
                                      <p:cBhvr>
                                        <p:cTn id="15" dur="500"/>
                                        <p:tgtEl>
                                          <p:spTgt spid="6145"/>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14312</TotalTime>
  <Words>2921</Words>
  <Application>Microsoft Macintosh PowerPoint</Application>
  <PresentationFormat>On-screen Show (4:3)</PresentationFormat>
  <Paragraphs>89</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Century Gothic</vt:lpstr>
      <vt:lpstr>1_Office Theme</vt:lpstr>
      <vt:lpstr>The Book of Revelation</vt:lpstr>
      <vt:lpstr>PowerPoint Presentation</vt:lpstr>
      <vt:lpstr>Setup for the Next Section of Revelation</vt:lpstr>
      <vt:lpstr>Setup for the Next Section of Revelation</vt:lpstr>
      <vt:lpstr>The Song of Moses &amp; the Lamb (15:1-4)</vt:lpstr>
      <vt:lpstr>The Song of Moses &amp; the Lamb (15:1-4)</vt:lpstr>
      <vt:lpstr>The Song of Moses &amp; the Lamb (15:1-4)</vt:lpstr>
      <vt:lpstr>The Song of Moses &amp; the Lamb (15:1-4)</vt:lpstr>
      <vt:lpstr>Seven Angels &amp; Seven Bowls (15:5-8)</vt:lpstr>
      <vt:lpstr>Seven Angels &amp; Seven Bowls (15:5-8)</vt:lpstr>
      <vt:lpstr>Context &amp; OT Backgrounds</vt:lpstr>
      <vt:lpstr>Context &amp; OT Backgrounds</vt:lpstr>
      <vt:lpstr>Bowl #1 (16:2)</vt:lpstr>
      <vt:lpstr>Bowl #2 (16:3)</vt:lpstr>
      <vt:lpstr>Bowl #3 (16:4-7)</vt:lpstr>
      <vt:lpstr>Bowl #3 (16:4-7)</vt:lpstr>
      <vt:lpstr>Bowl #3 (16:4-7)</vt:lpstr>
      <vt:lpstr>The Overall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Revelation</dc:title>
  <dc:creator>Eric Parker</dc:creator>
  <cp:lastModifiedBy>Eric Parker</cp:lastModifiedBy>
  <cp:revision>28</cp:revision>
  <dcterms:created xsi:type="dcterms:W3CDTF">2021-09-27T17:28:06Z</dcterms:created>
  <dcterms:modified xsi:type="dcterms:W3CDTF">2021-10-10T01:44:47Z</dcterms:modified>
</cp:coreProperties>
</file>