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56" r:id="rId3"/>
    <p:sldId id="407" r:id="rId4"/>
    <p:sldId id="408" r:id="rId5"/>
    <p:sldId id="409" r:id="rId6"/>
    <p:sldId id="399" r:id="rId7"/>
    <p:sldId id="416" r:id="rId8"/>
    <p:sldId id="411" r:id="rId9"/>
    <p:sldId id="412" r:id="rId10"/>
    <p:sldId id="410" r:id="rId11"/>
    <p:sldId id="34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27" d="100"/>
          <a:sy n="127" d="100"/>
        </p:scale>
        <p:origin x="1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928A-6AE3-A148-8B2F-CA018CE0C269}" type="datetimeFigureOut">
              <a:rPr lang="en-US" smtClean="0"/>
              <a:t>10/31/21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7FE2-CFDE-344A-A262-14D034B21165}" type="slidenum">
              <a:rPr lang="en-US" smtClean="0"/>
              <a:t>‹#›</a:t>
            </a:fld>
            <a:endParaRPr lang="en-US"/>
          </a:p>
        </p:txBody>
      </p:sp>
    </p:spTree>
    <p:extLst>
      <p:ext uri="{BB962C8B-B14F-4D97-AF65-F5344CB8AC3E}">
        <p14:creationId xmlns:p14="http://schemas.microsoft.com/office/powerpoint/2010/main" val="125213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3574-3BC1-8646-B03A-4C711208E21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15280C-2C53-F34B-A24A-B958E96BE5A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F2AFF8-A88C-2B45-AA43-E2363600D364}"/>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1C33D0E0-F854-9047-93AE-9844F2877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32983-0F08-594F-940C-9879BB3956EF}"/>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257556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0CBC-1973-824B-9B6E-D5BF83F9E4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B4C4F-D54B-F24F-A4C0-D6A54666CC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F0955-48FA-9C47-870C-7B5B32D3A4F2}"/>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3F5E12D8-FD1A-6545-BB25-F6EFA4784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A80E6-C6AE-3F46-AD18-A87E584778B9}"/>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54275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8D4D7-C6F7-8149-8A8A-295432B8CEE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A3D142-AE8A-1348-96EA-D5CC820A9C1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C59AB-7D52-0048-B2C7-703675E27DF1}"/>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27A2A6F1-C5B9-8E4A-B154-876F7C799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E8945-C5AF-CD45-AF21-E01C9A2BDDB2}"/>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133843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80212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26941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06951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589152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712894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82055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896661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38792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F213-71A3-7D4E-9AA8-2C842BDA7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85419-2C7B-B043-9068-827E1647E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1E170-612E-F645-A7D3-463E19C88FC3}"/>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D7F077D5-9867-3D48-A558-543D68FEF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1213A-EDD4-1448-B0C7-EB3B31F6C59A}"/>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3015380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25700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519701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3224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366F-4156-B84F-8730-AC69D911C4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D2DFEA8-D37F-AD45-92CD-2F37C2E583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119BA-9C38-DD48-A1E3-A4C157F21A04}"/>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80F44B25-4416-DD4E-9D5F-74A021911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49575-2541-884F-A3C8-A41591AF3809}"/>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69217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16E0-3BB5-7349-87A4-E2B3CFB374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FD587-4D75-0C4C-B63B-9EB2E73B8CA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C9224-092B-894A-85D2-9CEA0838C17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E3ACC2-5478-B840-8E60-AEDCCFFB23C3}"/>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6" name="Footer Placeholder 5">
            <a:extLst>
              <a:ext uri="{FF2B5EF4-FFF2-40B4-BE49-F238E27FC236}">
                <a16:creationId xmlns:a16="http://schemas.microsoft.com/office/drawing/2014/main" id="{1F90FD87-A0BF-B147-BD95-1761E8271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FF12C-AB74-D545-816E-8BE4D56BC65E}"/>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172087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9FCF-03BF-5A4D-9B00-0105C99B208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D01C53-DC56-424B-89BB-436D9E12F05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BF2F7-F134-404A-9EE6-EA83713654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297D0A-B522-9647-80CB-07143C5884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C09378-68EB-2C48-B7B8-CCD4BE40A8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6147CD-6FFA-9346-A416-00FDBB86B6AC}"/>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8" name="Footer Placeholder 7">
            <a:extLst>
              <a:ext uri="{FF2B5EF4-FFF2-40B4-BE49-F238E27FC236}">
                <a16:creationId xmlns:a16="http://schemas.microsoft.com/office/drawing/2014/main" id="{D1D1B05F-5C46-6A48-B538-03103796FC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95D006-0DC4-1E49-9A51-6BA872A7FAE8}"/>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59382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2C95-E8F8-DD45-94D2-F0E3B5230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D1A30-8A09-7C4C-8C7B-6A1E9E831E30}"/>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4" name="Footer Placeholder 3">
            <a:extLst>
              <a:ext uri="{FF2B5EF4-FFF2-40B4-BE49-F238E27FC236}">
                <a16:creationId xmlns:a16="http://schemas.microsoft.com/office/drawing/2014/main" id="{E07E014E-3A9D-A848-B734-B67F596DF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E8838E-9634-1F46-90D5-F6CBF6D26A42}"/>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158474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7F105-4A52-1044-8AEA-3316D51DBAED}"/>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3" name="Footer Placeholder 2">
            <a:extLst>
              <a:ext uri="{FF2B5EF4-FFF2-40B4-BE49-F238E27FC236}">
                <a16:creationId xmlns:a16="http://schemas.microsoft.com/office/drawing/2014/main" id="{1D34C0B7-FD7F-7048-BBD9-681D17C46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876FB4-4243-CB4E-9BA3-AF15FB7079BD}"/>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92201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96B1-807E-A34C-875A-72FD51AEF41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1B7961-A83B-5947-9935-88D420D0A7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B87C2-2AF0-6749-B3BB-9974F6460F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A985A42-EB93-A045-A24C-C87DE171D70C}"/>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6" name="Footer Placeholder 5">
            <a:extLst>
              <a:ext uri="{FF2B5EF4-FFF2-40B4-BE49-F238E27FC236}">
                <a16:creationId xmlns:a16="http://schemas.microsoft.com/office/drawing/2014/main" id="{B9BEFCE7-FFEC-C941-8101-3480012ED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6CBD4-EFD5-134D-B685-D3E7412EBAB3}"/>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368532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B640-D9CF-B743-A347-53AC329B8F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EB976C8-89E1-8845-A11C-9B48E63C2A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F559978-DD45-3A4C-AFDF-77424E9480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184A1C-7E13-E94E-88A4-E55006E4726D}"/>
              </a:ext>
            </a:extLst>
          </p:cNvPr>
          <p:cNvSpPr>
            <a:spLocks noGrp="1"/>
          </p:cNvSpPr>
          <p:nvPr>
            <p:ph type="dt" sz="half" idx="10"/>
          </p:nvPr>
        </p:nvSpPr>
        <p:spPr/>
        <p:txBody>
          <a:bodyPr/>
          <a:lstStyle/>
          <a:p>
            <a:fld id="{CFB18572-C23B-8B46-AEBE-40A0B0F64BF1}" type="datetimeFigureOut">
              <a:rPr lang="en-US" smtClean="0"/>
              <a:t>10/31/21</a:t>
            </a:fld>
            <a:endParaRPr lang="en-US"/>
          </a:p>
        </p:txBody>
      </p:sp>
      <p:sp>
        <p:nvSpPr>
          <p:cNvPr id="6" name="Footer Placeholder 5">
            <a:extLst>
              <a:ext uri="{FF2B5EF4-FFF2-40B4-BE49-F238E27FC236}">
                <a16:creationId xmlns:a16="http://schemas.microsoft.com/office/drawing/2014/main" id="{DE828F42-D702-E246-92C9-2E50CD578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577FC-44FE-304B-983C-BC9515C2F707}"/>
              </a:ext>
            </a:extLst>
          </p:cNvPr>
          <p:cNvSpPr>
            <a:spLocks noGrp="1"/>
          </p:cNvSpPr>
          <p:nvPr>
            <p:ph type="sldNum" sz="quarter" idx="12"/>
          </p:nvPr>
        </p:nvSpPr>
        <p:spPr/>
        <p:txBody>
          <a:bodyPr/>
          <a:lstStyle/>
          <a:p>
            <a:fld id="{E1EA9A90-4841-C04A-B481-6EFCC4E6F7C4}" type="slidenum">
              <a:rPr lang="en-US" smtClean="0"/>
              <a:t>‹#›</a:t>
            </a:fld>
            <a:endParaRPr lang="en-US"/>
          </a:p>
        </p:txBody>
      </p:sp>
    </p:spTree>
    <p:extLst>
      <p:ext uri="{BB962C8B-B14F-4D97-AF65-F5344CB8AC3E}">
        <p14:creationId xmlns:p14="http://schemas.microsoft.com/office/powerpoint/2010/main" val="49894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D686E-D26B-C148-823E-9440A47A518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702020-2B93-244D-905B-18ACF5442B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47E58-B2B6-1449-97B5-1E83B9BE1D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B18572-C23B-8B46-AEBE-40A0B0F64BF1}" type="datetimeFigureOut">
              <a:rPr lang="en-US" smtClean="0"/>
              <a:t>10/31/21</a:t>
            </a:fld>
            <a:endParaRPr lang="en-US"/>
          </a:p>
        </p:txBody>
      </p:sp>
      <p:sp>
        <p:nvSpPr>
          <p:cNvPr id="5" name="Footer Placeholder 4">
            <a:extLst>
              <a:ext uri="{FF2B5EF4-FFF2-40B4-BE49-F238E27FC236}">
                <a16:creationId xmlns:a16="http://schemas.microsoft.com/office/drawing/2014/main" id="{D8C9FACD-4555-344F-8C1B-0189990BEE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738879-7F05-444C-93FD-2BC4E5DF33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EA9A90-4841-C04A-B481-6EFCC4E6F7C4}" type="slidenum">
              <a:rPr lang="en-US" smtClean="0"/>
              <a:t>‹#›</a:t>
            </a:fld>
            <a:endParaRPr lang="en-US"/>
          </a:p>
        </p:txBody>
      </p:sp>
    </p:spTree>
    <p:extLst>
      <p:ext uri="{BB962C8B-B14F-4D97-AF65-F5344CB8AC3E}">
        <p14:creationId xmlns:p14="http://schemas.microsoft.com/office/powerpoint/2010/main" val="420887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10/31/21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a:p>
        </p:txBody>
      </p:sp>
    </p:spTree>
    <p:extLst>
      <p:ext uri="{BB962C8B-B14F-4D97-AF65-F5344CB8AC3E}">
        <p14:creationId xmlns:p14="http://schemas.microsoft.com/office/powerpoint/2010/main" val="3142793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134015"/>
            <a:ext cx="7886700" cy="1325563"/>
          </a:xfrm>
        </p:spPr>
        <p:txBody>
          <a:bodyPr/>
          <a:lstStyle/>
          <a:p>
            <a:pPr algn="ctr"/>
            <a:r>
              <a:rPr lang="en-US" b="1" u="sng" dirty="0">
                <a:latin typeface="Century Gothic" panose="020B0502020202020204" pitchFamily="34" charset="0"/>
              </a:rPr>
              <a:t>The Overall Message</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1627833"/>
            <a:ext cx="9144000" cy="523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449977" y="-110531"/>
            <a:ext cx="8244045" cy="1325563"/>
          </a:xfrm>
        </p:spPr>
        <p:txBody>
          <a:bodyPr>
            <a:normAutofit/>
          </a:bodyPr>
          <a:lstStyle/>
          <a:p>
            <a:pPr algn="ctr"/>
            <a:r>
              <a:rPr lang="en-US" sz="3200" b="1" u="sng" dirty="0">
                <a:latin typeface="Century Gothic" panose="020B0502020202020204" pitchFamily="34" charset="0"/>
              </a:rPr>
              <a:t>Bowl #4 (16:8-9)</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449978" y="1021547"/>
            <a:ext cx="8244044" cy="5439544"/>
          </a:xfrm>
        </p:spPr>
        <p:txBody>
          <a:bodyPr>
            <a:normAutofit lnSpcReduction="10000"/>
          </a:bodyPr>
          <a:lstStyle/>
          <a:p>
            <a:pPr>
              <a:lnSpc>
                <a:spcPct val="100000"/>
              </a:lnSpc>
              <a:spcBef>
                <a:spcPts val="1800"/>
              </a:spcBef>
            </a:pPr>
            <a:r>
              <a:rPr lang="en-US" sz="2000" dirty="0"/>
              <a:t>Compare to 7:16; 13:13; Deut. 28:22; Ps. 97:3, 7; Isa. 47:13f; 50:11; anticipates 18:8</a:t>
            </a:r>
          </a:p>
          <a:p>
            <a:pPr>
              <a:lnSpc>
                <a:spcPct val="100000"/>
              </a:lnSpc>
              <a:spcBef>
                <a:spcPts val="1800"/>
              </a:spcBef>
            </a:pPr>
            <a:r>
              <a:rPr lang="en-US" sz="2000" i="1" dirty="0"/>
              <a:t>“The Romans have been good with fire. They had a lot of practice since the days of Nero when he lit up his gardens with burning Christians. Fire they had and fire he’d give them!” </a:t>
            </a:r>
            <a:r>
              <a:rPr lang="en-US" sz="2000" dirty="0"/>
              <a:t>(</a:t>
            </a:r>
            <a:r>
              <a:rPr lang="en-US" sz="2000" dirty="0" err="1"/>
              <a:t>McGuiggan</a:t>
            </a:r>
            <a:r>
              <a:rPr lang="en-US" sz="2000" dirty="0"/>
              <a:t>, 228)</a:t>
            </a:r>
          </a:p>
          <a:p>
            <a:pPr>
              <a:lnSpc>
                <a:spcPct val="100000"/>
              </a:lnSpc>
              <a:spcBef>
                <a:spcPts val="1800"/>
              </a:spcBef>
            </a:pPr>
            <a:r>
              <a:rPr lang="en-US" sz="2000" i="1" dirty="0"/>
              <a:t>“The source of light, intended to guide, warm, and cheer, is turned into an instrument of pain, for God ‘</a:t>
            </a:r>
            <a:r>
              <a:rPr lang="en-US" sz="2000" i="1" dirty="0" err="1"/>
              <a:t>maketh</a:t>
            </a:r>
            <a:r>
              <a:rPr lang="en-US" sz="2000" i="1" dirty="0"/>
              <a:t> winds his messengers; flames of fire his ministers’ (Ps. 104:4); all are at His service.” </a:t>
            </a:r>
            <a:r>
              <a:rPr lang="en-US" sz="2000" dirty="0"/>
              <a:t>(Hailey, 330)</a:t>
            </a:r>
          </a:p>
          <a:p>
            <a:pPr>
              <a:lnSpc>
                <a:spcPct val="100000"/>
              </a:lnSpc>
              <a:spcBef>
                <a:spcPts val="1800"/>
              </a:spcBef>
            </a:pPr>
            <a:r>
              <a:rPr lang="en-US" sz="2000" dirty="0"/>
              <a:t>This bowl will cause sinners to be hardened in their rebellion after the pattern of Pharaoh. Rather than acknowledge Him with glory, they blaspheme Him (9:20f; 13:1, 6; Rom. 1:21)</a:t>
            </a:r>
          </a:p>
          <a:p>
            <a:pPr lvl="1">
              <a:lnSpc>
                <a:spcPct val="100000"/>
              </a:lnSpc>
              <a:spcBef>
                <a:spcPts val="1800"/>
              </a:spcBef>
            </a:pPr>
            <a:r>
              <a:rPr lang="en-US" sz="1600" i="1" dirty="0"/>
              <a:t>“This shows the depths of their degradation. When a criminal gets to the point where he blames his victim, his parents, society, the courts, and the prison system for his suffering and his crime as responsible, we call him a hardened criminal. So it is here: these men are hardened sinners, so hardened in fact that repentance is completely absent from their thinking.” </a:t>
            </a:r>
            <a:r>
              <a:rPr lang="en-US" sz="1600" dirty="0"/>
              <a:t>(Winters, 190)</a:t>
            </a:r>
          </a:p>
        </p:txBody>
      </p:sp>
    </p:spTree>
    <p:extLst>
      <p:ext uri="{BB962C8B-B14F-4D97-AF65-F5344CB8AC3E}">
        <p14:creationId xmlns:p14="http://schemas.microsoft.com/office/powerpoint/2010/main" val="138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449977" y="-110531"/>
            <a:ext cx="8244045" cy="1325563"/>
          </a:xfrm>
        </p:spPr>
        <p:txBody>
          <a:bodyPr>
            <a:normAutofit/>
          </a:bodyPr>
          <a:lstStyle/>
          <a:p>
            <a:pPr algn="ctr"/>
            <a:r>
              <a:rPr lang="en-US" sz="3200" b="1" u="sng" dirty="0">
                <a:latin typeface="Century Gothic" panose="020B0502020202020204" pitchFamily="34" charset="0"/>
              </a:rPr>
              <a:t>Bowl #5 (16:10-11)</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449978" y="1021547"/>
            <a:ext cx="8244044" cy="5439544"/>
          </a:xfrm>
        </p:spPr>
        <p:txBody>
          <a:bodyPr>
            <a:normAutofit/>
          </a:bodyPr>
          <a:lstStyle/>
          <a:p>
            <a:pPr>
              <a:lnSpc>
                <a:spcPct val="100000"/>
              </a:lnSpc>
              <a:spcBef>
                <a:spcPts val="1800"/>
              </a:spcBef>
            </a:pPr>
            <a:r>
              <a:rPr lang="en-US" sz="2000" dirty="0"/>
              <a:t>The opposite extreme of bowl #4 </a:t>
            </a:r>
          </a:p>
          <a:p>
            <a:pPr>
              <a:lnSpc>
                <a:spcPct val="100000"/>
              </a:lnSpc>
              <a:spcBef>
                <a:spcPts val="1800"/>
              </a:spcBef>
            </a:pPr>
            <a:r>
              <a:rPr lang="en-US" sz="2000" dirty="0"/>
              <a:t>Compare to the 9</a:t>
            </a:r>
            <a:r>
              <a:rPr lang="en-US" sz="2000" baseline="30000" dirty="0"/>
              <a:t>th</a:t>
            </a:r>
            <a:r>
              <a:rPr lang="en-US" sz="2000" dirty="0"/>
              <a:t> plague on Egypt</a:t>
            </a:r>
          </a:p>
          <a:p>
            <a:pPr lvl="1">
              <a:lnSpc>
                <a:spcPct val="100000"/>
              </a:lnSpc>
              <a:spcBef>
                <a:spcPts val="600"/>
              </a:spcBef>
            </a:pPr>
            <a:r>
              <a:rPr lang="en-US" sz="2000" dirty="0"/>
              <a:t>Re (</a:t>
            </a:r>
            <a:r>
              <a:rPr lang="en-US" sz="2000" dirty="0" err="1"/>
              <a:t>Atum</a:t>
            </a:r>
            <a:r>
              <a:rPr lang="en-US" sz="2000" dirty="0"/>
              <a:t>) was believed to be incarnate in the pharaoh which would be similar to the imperial cult</a:t>
            </a:r>
          </a:p>
          <a:p>
            <a:pPr lvl="1">
              <a:lnSpc>
                <a:spcPct val="100000"/>
              </a:lnSpc>
              <a:spcBef>
                <a:spcPts val="600"/>
              </a:spcBef>
            </a:pPr>
            <a:r>
              <a:rPr lang="en-US" sz="2000" dirty="0"/>
              <a:t>God’s people were exempted from the plague of darkness (Ex. 10:23)</a:t>
            </a:r>
          </a:p>
          <a:p>
            <a:pPr>
              <a:lnSpc>
                <a:spcPct val="100000"/>
              </a:lnSpc>
              <a:spcBef>
                <a:spcPts val="1800"/>
              </a:spcBef>
            </a:pPr>
            <a:r>
              <a:rPr lang="en-US" sz="2000" dirty="0"/>
              <a:t>Compare also Ps. 69:23; Isa. 9:19</a:t>
            </a:r>
          </a:p>
          <a:p>
            <a:pPr>
              <a:lnSpc>
                <a:spcPct val="100000"/>
              </a:lnSpc>
              <a:spcBef>
                <a:spcPts val="1800"/>
              </a:spcBef>
            </a:pPr>
            <a:r>
              <a:rPr lang="en-US" sz="2000" i="1" dirty="0"/>
              <a:t>“The agony and despair, the emptiness and sorrow of living unrestrained lives is great. When one begins this path he thinks he is in control, but his confidence is based on the lies of Satan. Rome had its season of sinful pleasures, but internal rottenness brought this great empire to its knees.” </a:t>
            </a:r>
            <a:r>
              <a:rPr lang="en-US" sz="2000" dirty="0" err="1"/>
              <a:t>Harkrider</a:t>
            </a:r>
            <a:r>
              <a:rPr lang="en-US" sz="2000" dirty="0"/>
              <a:t>, 182f)</a:t>
            </a:r>
          </a:p>
          <a:p>
            <a:pPr>
              <a:lnSpc>
                <a:spcPct val="100000"/>
              </a:lnSpc>
              <a:spcBef>
                <a:spcPts val="1800"/>
              </a:spcBef>
            </a:pPr>
            <a:r>
              <a:rPr lang="en-US" sz="2000" i="1" dirty="0"/>
              <a:t>“wherever world power is worshiped, there the beast has his throne.” </a:t>
            </a:r>
            <a:r>
              <a:rPr lang="en-US" sz="2000" dirty="0"/>
              <a:t>(Hailey, 332)</a:t>
            </a:r>
          </a:p>
        </p:txBody>
      </p:sp>
    </p:spTree>
    <p:extLst>
      <p:ext uri="{BB962C8B-B14F-4D97-AF65-F5344CB8AC3E}">
        <p14:creationId xmlns:p14="http://schemas.microsoft.com/office/powerpoint/2010/main" val="17553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319037" y="-110531"/>
            <a:ext cx="4092190" cy="1325563"/>
          </a:xfrm>
        </p:spPr>
        <p:txBody>
          <a:bodyPr>
            <a:normAutofit/>
          </a:bodyPr>
          <a:lstStyle/>
          <a:p>
            <a:pPr algn="ctr"/>
            <a:r>
              <a:rPr lang="en-US" sz="3200" b="1" u="sng" dirty="0">
                <a:latin typeface="Century Gothic" panose="020B0502020202020204" pitchFamily="34" charset="0"/>
              </a:rPr>
              <a:t>Bowl #6 (16:12)</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449978" y="1021547"/>
            <a:ext cx="3961248" cy="5439544"/>
          </a:xfrm>
        </p:spPr>
        <p:txBody>
          <a:bodyPr>
            <a:normAutofit fontScale="92500" lnSpcReduction="10000"/>
          </a:bodyPr>
          <a:lstStyle/>
          <a:p>
            <a:pPr>
              <a:lnSpc>
                <a:spcPct val="100000"/>
              </a:lnSpc>
              <a:spcBef>
                <a:spcPts val="1800"/>
              </a:spcBef>
            </a:pPr>
            <a:r>
              <a:rPr lang="en-US" sz="2000" dirty="0"/>
              <a:t>The “Great River” in the OT is the Euphrates River, the Cradle of Civilization. It was the border between Israel and Babylon.</a:t>
            </a:r>
          </a:p>
          <a:p>
            <a:pPr>
              <a:lnSpc>
                <a:spcPct val="100000"/>
              </a:lnSpc>
              <a:spcBef>
                <a:spcPts val="1800"/>
              </a:spcBef>
            </a:pPr>
            <a:r>
              <a:rPr lang="en-US" sz="2000" dirty="0"/>
              <a:t>Introduced in 9:13ff where it was a barrier for the hellish army.</a:t>
            </a:r>
          </a:p>
          <a:p>
            <a:pPr>
              <a:lnSpc>
                <a:spcPct val="100000"/>
              </a:lnSpc>
              <a:spcBef>
                <a:spcPts val="1800"/>
              </a:spcBef>
            </a:pPr>
            <a:r>
              <a:rPr lang="en-US" sz="2000" dirty="0"/>
              <a:t>Babylon built on Euphrates River.</a:t>
            </a:r>
          </a:p>
          <a:p>
            <a:pPr lvl="1">
              <a:lnSpc>
                <a:spcPct val="110000"/>
              </a:lnSpc>
              <a:spcBef>
                <a:spcPts val="600"/>
              </a:spcBef>
            </a:pPr>
            <a:r>
              <a:rPr lang="en-US" sz="1600" dirty="0"/>
              <a:t>The drying up of the Great River is a direct image of judgment taken from the OT prophets and the historical fall of Babylon (Jer. 50:35, 38; 51:35f)</a:t>
            </a:r>
          </a:p>
          <a:p>
            <a:pPr lvl="1">
              <a:lnSpc>
                <a:spcPct val="110000"/>
              </a:lnSpc>
              <a:spcBef>
                <a:spcPts val="600"/>
              </a:spcBef>
            </a:pPr>
            <a:r>
              <a:rPr lang="en-US" sz="1600" dirty="0"/>
              <a:t>The significance of the drying up of the Euphrates for physical Babylon lie in the fact that it would make the city totally vulnerable</a:t>
            </a:r>
          </a:p>
          <a:p>
            <a:pPr lvl="1">
              <a:lnSpc>
                <a:spcPct val="110000"/>
              </a:lnSpc>
              <a:spcBef>
                <a:spcPts val="600"/>
              </a:spcBef>
            </a:pPr>
            <a:r>
              <a:rPr lang="en-US" sz="1600" dirty="0"/>
              <a:t>God has proven this power over the waters (e.g., Ex. 14:21f; Josh. 3:15-17; 2Kgs. 2:7-14; Is. 11:1-16; 51:10; Ps. 106:9; Zech. 10:10-12)</a:t>
            </a:r>
          </a:p>
        </p:txBody>
      </p:sp>
      <p:pic>
        <p:nvPicPr>
          <p:cNvPr id="17411" name="Picture 3" descr="Babylon in Bible History | A Book You Can Trust—Part 3">
            <a:extLst>
              <a:ext uri="{FF2B5EF4-FFF2-40B4-BE49-F238E27FC236}">
                <a16:creationId xmlns:a16="http://schemas.microsoft.com/office/drawing/2014/main" id="{78A5A086-5178-7E4B-BEC2-50E72F2C1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775" y="0"/>
            <a:ext cx="4411225" cy="6858000"/>
          </a:xfrm>
          <a:prstGeom prst="rect">
            <a:avLst/>
          </a:prstGeom>
          <a:noFill/>
          <a:ln w="38100">
            <a:noFill/>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F944020-D1E3-B64F-A64C-9CC43D90DFFD}"/>
              </a:ext>
            </a:extLst>
          </p:cNvPr>
          <p:cNvCxnSpPr/>
          <p:nvPr/>
        </p:nvCxnSpPr>
        <p:spPr>
          <a:xfrm>
            <a:off x="4732775"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8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55268"/>
            <a:ext cx="7886700" cy="1325563"/>
          </a:xfrm>
        </p:spPr>
        <p:txBody>
          <a:bodyPr>
            <a:normAutofit/>
          </a:bodyPr>
          <a:lstStyle/>
          <a:p>
            <a:pPr algn="ctr"/>
            <a:r>
              <a:rPr lang="en-US" sz="3200" b="1" u="sng" dirty="0">
                <a:latin typeface="Century Gothic" panose="020B0502020202020204" pitchFamily="34" charset="0"/>
              </a:rPr>
              <a:t>Satan’s Forces Fight Back (16:13-16)</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314698"/>
            <a:ext cx="7886700" cy="5266972"/>
          </a:xfrm>
        </p:spPr>
        <p:txBody>
          <a:bodyPr>
            <a:normAutofit lnSpcReduction="10000"/>
          </a:bodyPr>
          <a:lstStyle/>
          <a:p>
            <a:pPr>
              <a:lnSpc>
                <a:spcPct val="100000"/>
              </a:lnSpc>
              <a:spcBef>
                <a:spcPts val="1800"/>
              </a:spcBef>
            </a:pPr>
            <a:r>
              <a:rPr lang="en-US" sz="2000" dirty="0"/>
              <a:t>“kings from the east” – God’s direction (cf. Isa. 41:2)</a:t>
            </a:r>
          </a:p>
          <a:p>
            <a:pPr>
              <a:lnSpc>
                <a:spcPct val="100000"/>
              </a:lnSpc>
              <a:spcBef>
                <a:spcPts val="1800"/>
              </a:spcBef>
            </a:pPr>
            <a:r>
              <a:rPr lang="en-US" sz="2000" dirty="0"/>
              <a:t>The false prophet is the land beast from chapter 13</a:t>
            </a:r>
          </a:p>
          <a:p>
            <a:pPr>
              <a:lnSpc>
                <a:spcPct val="100000"/>
              </a:lnSpc>
              <a:spcBef>
                <a:spcPts val="1800"/>
              </a:spcBef>
            </a:pPr>
            <a:r>
              <a:rPr lang="en-US" sz="2000" dirty="0"/>
              <a:t>All three in the “unholy trinity” conspire together to fight back against the Father, Son, and Holy Spirit</a:t>
            </a:r>
          </a:p>
          <a:p>
            <a:pPr>
              <a:lnSpc>
                <a:spcPct val="100000"/>
              </a:lnSpc>
              <a:spcBef>
                <a:spcPts val="1800"/>
              </a:spcBef>
            </a:pPr>
            <a:r>
              <a:rPr lang="en-US" sz="2000" dirty="0"/>
              <a:t>“Three Unclean Spirits” – unclean (Lev. 11:9ff) characterizes “Babylon”</a:t>
            </a:r>
          </a:p>
          <a:p>
            <a:pPr lvl="1">
              <a:lnSpc>
                <a:spcPct val="110000"/>
              </a:lnSpc>
              <a:spcBef>
                <a:spcPts val="600"/>
              </a:spcBef>
            </a:pPr>
            <a:r>
              <a:rPr lang="en-US" sz="1600" dirty="0"/>
              <a:t>Behind the false gods are demonic powers (cf. 1Cor. 10:20f). This relationship has been a topic for many recent publications (e.g. </a:t>
            </a:r>
            <a:r>
              <a:rPr lang="en-US" sz="1600" i="1" dirty="0"/>
              <a:t>Gospel Over Gods</a:t>
            </a:r>
            <a:r>
              <a:rPr lang="en-US" sz="1600" dirty="0"/>
              <a:t> by Tyler Gilreath and </a:t>
            </a:r>
            <a:r>
              <a:rPr lang="en-US" sz="1600" i="1" dirty="0"/>
              <a:t>The Unseen Realm</a:t>
            </a:r>
            <a:r>
              <a:rPr lang="en-US" sz="1600" dirty="0"/>
              <a:t> by Michael </a:t>
            </a:r>
            <a:r>
              <a:rPr lang="en-US" sz="1600" dirty="0" err="1"/>
              <a:t>Heiser</a:t>
            </a:r>
            <a:r>
              <a:rPr lang="en-US" sz="1600" dirty="0"/>
              <a:t>)</a:t>
            </a:r>
          </a:p>
          <a:p>
            <a:pPr lvl="1">
              <a:lnSpc>
                <a:spcPct val="110000"/>
              </a:lnSpc>
              <a:spcBef>
                <a:spcPts val="600"/>
              </a:spcBef>
            </a:pPr>
            <a:r>
              <a:rPr lang="en-US" sz="1600" dirty="0"/>
              <a:t>These “frogs” stir up rebellion in the war between God and evil, two rival kingdoms</a:t>
            </a:r>
          </a:p>
          <a:p>
            <a:pPr lvl="1">
              <a:lnSpc>
                <a:spcPct val="110000"/>
              </a:lnSpc>
              <a:spcBef>
                <a:spcPts val="600"/>
              </a:spcBef>
            </a:pPr>
            <a:r>
              <a:rPr lang="en-US" sz="1600" dirty="0"/>
              <a:t>“the great day of God” – in the OT, a time of judgment on God’s enemies; </a:t>
            </a:r>
            <a:r>
              <a:rPr lang="en-US" sz="1600" i="1" dirty="0"/>
              <a:t>“‘The great day of God’ is a day of judgment, but not the final or ultimate judgment, for there will be no battle fought at that time—all will be over.” </a:t>
            </a:r>
            <a:r>
              <a:rPr lang="en-US" sz="1600" dirty="0"/>
              <a:t>(Hailey, 335)</a:t>
            </a:r>
          </a:p>
          <a:p>
            <a:pPr lvl="1">
              <a:lnSpc>
                <a:spcPct val="110000"/>
              </a:lnSpc>
              <a:spcBef>
                <a:spcPts val="600"/>
              </a:spcBef>
            </a:pPr>
            <a:r>
              <a:rPr lang="en-US" sz="1600" dirty="0"/>
              <a:t>The deception that recruited these allies becomes an invitation to their destruction (cf. 12:15f; 13:5, 14-17, 11ff; 19:20; Ps. 2:2). God permits deception for the depraved (1Kgs. 22:19-23). Their signs are exposed (cf. Matt. 24:24; 2Thess. 2:9; 1Tim. 4:1). </a:t>
            </a:r>
          </a:p>
        </p:txBody>
      </p:sp>
    </p:spTree>
    <p:extLst>
      <p:ext uri="{BB962C8B-B14F-4D97-AF65-F5344CB8AC3E}">
        <p14:creationId xmlns:p14="http://schemas.microsoft.com/office/powerpoint/2010/main" val="10380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55269"/>
            <a:ext cx="7886700" cy="1100292"/>
          </a:xfrm>
        </p:spPr>
        <p:txBody>
          <a:bodyPr>
            <a:normAutofit/>
          </a:bodyPr>
          <a:lstStyle/>
          <a:p>
            <a:pPr algn="ctr"/>
            <a:r>
              <a:rPr lang="en-US" sz="3200" b="1" u="sng" dirty="0">
                <a:latin typeface="Century Gothic" panose="020B0502020202020204" pitchFamily="34" charset="0"/>
              </a:rPr>
              <a:t>Satan’s Forces Fight Back (16:13-16)</a:t>
            </a:r>
          </a:p>
        </p:txBody>
      </p:sp>
      <p:pic>
        <p:nvPicPr>
          <p:cNvPr id="4" name="Picture 2" descr="What are the Three Evil Spirits in Revelation 16:13-14? - Reading Acts">
            <a:extLst>
              <a:ext uri="{FF2B5EF4-FFF2-40B4-BE49-F238E27FC236}">
                <a16:creationId xmlns:a16="http://schemas.microsoft.com/office/drawing/2014/main" id="{6E47CD2E-8C2F-2A46-9766-71D1BC6B60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266869"/>
            <a:ext cx="7886700" cy="52218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3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105505"/>
            <a:ext cx="7886700" cy="1325563"/>
          </a:xfrm>
        </p:spPr>
        <p:txBody>
          <a:bodyPr>
            <a:normAutofit/>
          </a:bodyPr>
          <a:lstStyle/>
          <a:p>
            <a:pPr algn="ctr"/>
            <a:r>
              <a:rPr lang="en-US" sz="3200" b="1" u="sng" dirty="0">
                <a:latin typeface="Century Gothic" panose="020B0502020202020204" pitchFamily="34" charset="0"/>
              </a:rPr>
              <a:t>Satan’s Forces Fight Back (16:13-16)</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013248"/>
            <a:ext cx="7886700" cy="5266972"/>
          </a:xfrm>
        </p:spPr>
        <p:txBody>
          <a:bodyPr>
            <a:normAutofit lnSpcReduction="10000"/>
          </a:bodyPr>
          <a:lstStyle/>
          <a:p>
            <a:pPr>
              <a:lnSpc>
                <a:spcPct val="100000"/>
              </a:lnSpc>
              <a:spcBef>
                <a:spcPts val="1800"/>
              </a:spcBef>
            </a:pPr>
            <a:r>
              <a:rPr lang="en-US" sz="2000" dirty="0"/>
              <a:t>Another beatitude – Jesus will come as a thief in His temporal judgments and also at the Final Judgment (cf. 3:3; Lk. 12:39f; 1Thess. 5:2, 4; 2Pet. 3:10)</a:t>
            </a:r>
          </a:p>
          <a:p>
            <a:pPr>
              <a:lnSpc>
                <a:spcPct val="100000"/>
              </a:lnSpc>
              <a:spcBef>
                <a:spcPts val="1800"/>
              </a:spcBef>
            </a:pPr>
            <a:r>
              <a:rPr lang="en-US" sz="2000" dirty="0"/>
              <a:t>“Har-</a:t>
            </a:r>
            <a:r>
              <a:rPr lang="en-US" sz="2000" dirty="0" err="1"/>
              <a:t>magedon</a:t>
            </a:r>
            <a:r>
              <a:rPr lang="en-US" sz="2000" dirty="0"/>
              <a:t>” – “Mountain of Megiddo”</a:t>
            </a:r>
          </a:p>
          <a:p>
            <a:pPr lvl="1">
              <a:lnSpc>
                <a:spcPct val="100000"/>
              </a:lnSpc>
              <a:spcBef>
                <a:spcPts val="1200"/>
              </a:spcBef>
            </a:pPr>
            <a:r>
              <a:rPr lang="en-US" sz="1600" dirty="0"/>
              <a:t>This is one of those places where transliteration rather than translation has done a great disservice to Bible students</a:t>
            </a:r>
          </a:p>
          <a:p>
            <a:pPr lvl="1">
              <a:lnSpc>
                <a:spcPct val="100000"/>
              </a:lnSpc>
              <a:spcBef>
                <a:spcPts val="1200"/>
              </a:spcBef>
            </a:pPr>
            <a:r>
              <a:rPr lang="en-US" sz="1600" dirty="0"/>
              <a:t>Means “mountain of slaughter” and is a symbol; there is no such literal place – Tel-Megiddo, while impressive because of its 20+ settlement layers, is only a hill of about 70 feet in the midst of a flat valley </a:t>
            </a:r>
          </a:p>
          <a:p>
            <a:pPr lvl="1">
              <a:lnSpc>
                <a:spcPct val="100000"/>
              </a:lnSpc>
              <a:spcBef>
                <a:spcPts val="1200"/>
              </a:spcBef>
            </a:pPr>
            <a:r>
              <a:rPr lang="en-US" sz="1600" dirty="0"/>
              <a:t>Megiddo was a famous place of battle in the OT where pagan nations fought God’s people (e.g., Judges 5:19-21; 2Kgs. 9:27; 23:29). The “Valley of Megiddo” is another name for the Jezreel Valley.</a:t>
            </a:r>
            <a:endParaRPr lang="en-US" sz="2000" dirty="0"/>
          </a:p>
          <a:p>
            <a:pPr>
              <a:lnSpc>
                <a:spcPct val="100000"/>
              </a:lnSpc>
              <a:spcBef>
                <a:spcPts val="1800"/>
              </a:spcBef>
            </a:pPr>
            <a:r>
              <a:rPr lang="en-US" sz="2000" i="1" dirty="0"/>
              <a:t>“To look for a physical military battle between human armies to be fought in northern Palestine at some future date is completely without scriptural support and foreign to the spirit and purpose of Revelation.” </a:t>
            </a:r>
            <a:r>
              <a:rPr lang="en-US" sz="2000" dirty="0"/>
              <a:t>(Hailey, 337)</a:t>
            </a:r>
          </a:p>
        </p:txBody>
      </p:sp>
    </p:spTree>
    <p:extLst>
      <p:ext uri="{BB962C8B-B14F-4D97-AF65-F5344CB8AC3E}">
        <p14:creationId xmlns:p14="http://schemas.microsoft.com/office/powerpoint/2010/main" val="23426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105505"/>
            <a:ext cx="7886700" cy="1325563"/>
          </a:xfrm>
        </p:spPr>
        <p:txBody>
          <a:bodyPr>
            <a:normAutofit/>
          </a:bodyPr>
          <a:lstStyle/>
          <a:p>
            <a:pPr algn="ctr"/>
            <a:r>
              <a:rPr lang="en-US" sz="3200" b="1" u="sng" dirty="0">
                <a:latin typeface="Century Gothic" panose="020B0502020202020204" pitchFamily="34" charset="0"/>
              </a:rPr>
              <a:t>Satan’s Forces Fight Back </a:t>
            </a:r>
            <a:r>
              <a:rPr lang="en-US" sz="3200" b="1" u="sng">
                <a:latin typeface="Century Gothic" panose="020B0502020202020204" pitchFamily="34" charset="0"/>
              </a:rPr>
              <a:t>(16:13-16</a:t>
            </a:r>
            <a:r>
              <a:rPr lang="en-US" sz="3200" b="1" u="sng" dirty="0">
                <a:latin typeface="Century Gothic" panose="020B0502020202020204" pitchFamily="34" charset="0"/>
              </a:rPr>
              <a:t>)</a:t>
            </a:r>
          </a:p>
        </p:txBody>
      </p:sp>
      <p:pic>
        <p:nvPicPr>
          <p:cNvPr id="6" name="Picture 5">
            <a:extLst>
              <a:ext uri="{FF2B5EF4-FFF2-40B4-BE49-F238E27FC236}">
                <a16:creationId xmlns:a16="http://schemas.microsoft.com/office/drawing/2014/main" id="{B81F6D4D-6ADF-CF41-A82A-9A63A98E15C5}"/>
              </a:ext>
            </a:extLst>
          </p:cNvPr>
          <p:cNvPicPr>
            <a:picLocks noChangeAspect="1"/>
          </p:cNvPicPr>
          <p:nvPr/>
        </p:nvPicPr>
        <p:blipFill>
          <a:blip r:embed="rId2"/>
          <a:stretch>
            <a:fillRect/>
          </a:stretch>
        </p:blipFill>
        <p:spPr>
          <a:xfrm>
            <a:off x="-1" y="1099479"/>
            <a:ext cx="9143999" cy="2970104"/>
          </a:xfrm>
          <a:prstGeom prst="rect">
            <a:avLst/>
          </a:prstGeom>
        </p:spPr>
      </p:pic>
      <p:pic>
        <p:nvPicPr>
          <p:cNvPr id="7" name="Picture 6">
            <a:extLst>
              <a:ext uri="{FF2B5EF4-FFF2-40B4-BE49-F238E27FC236}">
                <a16:creationId xmlns:a16="http://schemas.microsoft.com/office/drawing/2014/main" id="{F7463D73-FCCE-3447-A4E7-D503B9EFA831}"/>
              </a:ext>
            </a:extLst>
          </p:cNvPr>
          <p:cNvPicPr>
            <a:picLocks noChangeAspect="1"/>
          </p:cNvPicPr>
          <p:nvPr/>
        </p:nvPicPr>
        <p:blipFill>
          <a:blip r:embed="rId3"/>
          <a:stretch>
            <a:fillRect/>
          </a:stretch>
        </p:blipFill>
        <p:spPr>
          <a:xfrm>
            <a:off x="0" y="4401178"/>
            <a:ext cx="9144000" cy="2456822"/>
          </a:xfrm>
          <a:prstGeom prst="rect">
            <a:avLst/>
          </a:prstGeom>
        </p:spPr>
      </p:pic>
    </p:spTree>
    <p:extLst>
      <p:ext uri="{BB962C8B-B14F-4D97-AF65-F5344CB8AC3E}">
        <p14:creationId xmlns:p14="http://schemas.microsoft.com/office/powerpoint/2010/main" val="424474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449977" y="-110531"/>
            <a:ext cx="8244045" cy="1325563"/>
          </a:xfrm>
        </p:spPr>
        <p:txBody>
          <a:bodyPr>
            <a:normAutofit/>
          </a:bodyPr>
          <a:lstStyle/>
          <a:p>
            <a:pPr algn="ctr"/>
            <a:r>
              <a:rPr lang="en-US" sz="3200" b="1" u="sng" dirty="0">
                <a:latin typeface="Century Gothic" panose="020B0502020202020204" pitchFamily="34" charset="0"/>
              </a:rPr>
              <a:t>Bowl #7 (16:17-21)</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449978" y="1021547"/>
            <a:ext cx="8244044" cy="5439544"/>
          </a:xfrm>
        </p:spPr>
        <p:txBody>
          <a:bodyPr>
            <a:normAutofit/>
          </a:bodyPr>
          <a:lstStyle/>
          <a:p>
            <a:pPr>
              <a:lnSpc>
                <a:spcPct val="100000"/>
              </a:lnSpc>
              <a:spcBef>
                <a:spcPts val="1800"/>
              </a:spcBef>
            </a:pPr>
            <a:r>
              <a:rPr lang="en-US" sz="2000" dirty="0"/>
              <a:t>A “loud voice” (cf. v. 1) – typical of divine pronouncements, especially judgment</a:t>
            </a:r>
          </a:p>
          <a:p>
            <a:pPr>
              <a:lnSpc>
                <a:spcPct val="100000"/>
              </a:lnSpc>
              <a:spcBef>
                <a:spcPts val="1800"/>
              </a:spcBef>
            </a:pPr>
            <a:r>
              <a:rPr lang="en-US" sz="2000" dirty="0"/>
              <a:t>vv. 17f, 21 – Poured out “on the air” – compare the Egyptian plague of hail and also Josh. 10:11; is this a symbol for God attacking the domain of Satan? (Eph. 2:2)</a:t>
            </a:r>
          </a:p>
          <a:p>
            <a:pPr>
              <a:lnSpc>
                <a:spcPct val="100000"/>
              </a:lnSpc>
              <a:spcBef>
                <a:spcPts val="1800"/>
              </a:spcBef>
            </a:pPr>
            <a:r>
              <a:rPr lang="en-US" sz="2000" dirty="0"/>
              <a:t>v. 19 – “Babylon” (11:8, 13; 14:8; Ezek. 5:2f) &amp; all its allies are destroyed – note “cities of the nations” – </a:t>
            </a:r>
            <a:r>
              <a:rPr lang="en-US" sz="2000" i="1" dirty="0"/>
              <a:t>“Thoroughness of description is obtained when the unit is divided. The city is utterly destroyed being divided by three.” </a:t>
            </a:r>
            <a:r>
              <a:rPr lang="en-US" sz="2000" dirty="0"/>
              <a:t>(</a:t>
            </a:r>
            <a:r>
              <a:rPr lang="en-US" sz="2000" dirty="0" err="1"/>
              <a:t>McGuiggan</a:t>
            </a:r>
            <a:r>
              <a:rPr lang="en-US" sz="2000" dirty="0"/>
              <a:t>, 233)</a:t>
            </a:r>
          </a:p>
          <a:p>
            <a:pPr>
              <a:lnSpc>
                <a:spcPct val="100000"/>
              </a:lnSpc>
              <a:spcBef>
                <a:spcPts val="1800"/>
              </a:spcBef>
            </a:pPr>
            <a:r>
              <a:rPr lang="en-US" sz="2000" dirty="0"/>
              <a:t>v. 20 – all nature flees from the wrath of God and their world is turned upside down (cf. the sixth seal in 6:14; </a:t>
            </a:r>
            <a:r>
              <a:rPr lang="en-US" sz="2000" dirty="0" err="1"/>
              <a:t>Pss</a:t>
            </a:r>
            <a:r>
              <a:rPr lang="en-US" sz="2000" dirty="0"/>
              <a:t>. 18:7-15; 97:4f; Isa. 2:12ff; Jer. 4:23ff; Ezek. 26:18; Mic. 1:2-4; Nah. 1:5)</a:t>
            </a:r>
          </a:p>
          <a:p>
            <a:pPr>
              <a:lnSpc>
                <a:spcPct val="100000"/>
              </a:lnSpc>
              <a:spcBef>
                <a:spcPts val="1800"/>
              </a:spcBef>
            </a:pPr>
            <a:r>
              <a:rPr lang="en-US" sz="2000" dirty="0"/>
              <a:t>v. 21 – hail sufficient to kill instantly; cf. Ex. 9:18-26; </a:t>
            </a:r>
            <a:r>
              <a:rPr lang="en-US" sz="2000" dirty="0" err="1"/>
              <a:t>Pss</a:t>
            </a:r>
            <a:r>
              <a:rPr lang="en-US" sz="2000" dirty="0"/>
              <a:t>. 78:47; 105:32; Josh. 10:11); still they blaspheme!</a:t>
            </a:r>
          </a:p>
          <a:p>
            <a:pPr>
              <a:lnSpc>
                <a:spcPct val="100000"/>
              </a:lnSpc>
              <a:spcBef>
                <a:spcPts val="1800"/>
              </a:spcBef>
            </a:pPr>
            <a:endParaRPr lang="en-US" sz="2000" dirty="0"/>
          </a:p>
        </p:txBody>
      </p:sp>
    </p:spTree>
    <p:extLst>
      <p:ext uri="{BB962C8B-B14F-4D97-AF65-F5344CB8AC3E}">
        <p14:creationId xmlns:p14="http://schemas.microsoft.com/office/powerpoint/2010/main" val="34468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1228</Words>
  <Application>Microsoft Macintosh PowerPoint</Application>
  <PresentationFormat>On-screen Show (4:3)</PresentationFormat>
  <Paragraphs>48</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The Book of Revelation</vt:lpstr>
      <vt:lpstr>Bowl #4 (16:8-9)</vt:lpstr>
      <vt:lpstr>Bowl #5 (16:10-11)</vt:lpstr>
      <vt:lpstr>Bowl #6 (16:12)</vt:lpstr>
      <vt:lpstr>Satan’s Forces Fight Back (16:13-16)</vt:lpstr>
      <vt:lpstr>Satan’s Forces Fight Back (16:13-16)</vt:lpstr>
      <vt:lpstr>Satan’s Forces Fight Back (16:13-16)</vt:lpstr>
      <vt:lpstr>Satan’s Forces Fight Back (16:13-16)</vt:lpstr>
      <vt:lpstr>Bowl #7 (16:17-21)</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40</cp:revision>
  <dcterms:created xsi:type="dcterms:W3CDTF">2021-09-29T18:31:23Z</dcterms:created>
  <dcterms:modified xsi:type="dcterms:W3CDTF">2021-10-31T19:45:00Z</dcterms:modified>
</cp:coreProperties>
</file>