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411" r:id="rId3"/>
    <p:sldId id="422" r:id="rId4"/>
    <p:sldId id="407" r:id="rId5"/>
    <p:sldId id="412" r:id="rId6"/>
    <p:sldId id="418" r:id="rId7"/>
    <p:sldId id="413" r:id="rId8"/>
    <p:sldId id="415" r:id="rId9"/>
    <p:sldId id="417" r:id="rId10"/>
    <p:sldId id="414" r:id="rId11"/>
    <p:sldId id="421" r:id="rId12"/>
    <p:sldId id="419" r:id="rId13"/>
    <p:sldId id="420" r:id="rId14"/>
    <p:sldId id="34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09" d="100"/>
          <a:sy n="109" d="100"/>
        </p:scale>
        <p:origin x="21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1D118-7BFA-B045-8E56-FFB44C3399DD}" type="datetimeFigureOut">
              <a:rPr lang="en-US" smtClean="0"/>
              <a:t>10/31/21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2C168-7FDB-414F-91D7-2B2175882108}" type="slidenum">
              <a:rPr lang="en-US" smtClean="0"/>
              <a:t>‹#›</a:t>
            </a:fld>
            <a:endParaRPr lang="en-US"/>
          </a:p>
        </p:txBody>
      </p:sp>
    </p:spTree>
    <p:extLst>
      <p:ext uri="{BB962C8B-B14F-4D97-AF65-F5344CB8AC3E}">
        <p14:creationId xmlns:p14="http://schemas.microsoft.com/office/powerpoint/2010/main" val="269859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26716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06119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1833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68609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639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62037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10/31/21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406995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10/31/21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83616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10/31/21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52890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35987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04919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10/31/21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a:p>
        </p:txBody>
      </p:sp>
    </p:spTree>
    <p:extLst>
      <p:ext uri="{BB962C8B-B14F-4D97-AF65-F5344CB8AC3E}">
        <p14:creationId xmlns:p14="http://schemas.microsoft.com/office/powerpoint/2010/main" val="30075035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0"/>
            <a:ext cx="7886700" cy="1325563"/>
          </a:xfrm>
        </p:spPr>
        <p:txBody>
          <a:bodyPr>
            <a:normAutofit/>
          </a:bodyPr>
          <a:lstStyle/>
          <a:p>
            <a:pPr algn="ctr"/>
            <a:r>
              <a:rPr lang="en-US" sz="4000" b="1" u="sng" dirty="0">
                <a:latin typeface="Century Gothic" panose="020B0502020202020204" pitchFamily="34" charset="0"/>
              </a:rPr>
              <a:t>The 10 Horns/Kings (17:12-17)</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628650" y="1240936"/>
            <a:ext cx="7886700" cy="5370879"/>
          </a:xfrm>
        </p:spPr>
        <p:txBody>
          <a:bodyPr>
            <a:normAutofit/>
          </a:bodyPr>
          <a:lstStyle/>
          <a:p>
            <a:r>
              <a:rPr lang="en-US" sz="2000" dirty="0"/>
              <a:t>v. 12 – These ten kings have not received a kingdom. Ambition, greed, &amp; lust for power (“horns”) were contributing to Rome’s downfall. </a:t>
            </a:r>
          </a:p>
          <a:p>
            <a:r>
              <a:rPr lang="en-US" sz="2000" dirty="0"/>
              <a:t>“One hour” indicates it will be short-lived (cf. 18:10, 17, 19). Still, it was awful. Cornelius Tacitus, a Roman non-Christian described what sorts of persecutions were introduced earlier by Nero: </a:t>
            </a:r>
            <a:r>
              <a:rPr lang="en-US" sz="2000" i="1" dirty="0"/>
              <a:t>“a vast multitude of Christians were not only put to death, but put to death with insult. They were either clothed in the skins of wild beasts and then exposed in the arena to the attacks of half-famished dogs, or else dipped in tar and put on crosses to be set on fire, and, when the daylight failed, to be burned as lights by night” </a:t>
            </a:r>
            <a:r>
              <a:rPr lang="en-US" sz="2000" dirty="0"/>
              <a:t>(Cornelius Tacitus, </a:t>
            </a:r>
            <a:r>
              <a:rPr lang="en-US" sz="2000" i="1" dirty="0"/>
              <a:t>Annals</a:t>
            </a:r>
            <a:r>
              <a:rPr lang="en-US" sz="2000" dirty="0"/>
              <a:t> XV, 44)</a:t>
            </a:r>
          </a:p>
        </p:txBody>
      </p:sp>
      <p:pic>
        <p:nvPicPr>
          <p:cNvPr id="4098" name="Picture 2" descr="Whore of Babylon - Wikipedia">
            <a:extLst>
              <a:ext uri="{FF2B5EF4-FFF2-40B4-BE49-F238E27FC236}">
                <a16:creationId xmlns:a16="http://schemas.microsoft.com/office/drawing/2014/main" id="{B5103A5C-FB91-554E-8EC9-657CB567C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3385"/>
            <a:ext cx="9144000" cy="23526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44F1B9B-8751-5F44-AEB7-52FCD585DB91}"/>
              </a:ext>
            </a:extLst>
          </p:cNvPr>
          <p:cNvCxnSpPr/>
          <p:nvPr/>
        </p:nvCxnSpPr>
        <p:spPr>
          <a:xfrm>
            <a:off x="0" y="451338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0"/>
            <a:ext cx="7886700" cy="1325563"/>
          </a:xfrm>
        </p:spPr>
        <p:txBody>
          <a:bodyPr>
            <a:normAutofit/>
          </a:bodyPr>
          <a:lstStyle/>
          <a:p>
            <a:pPr algn="ctr"/>
            <a:r>
              <a:rPr lang="en-US" sz="4000" b="1" u="sng" dirty="0">
                <a:latin typeface="Century Gothic" panose="020B0502020202020204" pitchFamily="34" charset="0"/>
              </a:rPr>
              <a:t>The 10 Horns/Kings (17:12-17)</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628650" y="1240936"/>
            <a:ext cx="7886700" cy="5370879"/>
          </a:xfrm>
        </p:spPr>
        <p:txBody>
          <a:bodyPr>
            <a:normAutofit/>
          </a:bodyPr>
          <a:lstStyle/>
          <a:p>
            <a:pPr>
              <a:spcBef>
                <a:spcPts val="600"/>
              </a:spcBef>
            </a:pPr>
            <a:r>
              <a:rPr lang="en-US" sz="1800" dirty="0"/>
              <a:t>v. 13 – “One purpose” – unity is not necessarily a good thing, especially when it is evil in intent (contrast 1Cor. 1:10; Phil. 1:27); the Axis Powers were united.</a:t>
            </a:r>
          </a:p>
          <a:p>
            <a:pPr lvl="1">
              <a:lnSpc>
                <a:spcPct val="100000"/>
              </a:lnSpc>
              <a:spcBef>
                <a:spcPts val="1200"/>
              </a:spcBef>
            </a:pPr>
            <a:r>
              <a:rPr lang="en-US" sz="1800" dirty="0"/>
              <a:t>Rome had no power outside of the role of client kings like the Herod family – the power they wield is at the beast’s disposal; emperor worship was most popular in the provinces</a:t>
            </a:r>
          </a:p>
          <a:p>
            <a:pPr lvl="1">
              <a:lnSpc>
                <a:spcPct val="100000"/>
              </a:lnSpc>
              <a:spcBef>
                <a:spcPts val="1200"/>
              </a:spcBef>
            </a:pPr>
            <a:r>
              <a:rPr lang="en-US" sz="1800" dirty="0"/>
              <a:t>The integrity of this unity is compromised. Compare the fourth kingdom of Daniel 2 in which there is no adhesion, true unity, or integral strength.</a:t>
            </a:r>
          </a:p>
        </p:txBody>
      </p:sp>
      <p:pic>
        <p:nvPicPr>
          <p:cNvPr id="3074" name="Picture 2" descr="Who are the Kings in Revelation 17? - Reading Acts">
            <a:extLst>
              <a:ext uri="{FF2B5EF4-FFF2-40B4-BE49-F238E27FC236}">
                <a16:creationId xmlns:a16="http://schemas.microsoft.com/office/drawing/2014/main" id="{7DCE5471-DE9F-B341-B5B1-EB0AE09CE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9" r="1011"/>
          <a:stretch/>
        </p:blipFill>
        <p:spPr bwMode="auto">
          <a:xfrm>
            <a:off x="1" y="3985852"/>
            <a:ext cx="9144000" cy="287214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7F8817C2-5EEC-854E-8C2D-33CB186E7686}"/>
              </a:ext>
            </a:extLst>
          </p:cNvPr>
          <p:cNvCxnSpPr/>
          <p:nvPr/>
        </p:nvCxnSpPr>
        <p:spPr>
          <a:xfrm>
            <a:off x="0" y="3985852"/>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2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0"/>
            <a:ext cx="7886700" cy="1325563"/>
          </a:xfrm>
        </p:spPr>
        <p:txBody>
          <a:bodyPr>
            <a:normAutofit/>
          </a:bodyPr>
          <a:lstStyle/>
          <a:p>
            <a:pPr algn="ctr"/>
            <a:r>
              <a:rPr lang="en-US" sz="4000" b="1" u="sng" dirty="0">
                <a:latin typeface="Century Gothic" panose="020B0502020202020204" pitchFamily="34" charset="0"/>
              </a:rPr>
              <a:t>The 10 Horns/Kings (17:12-17)</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628650" y="1240936"/>
            <a:ext cx="7886700" cy="5370879"/>
          </a:xfrm>
        </p:spPr>
        <p:txBody>
          <a:bodyPr>
            <a:normAutofit/>
          </a:bodyPr>
          <a:lstStyle/>
          <a:p>
            <a:pPr>
              <a:lnSpc>
                <a:spcPct val="100000"/>
              </a:lnSpc>
              <a:spcBef>
                <a:spcPts val="1800"/>
              </a:spcBef>
            </a:pPr>
            <a:r>
              <a:rPr lang="en-US" sz="2200" dirty="0"/>
              <a:t>v. 14 – This collaboration will be definitively overcome by the Lamb, no matter how united they can become (cf. 12:7-10; 16:14; cf. Ps. 2). The King of kings has control, despite the bloodshed of the saints and the gloating of the civil powers</a:t>
            </a:r>
          </a:p>
          <a:p>
            <a:pPr>
              <a:lnSpc>
                <a:spcPct val="100000"/>
              </a:lnSpc>
              <a:spcBef>
                <a:spcPts val="1800"/>
              </a:spcBef>
            </a:pPr>
            <a:r>
              <a:rPr lang="en-US" sz="2200" dirty="0"/>
              <a:t>v. 16 – Allied with the harlot, yet cannibalize the harlot (cf. 19:18; Ezek. 39:17ff; Mic. 3:2f); desolate and naked are OT punishments for idolatry (e.g., Nah. 3:5). Rebels seem to always self-destruct (Judges 7:22; 1 Samuel 14:20; 2 Chronicles 20:23)</a:t>
            </a:r>
          </a:p>
          <a:p>
            <a:pPr>
              <a:lnSpc>
                <a:spcPct val="100000"/>
              </a:lnSpc>
              <a:spcBef>
                <a:spcPts val="1800"/>
              </a:spcBef>
            </a:pPr>
            <a:r>
              <a:rPr lang="en-US" sz="2200" dirty="0"/>
              <a:t>v. 17 – God has real power, despite earthly appearances and deceptions, and His unity is true. His unity and His purpose will rule the day! Compare the ”words of God” which will be fulfilled versus the “blasphemies” of the enemy.</a:t>
            </a:r>
          </a:p>
        </p:txBody>
      </p:sp>
    </p:spTree>
    <p:extLst>
      <p:ext uri="{BB962C8B-B14F-4D97-AF65-F5344CB8AC3E}">
        <p14:creationId xmlns:p14="http://schemas.microsoft.com/office/powerpoint/2010/main" val="25557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p:txBody>
          <a:bodyPr>
            <a:normAutofit/>
          </a:bodyPr>
          <a:lstStyle/>
          <a:p>
            <a:pPr algn="ctr"/>
            <a:r>
              <a:rPr lang="en-US" sz="4000" b="1" u="sng" dirty="0">
                <a:latin typeface="Century Gothic" panose="020B0502020202020204" pitchFamily="34" charset="0"/>
              </a:rPr>
              <a:t>An Application of Chapter 17</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p:txBody>
          <a:bodyPr>
            <a:normAutofit lnSpcReduction="10000"/>
          </a:bodyPr>
          <a:lstStyle/>
          <a:p>
            <a:pPr marL="0" indent="0" algn="ctr">
              <a:buNone/>
            </a:pPr>
            <a:r>
              <a:rPr lang="en-US" i="1" dirty="0"/>
              <a:t>“Satan has three approaches by which he seeks to destroy the work and people of God: (1) Political or brute force, symbolized by the beast out of the sea; (2) false religion</a:t>
            </a:r>
            <a:r>
              <a:rPr lang="en-US" i="1"/>
              <a:t>, whether </a:t>
            </a:r>
            <a:r>
              <a:rPr lang="en-US" i="1" dirty="0"/>
              <a:t>paganism or perverted revealed religion – apostates who hold and teach false doctrines – symbolized by the beast out of the earth; and (3) the world of lust, all that appeals to the flesh or mind (Eph. 2:3; 1 John 2:15-17), represented by the harlot. Against these three the early church waged relentless war; and against these the saint of today must stand immovable and uncompromising” </a:t>
            </a:r>
            <a:r>
              <a:rPr lang="en-US" dirty="0"/>
              <a:t>(Hailey 342). </a:t>
            </a:r>
          </a:p>
        </p:txBody>
      </p:sp>
    </p:spTree>
    <p:extLst>
      <p:ext uri="{BB962C8B-B14F-4D97-AF65-F5344CB8AC3E}">
        <p14:creationId xmlns:p14="http://schemas.microsoft.com/office/powerpoint/2010/main" val="120328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95495"/>
            <a:ext cx="7886700" cy="1325563"/>
          </a:xfrm>
        </p:spPr>
        <p:txBody>
          <a:bodyPr/>
          <a:lstStyle/>
          <a:p>
            <a:pPr algn="ctr"/>
            <a:r>
              <a:rPr lang="en-US" b="1" u="sng" dirty="0">
                <a:latin typeface="Century Gothic" panose="020B0502020202020204" pitchFamily="34" charset="0"/>
              </a:rPr>
              <a:t>The Overall Message</a:t>
            </a:r>
          </a:p>
        </p:txBody>
      </p:sp>
      <p:sp>
        <p:nvSpPr>
          <p:cNvPr id="3" name="Content Placeholder 2">
            <a:extLst>
              <a:ext uri="{FF2B5EF4-FFF2-40B4-BE49-F238E27FC236}">
                <a16:creationId xmlns:a16="http://schemas.microsoft.com/office/drawing/2014/main" id="{217FD2EE-0073-294A-A069-20BCD7DC0636}"/>
              </a:ext>
            </a:extLst>
          </p:cNvPr>
          <p:cNvSpPr>
            <a:spLocks noGrp="1"/>
          </p:cNvSpPr>
          <p:nvPr>
            <p:ph idx="1"/>
          </p:nvPr>
        </p:nvSpPr>
        <p:spPr>
          <a:xfrm>
            <a:off x="396386" y="1421058"/>
            <a:ext cx="8351227" cy="4351338"/>
          </a:xfrm>
        </p:spPr>
        <p:txBody>
          <a:bodyPr/>
          <a:lstStyle/>
          <a:p>
            <a:pPr marL="0" indent="0" algn="ctr">
              <a:buNone/>
            </a:pPr>
            <a:r>
              <a:rPr lang="en-US" i="1" dirty="0"/>
              <a:t>“These will wage war against the Lamb, and the Lamb will overcome them, because He is Lord of lords and King of kings, and those who are with Him are the called and chosen and faithful.” </a:t>
            </a:r>
            <a:r>
              <a:rPr lang="en-US" dirty="0"/>
              <a:t>(17:14; cf. Dan. 4:17, 25, 32)</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3669323"/>
            <a:ext cx="9144000" cy="318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95495"/>
            <a:ext cx="7886700" cy="1325563"/>
          </a:xfrm>
        </p:spPr>
        <p:txBody>
          <a:bodyPr>
            <a:normAutofit/>
          </a:bodyPr>
          <a:lstStyle/>
          <a:p>
            <a:pPr algn="ctr"/>
            <a:r>
              <a:rPr lang="en-US" sz="4000" b="1" u="sng" dirty="0">
                <a:latin typeface="Century Gothic" panose="020B0502020202020204" pitchFamily="34" charset="0"/>
              </a:rPr>
              <a:t>A Tale of Two Women…</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39616" y="1245212"/>
            <a:ext cx="8264768" cy="5341447"/>
          </a:xfrm>
        </p:spPr>
        <p:txBody>
          <a:bodyPr>
            <a:normAutofit fontScale="70000" lnSpcReduction="20000"/>
          </a:bodyPr>
          <a:lstStyle/>
          <a:p>
            <a:pPr marL="0" indent="0" algn="ctr">
              <a:lnSpc>
                <a:spcPct val="120000"/>
              </a:lnSpc>
              <a:buNone/>
            </a:pPr>
            <a:r>
              <a:rPr lang="en-US" i="1" dirty="0"/>
              <a:t>“The character and lot of two women and two cities occupy a prominent place in the second section of the book. Chapter twelve opened with the introduction of a woman arrayed with the sun, having the moon under her feet and a crown of stars upon her brow. She gave birth to a man child, the Christ, and was then forced to flee into the wilderness, where she was nurtured and protected. She had other children, those who kept the commandments of God and held the testimony of His Son. Now a second woman is introduced—a harlot, the direct opposite of the first—who is arrayed in all the embellishments of earthly splendor. She has on her forehead a name which identifies her as the mother of the harlots of the earth. Each woman is further identified as a city, the latter as the great city, Babylon, which holds sway over the kings of the earth who make war against the saints. The fall of Babylon has been introduced and now the nature of the city and its complete fall are enlarged upon. The first woman, arrayed in light, is identified as ‘the beloved city’ (20:9), the holy city, New Jerusalem, ‘made ready as a bride adorned for her husband’ (21:2). These two women, and the cities they personify, stand in direct antithesis to each other in character, position, and destiny.” </a:t>
            </a:r>
            <a:r>
              <a:rPr lang="en-US" dirty="0"/>
              <a:t>(Hailey, 341)</a:t>
            </a:r>
          </a:p>
        </p:txBody>
      </p:sp>
    </p:spTree>
    <p:extLst>
      <p:ext uri="{BB962C8B-B14F-4D97-AF65-F5344CB8AC3E}">
        <p14:creationId xmlns:p14="http://schemas.microsoft.com/office/powerpoint/2010/main" val="139604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DE22F-2765-B445-BFA0-1C51AA16A32A}"/>
              </a:ext>
            </a:extLst>
          </p:cNvPr>
          <p:cNvSpPr txBox="1">
            <a:spLocks/>
          </p:cNvSpPr>
          <p:nvPr/>
        </p:nvSpPr>
        <p:spPr>
          <a:xfrm>
            <a:off x="429358" y="339113"/>
            <a:ext cx="4142642" cy="114971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a:latin typeface="Century Gothic" panose="020B0502020202020204" pitchFamily="34" charset="0"/>
              </a:rPr>
              <a:t>The Big Question: </a:t>
            </a:r>
            <a:br>
              <a:rPr lang="en-US" sz="2800" b="1" u="sng">
                <a:latin typeface="Century Gothic" panose="020B0502020202020204" pitchFamily="34" charset="0"/>
              </a:rPr>
            </a:br>
            <a:r>
              <a:rPr lang="en-US" sz="2800" b="1" u="sng">
                <a:latin typeface="Century Gothic" panose="020B0502020202020204" pitchFamily="34" charset="0"/>
              </a:rPr>
              <a:t>Is This About Rome or Jerusalem?</a:t>
            </a:r>
            <a:endParaRPr lang="en-US" sz="2800" b="1" u="sng"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577BD561-EA4C-8E42-B93B-99049510F48E}"/>
              </a:ext>
            </a:extLst>
          </p:cNvPr>
          <p:cNvSpPr txBox="1">
            <a:spLocks/>
          </p:cNvSpPr>
          <p:nvPr/>
        </p:nvSpPr>
        <p:spPr>
          <a:xfrm>
            <a:off x="429358" y="1664676"/>
            <a:ext cx="4142642" cy="511126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t>v. 1 – Describes Rome well, but not land-locked Jerusalem</a:t>
            </a:r>
          </a:p>
          <a:p>
            <a:pPr>
              <a:lnSpc>
                <a:spcPct val="120000"/>
              </a:lnSpc>
              <a:spcBef>
                <a:spcPts val="1800"/>
              </a:spcBef>
            </a:pPr>
            <a:r>
              <a:rPr lang="en-US"/>
              <a:t>v. 4 – Rome was the seat of royal power when John wrote; Jerusalem was not</a:t>
            </a:r>
          </a:p>
          <a:p>
            <a:pPr>
              <a:lnSpc>
                <a:spcPct val="120000"/>
              </a:lnSpc>
            </a:pPr>
            <a:r>
              <a:rPr lang="en-US"/>
              <a:t>v. 9 – An unmistakable reference to the seven hills of Rome</a:t>
            </a:r>
          </a:p>
          <a:p>
            <a:pPr>
              <a:lnSpc>
                <a:spcPct val="120000"/>
              </a:lnSpc>
            </a:pPr>
            <a:r>
              <a:rPr lang="en-US"/>
              <a:t>v. 18 – Cannot be true of Jerusalem, but was true of Rome</a:t>
            </a:r>
          </a:p>
          <a:p>
            <a:pPr>
              <a:lnSpc>
                <a:spcPct val="120000"/>
              </a:lnSpc>
            </a:pPr>
            <a:r>
              <a:rPr lang="en-US"/>
              <a:t>Clearly, Old Testament descriptions of pagan cities, and sometimes even Jerusalem itself, are a huge source for the imagery</a:t>
            </a:r>
            <a:endParaRPr lang="en-US" dirty="0"/>
          </a:p>
        </p:txBody>
      </p:sp>
      <p:pic>
        <p:nvPicPr>
          <p:cNvPr id="6" name="Picture 73" descr="Book of Revelation - Chapter 17 pt 2 - The Mystery Woman on the Beast  Explained">
            <a:extLst>
              <a:ext uri="{FF2B5EF4-FFF2-40B4-BE49-F238E27FC236}">
                <a16:creationId xmlns:a16="http://schemas.microsoft.com/office/drawing/2014/main" id="{FD1FD32A-2F52-9A47-81C0-F08019C60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358" y="0"/>
            <a:ext cx="414264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B78A0E6-EFD2-474F-B89E-A8A92B0A0224}"/>
              </a:ext>
            </a:extLst>
          </p:cNvPr>
          <p:cNvCxnSpPr/>
          <p:nvPr/>
        </p:nvCxnSpPr>
        <p:spPr>
          <a:xfrm>
            <a:off x="5001358"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36023"/>
            <a:ext cx="7886700" cy="1325563"/>
          </a:xfrm>
        </p:spPr>
        <p:txBody>
          <a:bodyPr>
            <a:normAutofit/>
          </a:bodyPr>
          <a:lstStyle/>
          <a:p>
            <a:pPr algn="ctr"/>
            <a:r>
              <a:rPr lang="en-US" sz="3200" b="1" u="sng" dirty="0">
                <a:latin typeface="Century Gothic" panose="020B0502020202020204" pitchFamily="34" charset="0"/>
              </a:rPr>
              <a:t>The Harlot Astride the Beast (17:1-6)</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043356"/>
            <a:ext cx="8249383" cy="5451230"/>
          </a:xfrm>
        </p:spPr>
        <p:txBody>
          <a:bodyPr>
            <a:normAutofit fontScale="70000" lnSpcReduction="20000"/>
          </a:bodyPr>
          <a:lstStyle/>
          <a:p>
            <a:pPr>
              <a:lnSpc>
                <a:spcPct val="120000"/>
              </a:lnSpc>
              <a:spcBef>
                <a:spcPts val="1200"/>
              </a:spcBef>
            </a:pPr>
            <a:r>
              <a:rPr lang="en-US" dirty="0"/>
              <a:t>v. 1 – John has a front row seat for this vision of judgment coming upon Rome, the superpower of Satan at that time (foreshadowed in 14:8; 16:19; contrast 21:9). </a:t>
            </a:r>
            <a:r>
              <a:rPr lang="en-US" dirty="0" err="1"/>
              <a:t>McGuiggan</a:t>
            </a:r>
            <a:r>
              <a:rPr lang="en-US" dirty="0"/>
              <a:t>, 237 calls this the, </a:t>
            </a:r>
            <a:r>
              <a:rPr lang="en-US" i="1" dirty="0"/>
              <a:t>“obituary of Babylon [Rome]”</a:t>
            </a:r>
          </a:p>
          <a:p>
            <a:pPr lvl="1">
              <a:lnSpc>
                <a:spcPct val="120000"/>
              </a:lnSpc>
              <a:spcBef>
                <a:spcPts val="1200"/>
              </a:spcBef>
            </a:pPr>
            <a:r>
              <a:rPr lang="en-US" dirty="0"/>
              <a:t>v. 3a – To witness this vision, John is carried in the Spirit (cf. Ezek. 8:3) to the wilderness, a place devoid of God’s presence and providence (cf. Zeph. 2:13; Isa. 21:1, 9; Mal. 1:3). Contrast 12:6, 14 where the wilderness is a place of protection for God’s people.</a:t>
            </a:r>
          </a:p>
          <a:p>
            <a:pPr>
              <a:lnSpc>
                <a:spcPct val="120000"/>
              </a:lnSpc>
              <a:spcBef>
                <a:spcPts val="1200"/>
              </a:spcBef>
            </a:pPr>
            <a:r>
              <a:rPr lang="en-US" dirty="0"/>
              <a:t>vv. 2, 6 – Rome’s patrons, and the harlot herself, were all drunk on the fleshly indulgences she guaranteed as the current superpower (cf. Jer. 51:7; Isa. 29:9; Hab. 2:5, 15) </a:t>
            </a:r>
          </a:p>
          <a:p>
            <a:pPr lvl="1">
              <a:lnSpc>
                <a:spcPct val="120000"/>
              </a:lnSpc>
              <a:spcBef>
                <a:spcPts val="1200"/>
              </a:spcBef>
            </a:pPr>
            <a:r>
              <a:rPr lang="en-US" dirty="0"/>
              <a:t>All the kings of the earth are carried away by her provocation (v. 2; 18:3; 11ff; 15-17, 19). She is depicted as a harlot who both sits </a:t>
            </a:r>
            <a:r>
              <a:rPr lang="en-US" i="1" dirty="0"/>
              <a:t>upon the beast </a:t>
            </a:r>
            <a:r>
              <a:rPr lang="en-US" dirty="0"/>
              <a:t>and upon </a:t>
            </a:r>
            <a:r>
              <a:rPr lang="en-US" i="1" dirty="0"/>
              <a:t>many waters </a:t>
            </a:r>
            <a:r>
              <a:rPr lang="en-US" dirty="0"/>
              <a:t>(clarified in v. 15 – “peoples, multitudes, nations, and tongues”; cf. Jer. 51:13). She has truly captivated the fleshly minded with her widespread corruption.</a:t>
            </a:r>
          </a:p>
          <a:p>
            <a:pPr lvl="1">
              <a:lnSpc>
                <a:spcPct val="120000"/>
              </a:lnSpc>
              <a:spcBef>
                <a:spcPts val="1200"/>
              </a:spcBef>
            </a:pPr>
            <a:r>
              <a:rPr lang="en-US" dirty="0"/>
              <a:t>The treatment of the “witnesses” (lit. martyrs) identifies this subject as the clear enemy of God’s people. Christians, the ideal citizens of any country, became the scapegoat for all manner of ungodly cruelty (cf. 18:24).</a:t>
            </a:r>
          </a:p>
        </p:txBody>
      </p:sp>
    </p:spTree>
    <p:extLst>
      <p:ext uri="{BB962C8B-B14F-4D97-AF65-F5344CB8AC3E}">
        <p14:creationId xmlns:p14="http://schemas.microsoft.com/office/powerpoint/2010/main" val="13832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12578"/>
            <a:ext cx="7886700" cy="1325563"/>
          </a:xfrm>
        </p:spPr>
        <p:txBody>
          <a:bodyPr/>
          <a:lstStyle/>
          <a:p>
            <a:pPr algn="ctr"/>
            <a:r>
              <a:rPr lang="en-US" sz="3200" b="1" u="sng" dirty="0">
                <a:solidFill>
                  <a:prstClr val="white"/>
                </a:solidFill>
                <a:latin typeface="Century Gothic" panose="020B0502020202020204" pitchFamily="34" charset="0"/>
              </a:rPr>
              <a:t>The Harlot Astride the Beast (17:1-6)</a:t>
            </a:r>
            <a:endParaRPr lang="en-US" b="1" u="sng"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81915" y="1125415"/>
            <a:ext cx="8380169" cy="5568462"/>
          </a:xfrm>
        </p:spPr>
        <p:txBody>
          <a:bodyPr>
            <a:normAutofit fontScale="77500" lnSpcReduction="20000"/>
          </a:bodyPr>
          <a:lstStyle/>
          <a:p>
            <a:pPr>
              <a:lnSpc>
                <a:spcPct val="120000"/>
              </a:lnSpc>
            </a:pPr>
            <a:r>
              <a:rPr lang="en-US" dirty="0"/>
              <a:t>vv. 3-5 – A harlot sitting on a scarlet beast </a:t>
            </a:r>
          </a:p>
          <a:p>
            <a:pPr lvl="1">
              <a:lnSpc>
                <a:spcPct val="120000"/>
              </a:lnSpc>
            </a:pPr>
            <a:r>
              <a:rPr lang="en-US" dirty="0"/>
              <a:t>She represents a great empire/city (v. 18), raised up by satanic forces, violently opposed to God’s people.</a:t>
            </a:r>
          </a:p>
          <a:p>
            <a:pPr lvl="1">
              <a:lnSpc>
                <a:spcPct val="120000"/>
              </a:lnSpc>
            </a:pPr>
            <a:r>
              <a:rPr lang="en-US" dirty="0"/>
              <a:t>Blasphemous names, 7 heads, 10 horns explicitly connects with the sea beast of 13:1ff &amp; his master, the dragon. Compare 13:7/17:15; 14:9f/14:8/17:2; 17:11/17:9; 11:7/13:7/17:6; 17:12, 16/17:18 (</a:t>
            </a:r>
            <a:r>
              <a:rPr lang="en-US" dirty="0" err="1"/>
              <a:t>Harkrider</a:t>
            </a:r>
            <a:r>
              <a:rPr lang="en-US" dirty="0"/>
              <a:t>, 194, 203).</a:t>
            </a:r>
          </a:p>
          <a:p>
            <a:pPr lvl="1">
              <a:lnSpc>
                <a:spcPct val="120000"/>
              </a:lnSpc>
            </a:pPr>
            <a:r>
              <a:rPr lang="en-US" dirty="0"/>
              <a:t>She possesses the enticements of a harlot (cf. Prov. 5; 2Kgs. 9:30): purple, scarlet, gold, precious stones, pearls, golden cup all exude luxury &amp; indulgence. Even her mysterious nature (v. 7) provokes curiosity. While enticing, the imagery is also meant to be graphic &amp; frightening (cf. Prov. 2:18; 7:25f). </a:t>
            </a:r>
            <a:r>
              <a:rPr lang="en-US" i="1" dirty="0"/>
              <a:t>“She is rich enough, but her soul is wasted. She is royal enough, but inside she is disgusting. She is a well-dressed tramp—a gaudy whore!” </a:t>
            </a:r>
            <a:r>
              <a:rPr lang="en-US" dirty="0"/>
              <a:t>(</a:t>
            </a:r>
            <a:r>
              <a:rPr lang="en-US" dirty="0" err="1"/>
              <a:t>McGuiggan</a:t>
            </a:r>
            <a:r>
              <a:rPr lang="en-US" dirty="0"/>
              <a:t>, 244)</a:t>
            </a:r>
          </a:p>
          <a:p>
            <a:pPr lvl="1">
              <a:lnSpc>
                <a:spcPct val="120000"/>
              </a:lnSpc>
            </a:pPr>
            <a:r>
              <a:rPr lang="en-US" dirty="0"/>
              <a:t>Harlotry/fornication is an image used for the idolatrous influence of Tyre, Nineveh, &amp; Babylon in OT (Isa. 23:13-18; 47:5-15; Nah. 3:1, 4; Hos. 4:11f). </a:t>
            </a:r>
          </a:p>
        </p:txBody>
      </p:sp>
    </p:spTree>
    <p:extLst>
      <p:ext uri="{BB962C8B-B14F-4D97-AF65-F5344CB8AC3E}">
        <p14:creationId xmlns:p14="http://schemas.microsoft.com/office/powerpoint/2010/main" val="19408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49" y="116375"/>
            <a:ext cx="7886700" cy="1325563"/>
          </a:xfrm>
        </p:spPr>
        <p:txBody>
          <a:bodyPr/>
          <a:lstStyle/>
          <a:p>
            <a:pPr algn="ctr"/>
            <a:r>
              <a:rPr lang="en-US" sz="3200" b="1" u="sng" dirty="0">
                <a:solidFill>
                  <a:prstClr val="white"/>
                </a:solidFill>
                <a:latin typeface="Century Gothic" panose="020B0502020202020204" pitchFamily="34" charset="0"/>
              </a:rPr>
              <a:t>The Harlot Astride the Beast (17:1-6)</a:t>
            </a:r>
            <a:endParaRPr lang="en-US" b="1" u="sng"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11577" y="1312985"/>
            <a:ext cx="8520845" cy="5287107"/>
          </a:xfrm>
        </p:spPr>
        <p:txBody>
          <a:bodyPr>
            <a:normAutofit/>
          </a:bodyPr>
          <a:lstStyle/>
          <a:p>
            <a:pPr>
              <a:lnSpc>
                <a:spcPct val="100000"/>
              </a:lnSpc>
            </a:pPr>
            <a:r>
              <a:rPr lang="en-US" sz="2600" dirty="0"/>
              <a:t>vv. 3-5 – </a:t>
            </a:r>
            <a:r>
              <a:rPr lang="en-US" sz="2600" i="1" dirty="0"/>
              <a:t>“Babylon the Great, the Mother of Harlots and of the Abominations of the Earth”</a:t>
            </a:r>
          </a:p>
          <a:p>
            <a:pPr lvl="1">
              <a:lnSpc>
                <a:spcPct val="100000"/>
              </a:lnSpc>
              <a:spcBef>
                <a:spcPts val="1800"/>
              </a:spcBef>
            </a:pPr>
            <a:r>
              <a:rPr lang="en-US" sz="2000" i="1" dirty="0"/>
              <a:t>“As the beast out of the sea was a synthesis of the three great beasts before it, Babylon, Medo-Persia, and Macedonia … so this harlot is a combination of the characteristics of the harlots of old:  the conquest, rapine, and cruelty of Nineveh; the commerce of Tyre; the pleasures of Babylon; and the religious whoredom of Jerusalem. Truly, Rome was an adequate symbol of all that had gone before her” </a:t>
            </a:r>
            <a:r>
              <a:rPr lang="en-US" sz="2000" dirty="0"/>
              <a:t>(Hailey, 344).</a:t>
            </a:r>
          </a:p>
          <a:p>
            <a:pPr lvl="1">
              <a:lnSpc>
                <a:spcPct val="100000"/>
              </a:lnSpc>
              <a:spcBef>
                <a:spcPts val="1800"/>
              </a:spcBef>
            </a:pPr>
            <a:r>
              <a:rPr lang="en-US" sz="2000" i="1" dirty="0"/>
              <a:t>“Just as Babylon represented to the Hebrews all that was wicked and symbolized persecution, so for John, Rome was another Babylon, the source and fountainhead of all seductive luxury and vice, living in voluptuous materialism and selfishness.” </a:t>
            </a:r>
            <a:r>
              <a:rPr lang="en-US" sz="2000" dirty="0"/>
              <a:t>(Metzger, 85)</a:t>
            </a:r>
          </a:p>
        </p:txBody>
      </p:sp>
    </p:spTree>
    <p:extLst>
      <p:ext uri="{BB962C8B-B14F-4D97-AF65-F5344CB8AC3E}">
        <p14:creationId xmlns:p14="http://schemas.microsoft.com/office/powerpoint/2010/main" val="40442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177557"/>
            <a:ext cx="7886700" cy="1325563"/>
          </a:xfrm>
        </p:spPr>
        <p:txBody>
          <a:bodyPr>
            <a:normAutofit/>
          </a:bodyPr>
          <a:lstStyle/>
          <a:p>
            <a:pPr algn="ctr"/>
            <a:r>
              <a:rPr lang="en-US" sz="4000" b="1" u="sng" dirty="0">
                <a:latin typeface="Century Gothic" panose="020B0502020202020204" pitchFamily="34" charset="0"/>
              </a:rPr>
              <a:t>The Beast &amp; 7 Kings (17:7-11)</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39615" y="1406769"/>
            <a:ext cx="8264769" cy="5273674"/>
          </a:xfrm>
        </p:spPr>
        <p:txBody>
          <a:bodyPr>
            <a:normAutofit/>
          </a:bodyPr>
          <a:lstStyle/>
          <a:p>
            <a:r>
              <a:rPr lang="en-US" sz="2400" dirty="0"/>
              <a:t>vv. 6b-7 – John </a:t>
            </a:r>
            <a:r>
              <a:rPr lang="en-US" sz="2400" i="1" dirty="0"/>
              <a:t>“wonders with great wonder” </a:t>
            </a:r>
            <a:r>
              <a:rPr lang="en-US" sz="2400" dirty="0"/>
              <a:t>(NASB footnote) and the angel asks why. </a:t>
            </a:r>
          </a:p>
          <a:p>
            <a:r>
              <a:rPr lang="en-US" sz="2400" dirty="0"/>
              <a:t>The angel’s response and commentary that follows has been the source of centuries of debate. </a:t>
            </a:r>
          </a:p>
          <a:p>
            <a:pPr lvl="1"/>
            <a:r>
              <a:rPr lang="en-US" sz="2000" dirty="0"/>
              <a:t>What are the seven heads/mountains/kings? What is meant by “five have fallen, one is, and the other has not yet come”? Who are the ten horns/kings?</a:t>
            </a:r>
          </a:p>
          <a:p>
            <a:r>
              <a:rPr lang="en-US" sz="2400" i="1" dirty="0"/>
              <a:t>“was, is not, will ascend out of the bottomless pit” </a:t>
            </a:r>
          </a:p>
          <a:p>
            <a:pPr lvl="1"/>
            <a:r>
              <a:rPr lang="en-US" sz="2000" dirty="0"/>
              <a:t>The beast is an evil imitation of Jesus (1:4, 8; 4:8). As an evil messiah, it rises from the abyss (9:1f; 11:7; 20:1-3) instead of the grave, and to be destroyed rather than to reign.</a:t>
            </a:r>
          </a:p>
          <a:p>
            <a:pPr lvl="1"/>
            <a:r>
              <a:rPr lang="en-US" sz="2000" dirty="0"/>
              <a:t>Persecutory initiatives were sometimes ruthless and other times non-existent. Under Nero, it was awful in Rome. At the writing of this book, it was still in place, but it would get worse under Domitian &amp; Trajan.</a:t>
            </a:r>
          </a:p>
          <a:p>
            <a:pPr lvl="1"/>
            <a:r>
              <a:rPr lang="en-US" sz="2000" dirty="0"/>
              <a:t>Despite its invincible appearance, it will find defeat &amp; destruction</a:t>
            </a:r>
          </a:p>
          <a:p>
            <a:endParaRPr lang="en-US" dirty="0"/>
          </a:p>
        </p:txBody>
      </p:sp>
    </p:spTree>
    <p:extLst>
      <p:ext uri="{BB962C8B-B14F-4D97-AF65-F5344CB8AC3E}">
        <p14:creationId xmlns:p14="http://schemas.microsoft.com/office/powerpoint/2010/main" val="358463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855"/>
            <a:ext cx="7886700" cy="1325563"/>
          </a:xfrm>
        </p:spPr>
        <p:txBody>
          <a:bodyPr>
            <a:normAutofit/>
          </a:bodyPr>
          <a:lstStyle/>
          <a:p>
            <a:pPr algn="ctr"/>
            <a:r>
              <a:rPr lang="en-US" sz="4000" b="1" u="sng" dirty="0">
                <a:latin typeface="Century Gothic" panose="020B0502020202020204" pitchFamily="34" charset="0"/>
              </a:rPr>
              <a:t>The Beast &amp; 7 Kings (17:7-11)</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293077" y="1184031"/>
            <a:ext cx="4489938" cy="5462954"/>
          </a:xfrm>
        </p:spPr>
        <p:txBody>
          <a:bodyPr>
            <a:normAutofit fontScale="92500" lnSpcReduction="20000"/>
          </a:bodyPr>
          <a:lstStyle/>
          <a:p>
            <a:pPr>
              <a:lnSpc>
                <a:spcPct val="120000"/>
              </a:lnSpc>
              <a:spcBef>
                <a:spcPts val="1800"/>
              </a:spcBef>
            </a:pPr>
            <a:r>
              <a:rPr lang="en-US" sz="2000" dirty="0"/>
              <a:t>Revelation’s stated intent is to convey truths via symbols. So, we should view 7 &amp; 10 as symbolic. Yet, many try to force an exact listing of kings. All such attempts end up in contradictions and inconsistencies. 7 &amp; 10 both consistently have symbolic value, namely totality &amp; strength, in Revelation. The challenge comes in that a symbol can also be literally true (e.g., the “7 hills” of Rome).</a:t>
            </a:r>
          </a:p>
          <a:p>
            <a:pPr>
              <a:lnSpc>
                <a:spcPct val="120000"/>
              </a:lnSpc>
              <a:spcBef>
                <a:spcPts val="1800"/>
              </a:spcBef>
            </a:pPr>
            <a:r>
              <a:rPr lang="en-US" sz="2000" dirty="0"/>
              <a:t>Mountains are a symbol of strength, reign (cf. 8:8; 14:1; Isa. 2:2; Jer. 51:25; Ezek. 35:3; Dan. 2:35, 45; Zech. 4:7). Kings and mountains are connected.</a:t>
            </a:r>
          </a:p>
          <a:p>
            <a:pPr>
              <a:lnSpc>
                <a:spcPct val="120000"/>
              </a:lnSpc>
              <a:spcBef>
                <a:spcPts val="1800"/>
              </a:spcBef>
            </a:pPr>
            <a:r>
              <a:rPr lang="en-US" sz="2000" dirty="0"/>
              <a:t>The seven kings (v. 10) are distinguished from the ten horns/kings (v. 12)</a:t>
            </a:r>
          </a:p>
        </p:txBody>
      </p:sp>
      <p:pic>
        <p:nvPicPr>
          <p:cNvPr id="2050" name="Picture 2">
            <a:extLst>
              <a:ext uri="{FF2B5EF4-FFF2-40B4-BE49-F238E27FC236}">
                <a16:creationId xmlns:a16="http://schemas.microsoft.com/office/drawing/2014/main" id="{2D9F7519-D3B0-A644-ABFB-AEC385F6D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585" y="1324708"/>
            <a:ext cx="3793180" cy="500575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257054"/>
            <a:ext cx="7886700" cy="880086"/>
          </a:xfrm>
        </p:spPr>
        <p:txBody>
          <a:bodyPr>
            <a:normAutofit/>
          </a:bodyPr>
          <a:lstStyle/>
          <a:p>
            <a:pPr algn="ctr"/>
            <a:r>
              <a:rPr lang="en-US" sz="4000" b="1" u="sng" dirty="0">
                <a:latin typeface="Century Gothic" panose="020B0502020202020204" pitchFamily="34" charset="0"/>
              </a:rPr>
              <a:t>The Beast &amp; 7 Kings (17:7-11)</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51692" y="1301262"/>
            <a:ext cx="8452339" cy="5416915"/>
          </a:xfrm>
        </p:spPr>
        <p:txBody>
          <a:bodyPr>
            <a:normAutofit fontScale="62500" lnSpcReduction="20000"/>
          </a:bodyPr>
          <a:lstStyle/>
          <a:p>
            <a:pPr>
              <a:lnSpc>
                <a:spcPct val="120000"/>
              </a:lnSpc>
              <a:spcBef>
                <a:spcPts val="1200"/>
              </a:spcBef>
            </a:pPr>
            <a:r>
              <a:rPr lang="en-US" dirty="0"/>
              <a:t>We do not NEED to establish an exact correspondence between heads &amp; emperors </a:t>
            </a:r>
          </a:p>
          <a:p>
            <a:pPr lvl="1">
              <a:lnSpc>
                <a:spcPct val="120000"/>
              </a:lnSpc>
              <a:spcBef>
                <a:spcPts val="600"/>
              </a:spcBef>
            </a:pPr>
            <a:r>
              <a:rPr lang="en-US" sz="2900" dirty="0"/>
              <a:t>e.g., Julius Caesar -&gt; Otho</a:t>
            </a:r>
          </a:p>
          <a:p>
            <a:pPr lvl="1">
              <a:lnSpc>
                <a:spcPct val="120000"/>
              </a:lnSpc>
              <a:spcBef>
                <a:spcPts val="600"/>
              </a:spcBef>
            </a:pPr>
            <a:r>
              <a:rPr lang="en-US" sz="2900" dirty="0"/>
              <a:t>e.g., Augustus -&gt; Domitian</a:t>
            </a:r>
          </a:p>
          <a:p>
            <a:pPr>
              <a:lnSpc>
                <a:spcPct val="120000"/>
              </a:lnSpc>
              <a:spcBef>
                <a:spcPts val="1200"/>
              </a:spcBef>
            </a:pPr>
            <a:r>
              <a:rPr lang="en-US" i="1" dirty="0"/>
              <a:t>”five have fallen, one is, the other has not yet come”</a:t>
            </a:r>
            <a:r>
              <a:rPr lang="en-US" dirty="0"/>
              <a:t> - This is a symbolic note of promise that awful things have happened, are happening, and will happen, yet God will bring it to pass quickly and the kingdom will press forward, despite all odds. Specifically, John is leaning on the apocalyptic method of saying, “The worst has passed us and we are almost there brethren!”</a:t>
            </a:r>
          </a:p>
          <a:p>
            <a:pPr>
              <a:lnSpc>
                <a:spcPct val="120000"/>
              </a:lnSpc>
              <a:spcBef>
                <a:spcPts val="1200"/>
              </a:spcBef>
            </a:pPr>
            <a:r>
              <a:rPr lang="en-US" dirty="0"/>
              <a:t>The beast is an 8</a:t>
            </a:r>
            <a:r>
              <a:rPr lang="en-US" baseline="30000" dirty="0"/>
              <a:t>th</a:t>
            </a:r>
            <a:r>
              <a:rPr lang="en-US" dirty="0"/>
              <a:t> king to be counted as one of the seven? Simply put, the imagery overlaps. At the time of writing, the current crown of the harlot was Domitian &amp; he embodied the empire and its wickedness. He was the “Second Nero” (cf. 13:3).</a:t>
            </a:r>
          </a:p>
          <a:p>
            <a:pPr>
              <a:lnSpc>
                <a:spcPct val="120000"/>
              </a:lnSpc>
              <a:spcBef>
                <a:spcPts val="1200"/>
              </a:spcBef>
            </a:pPr>
            <a:r>
              <a:rPr lang="en-US" dirty="0"/>
              <a:t>The beast &amp; kings have seen better days – their end is approaching quickly. Remember that the judgment of an enemy speedily was characteristic of apocalyptic lit.</a:t>
            </a:r>
          </a:p>
          <a:p>
            <a:pPr>
              <a:lnSpc>
                <a:spcPct val="120000"/>
              </a:lnSpc>
              <a:spcBef>
                <a:spcPts val="1200"/>
              </a:spcBef>
            </a:pPr>
            <a:r>
              <a:rPr lang="en-US" dirty="0"/>
              <a:t>Persecution will ebb &amp; flow. All such efforts will lead to ruin &amp; overthrow of ungodliness. </a:t>
            </a:r>
          </a:p>
        </p:txBody>
      </p:sp>
    </p:spTree>
    <p:extLst>
      <p:ext uri="{BB962C8B-B14F-4D97-AF65-F5344CB8AC3E}">
        <p14:creationId xmlns:p14="http://schemas.microsoft.com/office/powerpoint/2010/main" val="268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dissolv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dissolv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6923</TotalTime>
  <Words>2269</Words>
  <Application>Microsoft Macintosh PowerPoint</Application>
  <PresentationFormat>On-screen Show (4:3)</PresentationFormat>
  <Paragraphs>61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1_Office Theme</vt:lpstr>
      <vt:lpstr>The Book of Revelation</vt:lpstr>
      <vt:lpstr>A Tale of Two Women…</vt:lpstr>
      <vt:lpstr>PowerPoint Presentation</vt:lpstr>
      <vt:lpstr>The Harlot Astride the Beast (17:1-6)</vt:lpstr>
      <vt:lpstr>The Harlot Astride the Beast (17:1-6)</vt:lpstr>
      <vt:lpstr>The Harlot Astride the Beast (17:1-6)</vt:lpstr>
      <vt:lpstr>The Beast &amp; 7 Kings (17:7-11)</vt:lpstr>
      <vt:lpstr>The Beast &amp; 7 Kings (17:7-11)</vt:lpstr>
      <vt:lpstr>The Beast &amp; 7 Kings (17:7-11)</vt:lpstr>
      <vt:lpstr>The 10 Horns/Kings (17:12-17)</vt:lpstr>
      <vt:lpstr>The 10 Horns/Kings (17:12-17)</vt:lpstr>
      <vt:lpstr>The 10 Horns/Kings (17:12-17)</vt:lpstr>
      <vt:lpstr>An Application of Chapter 17</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46</cp:revision>
  <cp:lastPrinted>2021-10-31T19:41:08Z</cp:lastPrinted>
  <dcterms:created xsi:type="dcterms:W3CDTF">2021-10-25T02:52:38Z</dcterms:created>
  <dcterms:modified xsi:type="dcterms:W3CDTF">2021-10-31T19:44:18Z</dcterms:modified>
</cp:coreProperties>
</file>