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7"/>
  </p:notesMasterIdLst>
  <p:sldIdLst>
    <p:sldId id="256" r:id="rId3"/>
    <p:sldId id="422" r:id="rId4"/>
    <p:sldId id="419" r:id="rId5"/>
    <p:sldId id="407" r:id="rId6"/>
    <p:sldId id="426" r:id="rId7"/>
    <p:sldId id="428" r:id="rId8"/>
    <p:sldId id="423" r:id="rId9"/>
    <p:sldId id="418" r:id="rId10"/>
    <p:sldId id="429" r:id="rId11"/>
    <p:sldId id="430" r:id="rId12"/>
    <p:sldId id="424" r:id="rId13"/>
    <p:sldId id="413" r:id="rId14"/>
    <p:sldId id="427" r:id="rId15"/>
    <p:sldId id="34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27" d="100"/>
          <a:sy n="127" d="100"/>
        </p:scale>
        <p:origin x="1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0F1A0-E4CE-524C-9A02-0A68AFEF160A}" type="datetimeFigureOut">
              <a:rPr lang="en-US" smtClean="0"/>
              <a:t>11/13/21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83FC4-47AC-5842-879C-75D7DF1F0134}" type="slidenum">
              <a:rPr lang="en-US" smtClean="0"/>
              <a:t>‹#›</a:t>
            </a:fld>
            <a:endParaRPr lang="en-US" dirty="0"/>
          </a:p>
        </p:txBody>
      </p:sp>
    </p:spTree>
    <p:extLst>
      <p:ext uri="{BB962C8B-B14F-4D97-AF65-F5344CB8AC3E}">
        <p14:creationId xmlns:p14="http://schemas.microsoft.com/office/powerpoint/2010/main" val="222199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69AE71-03C2-C041-912A-8B6106D67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125375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151453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230060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48784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417478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966372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422639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69311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69675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407889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88202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63836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653163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884753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93158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387873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742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231291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340325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26322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333621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708DF-CA35-1B41-8934-87A7CA2D3E00}"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B27AF-6A27-7841-9571-1C7C5D23E5E6}" type="slidenum">
              <a:rPr lang="en-US" smtClean="0"/>
              <a:t>‹#›</a:t>
            </a:fld>
            <a:endParaRPr lang="en-US" dirty="0"/>
          </a:p>
        </p:txBody>
      </p:sp>
    </p:spTree>
    <p:extLst>
      <p:ext uri="{BB962C8B-B14F-4D97-AF65-F5344CB8AC3E}">
        <p14:creationId xmlns:p14="http://schemas.microsoft.com/office/powerpoint/2010/main" val="320226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708DF-CA35-1B41-8934-87A7CA2D3E00}" type="datetimeFigureOut">
              <a:rPr lang="en-US" smtClean="0"/>
              <a:t>11/13/21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B27AF-6A27-7841-9571-1C7C5D23E5E6}" type="slidenum">
              <a:rPr lang="en-US" smtClean="0"/>
              <a:t>‹#›</a:t>
            </a:fld>
            <a:endParaRPr lang="en-US" dirty="0"/>
          </a:p>
        </p:txBody>
      </p:sp>
    </p:spTree>
    <p:extLst>
      <p:ext uri="{BB962C8B-B14F-4D97-AF65-F5344CB8AC3E}">
        <p14:creationId xmlns:p14="http://schemas.microsoft.com/office/powerpoint/2010/main" val="2276228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11/13/21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dirty="0"/>
          </a:p>
        </p:txBody>
      </p:sp>
    </p:spTree>
    <p:extLst>
      <p:ext uri="{BB962C8B-B14F-4D97-AF65-F5344CB8AC3E}">
        <p14:creationId xmlns:p14="http://schemas.microsoft.com/office/powerpoint/2010/main" val="12332511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3"/>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F8EF-ACAB-2B49-9E18-2569ABBC89A5}"/>
              </a:ext>
            </a:extLst>
          </p:cNvPr>
          <p:cNvSpPr>
            <a:spLocks noGrp="1"/>
          </p:cNvSpPr>
          <p:nvPr>
            <p:ph type="title"/>
          </p:nvPr>
        </p:nvSpPr>
        <p:spPr>
          <a:xfrm>
            <a:off x="628650" y="365126"/>
            <a:ext cx="7886700" cy="740193"/>
          </a:xfrm>
        </p:spPr>
        <p:txBody>
          <a:bodyPr>
            <a:normAutofit/>
          </a:bodyPr>
          <a:lstStyle/>
          <a:p>
            <a:pPr algn="ctr"/>
            <a:r>
              <a:rPr lang="en-US" sz="3200" b="1" u="sng" dirty="0">
                <a:latin typeface="Century Gothic" panose="020B0502020202020204" pitchFamily="34" charset="0"/>
              </a:rPr>
              <a:t>Rome’s World-Famous Puteoli Seaport</a:t>
            </a:r>
          </a:p>
        </p:txBody>
      </p:sp>
      <p:pic>
        <p:nvPicPr>
          <p:cNvPr id="3074" name="Picture 2">
            <a:extLst>
              <a:ext uri="{FF2B5EF4-FFF2-40B4-BE49-F238E27FC236}">
                <a16:creationId xmlns:a16="http://schemas.microsoft.com/office/drawing/2014/main" id="{5663B477-88D8-3C40-B090-36F50CA76B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567544"/>
            <a:ext cx="7886700" cy="44212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9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422030" y="116375"/>
            <a:ext cx="8309987" cy="1325563"/>
          </a:xfrm>
        </p:spPr>
        <p:txBody>
          <a:bodyPr/>
          <a:lstStyle/>
          <a:p>
            <a:pPr algn="ctr"/>
            <a:r>
              <a:rPr lang="en-US" sz="3200" b="1" u="sng" dirty="0">
                <a:solidFill>
                  <a:prstClr val="white"/>
                </a:solidFill>
                <a:latin typeface="Century Gothic" panose="020B0502020202020204" pitchFamily="34" charset="0"/>
              </a:rPr>
              <a:t>A Series of Lamentations (18:9-20)</a:t>
            </a:r>
            <a:endParaRPr lang="en-US" b="1" u="sng"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11577" y="1312985"/>
            <a:ext cx="8520845" cy="5287107"/>
          </a:xfrm>
        </p:spPr>
        <p:txBody>
          <a:bodyPr>
            <a:normAutofit/>
          </a:bodyPr>
          <a:lstStyle/>
          <a:p>
            <a:pPr>
              <a:lnSpc>
                <a:spcPct val="100000"/>
              </a:lnSpc>
            </a:pPr>
            <a:r>
              <a:rPr lang="en-US" sz="2000" dirty="0"/>
              <a:t>The lament of the kings (vv. 9f) – Rome was a protector of the vassal kings of the empire (cf. Ezek. 26:15-18)</a:t>
            </a:r>
          </a:p>
          <a:p>
            <a:pPr>
              <a:lnSpc>
                <a:spcPct val="100000"/>
              </a:lnSpc>
            </a:pPr>
            <a:r>
              <a:rPr lang="en-US" sz="2000" dirty="0"/>
              <a:t>The lament of the merchants (vv. 11-17a) – Rome was their main market and source of wealth (cf. Ezek. 27:12-24); the lengthy list of goods is a rhetorical device called polysyndeton (cf. Pliny, </a:t>
            </a:r>
            <a:r>
              <a:rPr lang="en-US" sz="2000" i="1" dirty="0"/>
              <a:t>Hist. nat.</a:t>
            </a:r>
            <a:r>
              <a:rPr lang="en-US" sz="2000" dirty="0"/>
              <a:t> 37.204 which includes 13 of the items listed in Revelation 18); the items came in from all over the world: China, India, Egypt, etc.</a:t>
            </a:r>
          </a:p>
          <a:p>
            <a:pPr>
              <a:lnSpc>
                <a:spcPct val="100000"/>
              </a:lnSpc>
            </a:pPr>
            <a:r>
              <a:rPr lang="en-US" sz="2000" dirty="0"/>
              <a:t>The lament of the maritime workers (vv. 17b-19) – Rome was what kept their ships busy and making money (cf. Ezek. 27:28-36; Isa. 47:10)</a:t>
            </a:r>
          </a:p>
          <a:p>
            <a:pPr>
              <a:lnSpc>
                <a:spcPct val="100000"/>
              </a:lnSpc>
            </a:pPr>
            <a:r>
              <a:rPr lang="en-US" sz="2000" dirty="0"/>
              <a:t>v. 20 – call for God’s people (saints, apostles, prophets in contrast to the three groups lamenting Rome) to rejoice (cf. 6:10f; Isa. 44:23; Ezek. 35:15; Jer. 51:48)</a:t>
            </a:r>
          </a:p>
          <a:p>
            <a:pPr lvl="1">
              <a:lnSpc>
                <a:spcPct val="100000"/>
              </a:lnSpc>
            </a:pPr>
            <a:r>
              <a:rPr lang="en-US" sz="1800" dirty="0"/>
              <a:t>How do we reconcile this with passages like Prov. 24:17f?</a:t>
            </a:r>
          </a:p>
          <a:p>
            <a:pPr lvl="1">
              <a:lnSpc>
                <a:spcPct val="100000"/>
              </a:lnSpc>
            </a:pPr>
            <a:r>
              <a:rPr lang="en-US" sz="1800" dirty="0"/>
              <a:t>This was not spite; this was longed for and righteous justice</a:t>
            </a:r>
          </a:p>
          <a:p>
            <a:pPr lvl="1">
              <a:lnSpc>
                <a:spcPct val="100000"/>
              </a:lnSpc>
            </a:pPr>
            <a:r>
              <a:rPr lang="en-US" sz="1800" dirty="0"/>
              <a:t>Christians who maintain their faith in and loyalty to God have nothing to fear when judgment falls on the heathen.</a:t>
            </a:r>
          </a:p>
        </p:txBody>
      </p:sp>
    </p:spTree>
    <p:extLst>
      <p:ext uri="{BB962C8B-B14F-4D97-AF65-F5344CB8AC3E}">
        <p14:creationId xmlns:p14="http://schemas.microsoft.com/office/powerpoint/2010/main" val="35347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177557"/>
            <a:ext cx="7886700" cy="1325563"/>
          </a:xfrm>
        </p:spPr>
        <p:txBody>
          <a:bodyPr>
            <a:normAutofit/>
          </a:bodyPr>
          <a:lstStyle/>
          <a:p>
            <a:pPr algn="ctr"/>
            <a:r>
              <a:rPr lang="en-US" sz="3200" b="1" u="sng" dirty="0">
                <a:latin typeface="Century Gothic" panose="020B0502020202020204" pitchFamily="34" charset="0"/>
              </a:rPr>
              <a:t>Babylon Shall Not Be Found Anymore (18:21-24)</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39616" y="1597687"/>
            <a:ext cx="4926204" cy="5082755"/>
          </a:xfrm>
        </p:spPr>
        <p:txBody>
          <a:bodyPr>
            <a:normAutofit fontScale="92500"/>
          </a:bodyPr>
          <a:lstStyle/>
          <a:p>
            <a:pPr>
              <a:lnSpc>
                <a:spcPct val="110000"/>
              </a:lnSpc>
              <a:spcBef>
                <a:spcPts val="1200"/>
              </a:spcBef>
            </a:pPr>
            <a:r>
              <a:rPr lang="en-US" sz="2400" dirty="0"/>
              <a:t>Symbolic action announcing judgment</a:t>
            </a:r>
          </a:p>
          <a:p>
            <a:pPr>
              <a:lnSpc>
                <a:spcPct val="110000"/>
              </a:lnSpc>
              <a:spcBef>
                <a:spcPts val="1200"/>
              </a:spcBef>
            </a:pPr>
            <a:r>
              <a:rPr lang="en-US" sz="2400" dirty="0"/>
              <a:t>Third reference to a strong angel in Revelation (cf. 5:2; 10:1)</a:t>
            </a:r>
          </a:p>
          <a:p>
            <a:pPr>
              <a:lnSpc>
                <a:spcPct val="110000"/>
              </a:lnSpc>
              <a:spcBef>
                <a:spcPts val="1200"/>
              </a:spcBef>
            </a:pPr>
            <a:r>
              <a:rPr lang="en-US" sz="2400" dirty="0"/>
              <a:t>The millstone was often connected to judgment (cf. Judg. 9:53; Matt. 18:6; Jer. 51:63f)</a:t>
            </a:r>
          </a:p>
          <a:p>
            <a:pPr>
              <a:lnSpc>
                <a:spcPct val="110000"/>
              </a:lnSpc>
              <a:spcBef>
                <a:spcPts val="1200"/>
              </a:spcBef>
            </a:pPr>
            <a:r>
              <a:rPr lang="en-US" sz="2400" dirty="0"/>
              <a:t>vv. 22f – typical signs of wealth, luxury, leisure (cf. Isa. 14:11; 24:7-13; Jer. 7:34; 16:9; 25:10; Ezek. 26:13) – all the daily activities of life grind to a halt</a:t>
            </a:r>
          </a:p>
          <a:p>
            <a:pPr>
              <a:lnSpc>
                <a:spcPct val="110000"/>
              </a:lnSpc>
              <a:spcBef>
                <a:spcPts val="1200"/>
              </a:spcBef>
            </a:pPr>
            <a:r>
              <a:rPr lang="en-US" sz="2400" dirty="0"/>
              <a:t>v. 24 – cf. 17:6; 19:20; Matt. 23:34f</a:t>
            </a:r>
          </a:p>
        </p:txBody>
      </p:sp>
      <p:pic>
        <p:nvPicPr>
          <p:cNvPr id="13" name="Picture 12">
            <a:extLst>
              <a:ext uri="{FF2B5EF4-FFF2-40B4-BE49-F238E27FC236}">
                <a16:creationId xmlns:a16="http://schemas.microsoft.com/office/drawing/2014/main" id="{659D1673-56D9-F447-9D8E-A2DC33B01A9E}"/>
              </a:ext>
            </a:extLst>
          </p:cNvPr>
          <p:cNvPicPr>
            <a:picLocks noChangeAspect="1"/>
          </p:cNvPicPr>
          <p:nvPr/>
        </p:nvPicPr>
        <p:blipFill>
          <a:blip r:embed="rId2"/>
          <a:stretch>
            <a:fillRect/>
          </a:stretch>
        </p:blipFill>
        <p:spPr>
          <a:xfrm>
            <a:off x="5536642" y="1828800"/>
            <a:ext cx="3057210" cy="4306556"/>
          </a:xfrm>
          <a:prstGeom prst="rect">
            <a:avLst/>
          </a:prstGeom>
          <a:ln w="76200">
            <a:solidFill>
              <a:schemeClr val="tx1"/>
            </a:solidFill>
          </a:ln>
        </p:spPr>
      </p:pic>
    </p:spTree>
    <p:extLst>
      <p:ext uri="{BB962C8B-B14F-4D97-AF65-F5344CB8AC3E}">
        <p14:creationId xmlns:p14="http://schemas.microsoft.com/office/powerpoint/2010/main" val="358463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177557"/>
            <a:ext cx="7886700" cy="967955"/>
          </a:xfrm>
        </p:spPr>
        <p:txBody>
          <a:bodyPr>
            <a:normAutofit/>
          </a:bodyPr>
          <a:lstStyle/>
          <a:p>
            <a:pPr algn="ctr"/>
            <a:r>
              <a:rPr lang="en-US" sz="3200" b="1" u="sng" dirty="0">
                <a:latin typeface="Century Gothic" panose="020B0502020202020204" pitchFamily="34" charset="0"/>
              </a:rPr>
              <a:t>Application</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39615" y="1145513"/>
            <a:ext cx="8264769" cy="5534930"/>
          </a:xfrm>
        </p:spPr>
        <p:txBody>
          <a:bodyPr>
            <a:normAutofit fontScale="70000" lnSpcReduction="20000"/>
          </a:bodyPr>
          <a:lstStyle/>
          <a:p>
            <a:pPr marL="0" indent="0" algn="ctr">
              <a:lnSpc>
                <a:spcPct val="120000"/>
              </a:lnSpc>
              <a:spcBef>
                <a:spcPts val="0"/>
              </a:spcBef>
              <a:buNone/>
            </a:pPr>
            <a:r>
              <a:rPr lang="en-US" i="1" dirty="0"/>
              <a:t>“What do we learn from this part of the book of Revelation? Certainly John wrote in order to stimulate faithfulness on the part of persecuted Christians living in the first century. He assures them of the ultimate victory of Christ. But Revelation also has a warning for believers down through the years. Babylon is allegorical of the idolatry that any nation commits when it elevates material abundance, military prowess, technological sophistication, imperial grandeur, racial pride, and any other glorification of the creature over the Creator. In these chapters we have an up-to-date portrait of what may occur when we idolize the gross national product, worship growth, and become so preoccupied with quantity that we ignore quality. The message of the book of Revelation concerns the character and timeliness of God’s judgment not only of persons, but also of nations, and in fact, of all principalities and powers—which is to say, all authorities, corporations, institutions, structures, bureaucracies, and the like. And, to the extent that ecclesiastical denominations and sects have succumbed to the lure of power and prestige, the words of John are applicable also to present-day church structures.” </a:t>
            </a:r>
            <a:r>
              <a:rPr lang="en-US" dirty="0"/>
              <a:t>(Bruce Metzger, </a:t>
            </a:r>
            <a:r>
              <a:rPr lang="en-US" i="1" dirty="0"/>
              <a:t>Unlocking the Code</a:t>
            </a:r>
            <a:r>
              <a:rPr lang="en-US" dirty="0"/>
              <a:t>,</a:t>
            </a:r>
            <a:r>
              <a:rPr lang="en-US" i="1" dirty="0"/>
              <a:t> </a:t>
            </a:r>
            <a:r>
              <a:rPr lang="en-US" dirty="0"/>
              <a:t>88)</a:t>
            </a:r>
          </a:p>
        </p:txBody>
      </p:sp>
    </p:spTree>
    <p:extLst>
      <p:ext uri="{BB962C8B-B14F-4D97-AF65-F5344CB8AC3E}">
        <p14:creationId xmlns:p14="http://schemas.microsoft.com/office/powerpoint/2010/main" val="242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72232"/>
            <a:ext cx="7886700" cy="1325563"/>
          </a:xfrm>
        </p:spPr>
        <p:txBody>
          <a:bodyPr>
            <a:normAutofit/>
          </a:bodyPr>
          <a:lstStyle/>
          <a:p>
            <a:pPr algn="ctr"/>
            <a:r>
              <a:rPr lang="en-US" sz="3600" b="1" u="sng" dirty="0">
                <a:latin typeface="Century Gothic" panose="020B0502020202020204" pitchFamily="34" charset="0"/>
              </a:rPr>
              <a:t>The Overall Message</a:t>
            </a:r>
          </a:p>
        </p:txBody>
      </p:sp>
      <p:sp>
        <p:nvSpPr>
          <p:cNvPr id="3" name="Content Placeholder 2">
            <a:extLst>
              <a:ext uri="{FF2B5EF4-FFF2-40B4-BE49-F238E27FC236}">
                <a16:creationId xmlns:a16="http://schemas.microsoft.com/office/drawing/2014/main" id="{217FD2EE-0073-294A-A069-20BCD7DC0636}"/>
              </a:ext>
            </a:extLst>
          </p:cNvPr>
          <p:cNvSpPr>
            <a:spLocks noGrp="1"/>
          </p:cNvSpPr>
          <p:nvPr>
            <p:ph idx="1"/>
          </p:nvPr>
        </p:nvSpPr>
        <p:spPr>
          <a:xfrm>
            <a:off x="396386" y="1112654"/>
            <a:ext cx="8351227" cy="4351338"/>
          </a:xfrm>
        </p:spPr>
        <p:txBody>
          <a:bodyPr>
            <a:normAutofit/>
          </a:bodyPr>
          <a:lstStyle/>
          <a:p>
            <a:pPr marL="0" indent="0" algn="ctr">
              <a:buNone/>
            </a:pPr>
            <a:r>
              <a:rPr lang="en-US" sz="2400" i="1" dirty="0"/>
              <a:t>“Ultimately, Rome fell because God said it would. He may have used multiple ways of bringing that downfall into reality, but they were doomed because of how they were treating the people of God. It was a matter of God bringing about justice for those persecuted disciples of the first century.” </a:t>
            </a:r>
            <a:r>
              <a:rPr lang="en-US" sz="2400" dirty="0"/>
              <a:t>(Roger Hillis) </a:t>
            </a:r>
          </a:p>
          <a:p>
            <a:pPr marL="0" indent="0" algn="ctr">
              <a:buNone/>
            </a:pPr>
            <a:r>
              <a:rPr lang="en-US" sz="2400" i="1" dirty="0"/>
              <a:t>“We’ve seen a bloody Whore described in her death throes. We’ve been told that heaven is responsible for it. The reasons have been given and the extent and nature of the punishment have been made clear. She stands as a burning warning to all nations and at all times! LEAVE MY PEOPLE ALONE OR SUFFER THE CONSEQUENCES!” </a:t>
            </a:r>
            <a:r>
              <a:rPr lang="en-US" sz="2400" dirty="0"/>
              <a:t>(McGuiggan, 2560</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5225143"/>
            <a:ext cx="9144000" cy="163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8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DE22F-2765-B445-BFA0-1C51AA16A32A}"/>
              </a:ext>
            </a:extLst>
          </p:cNvPr>
          <p:cNvSpPr txBox="1">
            <a:spLocks/>
          </p:cNvSpPr>
          <p:nvPr/>
        </p:nvSpPr>
        <p:spPr>
          <a:xfrm>
            <a:off x="429358" y="339113"/>
            <a:ext cx="4142642" cy="114971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dirty="0">
                <a:latin typeface="Century Gothic" panose="020B0502020202020204" pitchFamily="34" charset="0"/>
              </a:rPr>
              <a:t>The Big Question: </a:t>
            </a:r>
            <a:br>
              <a:rPr lang="en-US" sz="2800" b="1" u="sng" dirty="0">
                <a:latin typeface="Century Gothic" panose="020B0502020202020204" pitchFamily="34" charset="0"/>
              </a:rPr>
            </a:br>
            <a:r>
              <a:rPr lang="en-US" sz="2800" b="1" u="sng" dirty="0">
                <a:latin typeface="Century Gothic" panose="020B0502020202020204" pitchFamily="34" charset="0"/>
              </a:rPr>
              <a:t>Is This About Rome or Jerusalem?</a:t>
            </a:r>
          </a:p>
        </p:txBody>
      </p:sp>
      <p:sp>
        <p:nvSpPr>
          <p:cNvPr id="5" name="Content Placeholder 4">
            <a:extLst>
              <a:ext uri="{FF2B5EF4-FFF2-40B4-BE49-F238E27FC236}">
                <a16:creationId xmlns:a16="http://schemas.microsoft.com/office/drawing/2014/main" id="{577BD561-EA4C-8E42-B93B-99049510F48E}"/>
              </a:ext>
            </a:extLst>
          </p:cNvPr>
          <p:cNvSpPr txBox="1">
            <a:spLocks/>
          </p:cNvSpPr>
          <p:nvPr/>
        </p:nvSpPr>
        <p:spPr>
          <a:xfrm>
            <a:off x="429358" y="1488830"/>
            <a:ext cx="4142642" cy="511126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vv. 11-19 – A great commercial power</a:t>
            </a:r>
          </a:p>
          <a:p>
            <a:pPr>
              <a:lnSpc>
                <a:spcPct val="120000"/>
              </a:lnSpc>
            </a:pPr>
            <a:r>
              <a:rPr lang="en-US" dirty="0"/>
              <a:t>vv. 11-19 – A sea-trading power</a:t>
            </a:r>
          </a:p>
          <a:p>
            <a:pPr>
              <a:lnSpc>
                <a:spcPct val="120000"/>
              </a:lnSpc>
            </a:pPr>
            <a:r>
              <a:rPr lang="en-US" dirty="0"/>
              <a:t>vv. 11-13 – These goods are more appropriate to the opulence of Rome, not Jerusalem</a:t>
            </a:r>
          </a:p>
          <a:p>
            <a:pPr>
              <a:lnSpc>
                <a:spcPct val="120000"/>
              </a:lnSpc>
            </a:pPr>
            <a:r>
              <a:rPr lang="en-US" dirty="0"/>
              <a:t>v. 18 – Most naturally refers to Rome when spoken by the merchants of the world</a:t>
            </a:r>
          </a:p>
          <a:p>
            <a:pPr>
              <a:lnSpc>
                <a:spcPct val="120000"/>
              </a:lnSpc>
            </a:pPr>
            <a:r>
              <a:rPr lang="en-US" dirty="0"/>
              <a:t>v. 20 - Saints rejoice over its fall, just like Babylon in Jer. 51:48</a:t>
            </a:r>
          </a:p>
          <a:p>
            <a:pPr>
              <a:lnSpc>
                <a:spcPct val="120000"/>
              </a:lnSpc>
            </a:pPr>
            <a:r>
              <a:rPr lang="en-US" dirty="0"/>
              <a:t>Also, no indictment of priests, prophets, etc. characteristic of judgments on Jerusalem</a:t>
            </a:r>
          </a:p>
        </p:txBody>
      </p:sp>
      <p:pic>
        <p:nvPicPr>
          <p:cNvPr id="6" name="Picture 73" descr="Book of Revelation - Chapter 17 pt 2 - The Mystery Woman on the Beast  Explained">
            <a:extLst>
              <a:ext uri="{FF2B5EF4-FFF2-40B4-BE49-F238E27FC236}">
                <a16:creationId xmlns:a16="http://schemas.microsoft.com/office/drawing/2014/main" id="{FD1FD32A-2F52-9A47-81C0-F08019C60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358" y="0"/>
            <a:ext cx="4142642"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0B78A0E6-EFD2-474F-B89E-A8A92B0A0224}"/>
              </a:ext>
            </a:extLst>
          </p:cNvPr>
          <p:cNvCxnSpPr/>
          <p:nvPr/>
        </p:nvCxnSpPr>
        <p:spPr>
          <a:xfrm>
            <a:off x="5001358"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40596CC-E095-0744-8BE5-DB6EDA425F97}"/>
              </a:ext>
            </a:extLst>
          </p:cNvPr>
          <p:cNvGraphicFramePr>
            <a:graphicFrameLocks noGrp="1"/>
          </p:cNvGraphicFramePr>
          <p:nvPr>
            <p:extLst>
              <p:ext uri="{D42A27DB-BD31-4B8C-83A1-F6EECF244321}">
                <p14:modId xmlns:p14="http://schemas.microsoft.com/office/powerpoint/2010/main" val="3849764794"/>
              </p:ext>
            </p:extLst>
          </p:nvPr>
        </p:nvGraphicFramePr>
        <p:xfrm>
          <a:off x="0" y="0"/>
          <a:ext cx="9144000" cy="6857999"/>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438579677"/>
                    </a:ext>
                  </a:extLst>
                </a:gridCol>
                <a:gridCol w="3048000">
                  <a:extLst>
                    <a:ext uri="{9D8B030D-6E8A-4147-A177-3AD203B41FA5}">
                      <a16:colId xmlns:a16="http://schemas.microsoft.com/office/drawing/2014/main" val="1132883863"/>
                    </a:ext>
                  </a:extLst>
                </a:gridCol>
                <a:gridCol w="3048000">
                  <a:extLst>
                    <a:ext uri="{9D8B030D-6E8A-4147-A177-3AD203B41FA5}">
                      <a16:colId xmlns:a16="http://schemas.microsoft.com/office/drawing/2014/main" val="1425243657"/>
                    </a:ext>
                  </a:extLst>
                </a:gridCol>
              </a:tblGrid>
              <a:tr h="588585">
                <a:tc gridSpan="3">
                  <a:txBody>
                    <a:bodyPr/>
                    <a:lstStyle/>
                    <a:p>
                      <a:pPr algn="ctr"/>
                      <a:r>
                        <a:rPr lang="en-US" sz="2800" b="1" u="none" dirty="0"/>
                        <a:t>The Old Testament As A Source for Revelation 18</a:t>
                      </a:r>
                      <a:endParaRPr lang="en-US" sz="2800" u="none" dirty="0"/>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695728232"/>
                  </a:ext>
                </a:extLst>
              </a:tr>
              <a:tr h="425755">
                <a:tc>
                  <a:txBody>
                    <a:bodyPr/>
                    <a:lstStyle/>
                    <a:p>
                      <a:pPr algn="ctr"/>
                      <a:r>
                        <a:rPr lang="en-US" dirty="0"/>
                        <a:t>Jeremiah 51:8</a:t>
                      </a:r>
                    </a:p>
                  </a:txBody>
                  <a:tcPr anchor="ctr"/>
                </a:tc>
                <a:tc>
                  <a:txBody>
                    <a:bodyPr/>
                    <a:lstStyle/>
                    <a:p>
                      <a:pPr algn="ctr"/>
                      <a:r>
                        <a:rPr lang="en-US" i="1" dirty="0"/>
                        <a:t>Babylon is fallen &amp; broken</a:t>
                      </a:r>
                    </a:p>
                  </a:txBody>
                  <a:tcPr anchor="ctr"/>
                </a:tc>
                <a:tc>
                  <a:txBody>
                    <a:bodyPr/>
                    <a:lstStyle/>
                    <a:p>
                      <a:pPr algn="ctr"/>
                      <a:r>
                        <a:rPr lang="en-US" dirty="0"/>
                        <a:t>Revelation 18:2a</a:t>
                      </a:r>
                    </a:p>
                  </a:txBody>
                  <a:tcPr anchor="ctr"/>
                </a:tc>
                <a:extLst>
                  <a:ext uri="{0D108BD9-81ED-4DB2-BD59-A6C34878D82A}">
                    <a16:rowId xmlns:a16="http://schemas.microsoft.com/office/drawing/2014/main" val="2035968887"/>
                  </a:ext>
                </a:extLst>
              </a:tr>
              <a:tr h="425755">
                <a:tc>
                  <a:txBody>
                    <a:bodyPr/>
                    <a:lstStyle/>
                    <a:p>
                      <a:pPr algn="ctr"/>
                      <a:r>
                        <a:rPr lang="en-US" dirty="0"/>
                        <a:t>Jeremiah 51:37</a:t>
                      </a:r>
                    </a:p>
                  </a:txBody>
                  <a:tcPr anchor="ctr"/>
                </a:tc>
                <a:tc>
                  <a:txBody>
                    <a:bodyPr/>
                    <a:lstStyle/>
                    <a:p>
                      <a:pPr algn="ctr"/>
                      <a:r>
                        <a:rPr lang="en-US" i="1" dirty="0"/>
                        <a:t>An unclean heap of ruins</a:t>
                      </a:r>
                    </a:p>
                  </a:txBody>
                  <a:tcPr anchor="ctr"/>
                </a:tc>
                <a:tc>
                  <a:txBody>
                    <a:bodyPr/>
                    <a:lstStyle/>
                    <a:p>
                      <a:pPr algn="ctr"/>
                      <a:r>
                        <a:rPr lang="en-US" dirty="0"/>
                        <a:t>Revelation 18:2b</a:t>
                      </a:r>
                    </a:p>
                  </a:txBody>
                  <a:tcPr anchor="ctr"/>
                </a:tc>
                <a:extLst>
                  <a:ext uri="{0D108BD9-81ED-4DB2-BD59-A6C34878D82A}">
                    <a16:rowId xmlns:a16="http://schemas.microsoft.com/office/drawing/2014/main" val="396356101"/>
                  </a:ext>
                </a:extLst>
              </a:tr>
              <a:tr h="425755">
                <a:tc>
                  <a:txBody>
                    <a:bodyPr/>
                    <a:lstStyle/>
                    <a:p>
                      <a:pPr algn="ctr"/>
                      <a:r>
                        <a:rPr lang="en-US" dirty="0"/>
                        <a:t>Jeremiah 51:7</a:t>
                      </a:r>
                    </a:p>
                  </a:txBody>
                  <a:tcPr anchor="ctr"/>
                </a:tc>
                <a:tc>
                  <a:txBody>
                    <a:bodyPr/>
                    <a:lstStyle/>
                    <a:p>
                      <a:pPr algn="ctr"/>
                      <a:r>
                        <a:rPr lang="en-US" i="1" dirty="0"/>
                        <a:t>Nations drunk of her wine</a:t>
                      </a:r>
                    </a:p>
                  </a:txBody>
                  <a:tcPr anchor="ctr"/>
                </a:tc>
                <a:tc>
                  <a:txBody>
                    <a:bodyPr/>
                    <a:lstStyle/>
                    <a:p>
                      <a:pPr algn="ctr"/>
                      <a:r>
                        <a:rPr lang="en-US" dirty="0"/>
                        <a:t>Revelation 18:3</a:t>
                      </a:r>
                    </a:p>
                  </a:txBody>
                  <a:tcPr anchor="ctr"/>
                </a:tc>
                <a:extLst>
                  <a:ext uri="{0D108BD9-81ED-4DB2-BD59-A6C34878D82A}">
                    <a16:rowId xmlns:a16="http://schemas.microsoft.com/office/drawing/2014/main" val="3905575794"/>
                  </a:ext>
                </a:extLst>
              </a:tr>
              <a:tr h="425755">
                <a:tc>
                  <a:txBody>
                    <a:bodyPr/>
                    <a:lstStyle/>
                    <a:p>
                      <a:pPr algn="ctr"/>
                      <a:r>
                        <a:rPr lang="en-US" dirty="0"/>
                        <a:t>Jeremiah 51:6</a:t>
                      </a:r>
                    </a:p>
                  </a:txBody>
                  <a:tcPr anchor="ctr"/>
                </a:tc>
                <a:tc>
                  <a:txBody>
                    <a:bodyPr/>
                    <a:lstStyle/>
                    <a:p>
                      <a:pPr algn="ctr"/>
                      <a:r>
                        <a:rPr lang="en-US" i="1" dirty="0"/>
                        <a:t>Come out from her!</a:t>
                      </a:r>
                    </a:p>
                  </a:txBody>
                  <a:tcPr anchor="ctr"/>
                </a:tc>
                <a:tc>
                  <a:txBody>
                    <a:bodyPr/>
                    <a:lstStyle/>
                    <a:p>
                      <a:pPr algn="ctr"/>
                      <a:r>
                        <a:rPr lang="en-US" dirty="0"/>
                        <a:t>Revelation 18:4</a:t>
                      </a:r>
                    </a:p>
                  </a:txBody>
                  <a:tcPr anchor="ctr"/>
                </a:tc>
                <a:extLst>
                  <a:ext uri="{0D108BD9-81ED-4DB2-BD59-A6C34878D82A}">
                    <a16:rowId xmlns:a16="http://schemas.microsoft.com/office/drawing/2014/main" val="2390749250"/>
                  </a:ext>
                </a:extLst>
              </a:tr>
              <a:tr h="425755">
                <a:tc>
                  <a:txBody>
                    <a:bodyPr/>
                    <a:lstStyle/>
                    <a:p>
                      <a:pPr algn="ctr"/>
                      <a:r>
                        <a:rPr lang="en-US" dirty="0"/>
                        <a:t>Jeremiah 51:9</a:t>
                      </a:r>
                    </a:p>
                  </a:txBody>
                  <a:tcPr anchor="ctr"/>
                </a:tc>
                <a:tc>
                  <a:txBody>
                    <a:bodyPr/>
                    <a:lstStyle/>
                    <a:p>
                      <a:pPr algn="ctr"/>
                      <a:r>
                        <a:rPr lang="en-US" i="1" dirty="0"/>
                        <a:t>Her sins reached to heaven</a:t>
                      </a:r>
                    </a:p>
                  </a:txBody>
                  <a:tcPr anchor="ctr"/>
                </a:tc>
                <a:tc>
                  <a:txBody>
                    <a:bodyPr/>
                    <a:lstStyle/>
                    <a:p>
                      <a:pPr algn="ctr"/>
                      <a:r>
                        <a:rPr lang="en-US" dirty="0"/>
                        <a:t>Revelation 18:5</a:t>
                      </a:r>
                    </a:p>
                  </a:txBody>
                  <a:tcPr anchor="ctr"/>
                </a:tc>
                <a:extLst>
                  <a:ext uri="{0D108BD9-81ED-4DB2-BD59-A6C34878D82A}">
                    <a16:rowId xmlns:a16="http://schemas.microsoft.com/office/drawing/2014/main" val="50499554"/>
                  </a:ext>
                </a:extLst>
              </a:tr>
              <a:tr h="425755">
                <a:tc>
                  <a:txBody>
                    <a:bodyPr/>
                    <a:lstStyle/>
                    <a:p>
                      <a:pPr algn="ctr"/>
                      <a:r>
                        <a:rPr lang="en-US" dirty="0"/>
                        <a:t>Jeremiah 50:29</a:t>
                      </a:r>
                    </a:p>
                  </a:txBody>
                  <a:tcPr anchor="ctr"/>
                </a:tc>
                <a:tc>
                  <a:txBody>
                    <a:bodyPr/>
                    <a:lstStyle/>
                    <a:p>
                      <a:pPr algn="ctr"/>
                      <a:r>
                        <a:rPr lang="en-US" i="1" dirty="0"/>
                        <a:t>Pay her back for her deeds</a:t>
                      </a:r>
                    </a:p>
                  </a:txBody>
                  <a:tcPr anchor="ctr"/>
                </a:tc>
                <a:tc>
                  <a:txBody>
                    <a:bodyPr/>
                    <a:lstStyle/>
                    <a:p>
                      <a:pPr algn="ctr"/>
                      <a:r>
                        <a:rPr lang="en-US" dirty="0"/>
                        <a:t>Revelation 18:6</a:t>
                      </a:r>
                    </a:p>
                  </a:txBody>
                  <a:tcPr anchor="ctr"/>
                </a:tc>
                <a:extLst>
                  <a:ext uri="{0D108BD9-81ED-4DB2-BD59-A6C34878D82A}">
                    <a16:rowId xmlns:a16="http://schemas.microsoft.com/office/drawing/2014/main" val="3964787768"/>
                  </a:ext>
                </a:extLst>
              </a:tr>
              <a:tr h="734864">
                <a:tc>
                  <a:txBody>
                    <a:bodyPr/>
                    <a:lstStyle/>
                    <a:p>
                      <a:pPr algn="ctr"/>
                      <a:r>
                        <a:rPr lang="en-US" dirty="0"/>
                        <a:t>Jeremiah 50:32, 34; </a:t>
                      </a:r>
                      <a:br>
                        <a:rPr lang="en-US" dirty="0"/>
                      </a:br>
                      <a:r>
                        <a:rPr lang="en-US" dirty="0"/>
                        <a:t>51:30, 32, 58</a:t>
                      </a:r>
                    </a:p>
                  </a:txBody>
                  <a:tcPr anchor="ctr"/>
                </a:tc>
                <a:tc>
                  <a:txBody>
                    <a:bodyPr/>
                    <a:lstStyle/>
                    <a:p>
                      <a:pPr algn="ctr"/>
                      <a:r>
                        <a:rPr lang="en-US" i="1" dirty="0"/>
                        <a:t>The Judge is strong, judgment by fire</a:t>
                      </a:r>
                    </a:p>
                  </a:txBody>
                  <a:tcPr anchor="ctr"/>
                </a:tc>
                <a:tc>
                  <a:txBody>
                    <a:bodyPr/>
                    <a:lstStyle/>
                    <a:p>
                      <a:pPr algn="ctr"/>
                      <a:r>
                        <a:rPr lang="en-US" dirty="0"/>
                        <a:t>Revelation 18:8</a:t>
                      </a:r>
                    </a:p>
                  </a:txBody>
                  <a:tcPr anchor="ctr"/>
                </a:tc>
                <a:extLst>
                  <a:ext uri="{0D108BD9-81ED-4DB2-BD59-A6C34878D82A}">
                    <a16:rowId xmlns:a16="http://schemas.microsoft.com/office/drawing/2014/main" val="4171457475"/>
                  </a:ext>
                </a:extLst>
              </a:tr>
              <a:tr h="425755">
                <a:tc>
                  <a:txBody>
                    <a:bodyPr/>
                    <a:lstStyle/>
                    <a:p>
                      <a:pPr algn="ctr"/>
                      <a:r>
                        <a:rPr lang="en-US" dirty="0"/>
                        <a:t>Jeremiah 51:48</a:t>
                      </a:r>
                    </a:p>
                  </a:txBody>
                  <a:tcPr anchor="ctr"/>
                </a:tc>
                <a:tc>
                  <a:txBody>
                    <a:bodyPr/>
                    <a:lstStyle/>
                    <a:p>
                      <a:pPr algn="ctr"/>
                      <a:r>
                        <a:rPr lang="en-US" i="1" dirty="0"/>
                        <a:t>Heaven rejoices at her fall</a:t>
                      </a:r>
                    </a:p>
                  </a:txBody>
                  <a:tcPr anchor="ctr"/>
                </a:tc>
                <a:tc>
                  <a:txBody>
                    <a:bodyPr/>
                    <a:lstStyle/>
                    <a:p>
                      <a:pPr algn="ctr"/>
                      <a:r>
                        <a:rPr lang="en-US" dirty="0"/>
                        <a:t>Revelation 18:20</a:t>
                      </a:r>
                    </a:p>
                  </a:txBody>
                  <a:tcPr anchor="ctr"/>
                </a:tc>
                <a:extLst>
                  <a:ext uri="{0D108BD9-81ED-4DB2-BD59-A6C34878D82A}">
                    <a16:rowId xmlns:a16="http://schemas.microsoft.com/office/drawing/2014/main" val="1023666322"/>
                  </a:ext>
                </a:extLst>
              </a:tr>
              <a:tr h="425755">
                <a:tc>
                  <a:txBody>
                    <a:bodyPr/>
                    <a:lstStyle/>
                    <a:p>
                      <a:pPr algn="ctr"/>
                      <a:r>
                        <a:rPr lang="en-US" dirty="0"/>
                        <a:t>Jeremiah 51:64</a:t>
                      </a:r>
                    </a:p>
                  </a:txBody>
                  <a:tcPr anchor="ctr"/>
                </a:tc>
                <a:tc>
                  <a:txBody>
                    <a:bodyPr/>
                    <a:lstStyle/>
                    <a:p>
                      <a:pPr algn="ctr"/>
                      <a:r>
                        <a:rPr lang="en-US" i="1" dirty="0"/>
                        <a:t>She will sink down &amp; not rise</a:t>
                      </a:r>
                    </a:p>
                  </a:txBody>
                  <a:tcPr anchor="ctr"/>
                </a:tc>
                <a:tc>
                  <a:txBody>
                    <a:bodyPr/>
                    <a:lstStyle/>
                    <a:p>
                      <a:pPr algn="ctr"/>
                      <a:r>
                        <a:rPr lang="en-US" dirty="0"/>
                        <a:t>Revelation 18:21</a:t>
                      </a:r>
                    </a:p>
                  </a:txBody>
                  <a:tcPr anchor="ctr"/>
                </a:tc>
                <a:extLst>
                  <a:ext uri="{0D108BD9-81ED-4DB2-BD59-A6C34878D82A}">
                    <a16:rowId xmlns:a16="http://schemas.microsoft.com/office/drawing/2014/main" val="1081972661"/>
                  </a:ext>
                </a:extLst>
              </a:tr>
              <a:tr h="734864">
                <a:tc>
                  <a:txBody>
                    <a:bodyPr/>
                    <a:lstStyle/>
                    <a:p>
                      <a:pPr algn="ctr"/>
                      <a:r>
                        <a:rPr lang="en-US" dirty="0"/>
                        <a:t>Jeremiah 25:10</a:t>
                      </a:r>
                    </a:p>
                  </a:txBody>
                  <a:tcPr anchor="ctr"/>
                </a:tc>
                <a:tc>
                  <a:txBody>
                    <a:bodyPr/>
                    <a:lstStyle/>
                    <a:p>
                      <a:pPr algn="ctr"/>
                      <a:r>
                        <a:rPr lang="en-US" i="1" dirty="0"/>
                        <a:t>Joy will be stripped from her</a:t>
                      </a:r>
                    </a:p>
                  </a:txBody>
                  <a:tcPr anchor="ctr"/>
                </a:tc>
                <a:tc>
                  <a:txBody>
                    <a:bodyPr/>
                    <a:lstStyle/>
                    <a:p>
                      <a:pPr algn="ctr"/>
                      <a:r>
                        <a:rPr lang="en-US" dirty="0"/>
                        <a:t>Revelation 18:22c-23b</a:t>
                      </a:r>
                    </a:p>
                  </a:txBody>
                  <a:tcPr anchor="ctr"/>
                </a:tc>
                <a:extLst>
                  <a:ext uri="{0D108BD9-81ED-4DB2-BD59-A6C34878D82A}">
                    <a16:rowId xmlns:a16="http://schemas.microsoft.com/office/drawing/2014/main" val="3082044762"/>
                  </a:ext>
                </a:extLst>
              </a:tr>
              <a:tr h="734864">
                <a:tc>
                  <a:txBody>
                    <a:bodyPr/>
                    <a:lstStyle/>
                    <a:p>
                      <a:pPr algn="ctr"/>
                      <a:r>
                        <a:rPr lang="en-US" dirty="0"/>
                        <a:t>Jeremiah 7:34; 16:9; 25:10; 33:11</a:t>
                      </a:r>
                    </a:p>
                  </a:txBody>
                  <a:tcPr anchor="ctr"/>
                </a:tc>
                <a:tc>
                  <a:txBody>
                    <a:bodyPr/>
                    <a:lstStyle/>
                    <a:p>
                      <a:pPr algn="ctr"/>
                      <a:r>
                        <a:rPr lang="en-US" i="1" dirty="0"/>
                        <a:t>No marriage at this time because of the distress</a:t>
                      </a:r>
                    </a:p>
                  </a:txBody>
                  <a:tcPr anchor="ctr"/>
                </a:tc>
                <a:tc>
                  <a:txBody>
                    <a:bodyPr/>
                    <a:lstStyle/>
                    <a:p>
                      <a:pPr algn="ctr"/>
                      <a:r>
                        <a:rPr lang="en-US" dirty="0"/>
                        <a:t>Revelation 18:23b</a:t>
                      </a:r>
                    </a:p>
                  </a:txBody>
                  <a:tcPr anchor="ctr"/>
                </a:tc>
                <a:extLst>
                  <a:ext uri="{0D108BD9-81ED-4DB2-BD59-A6C34878D82A}">
                    <a16:rowId xmlns:a16="http://schemas.microsoft.com/office/drawing/2014/main" val="2421648967"/>
                  </a:ext>
                </a:extLst>
              </a:tr>
              <a:tr h="658782">
                <a:tc>
                  <a:txBody>
                    <a:bodyPr/>
                    <a:lstStyle/>
                    <a:p>
                      <a:pPr algn="ctr"/>
                      <a:r>
                        <a:rPr lang="en-US" dirty="0"/>
                        <a:t>Jeremiah 51:49</a:t>
                      </a:r>
                    </a:p>
                  </a:txBody>
                  <a:tcPr anchor="ctr"/>
                </a:tc>
                <a:tc>
                  <a:txBody>
                    <a:bodyPr/>
                    <a:lstStyle/>
                    <a:p>
                      <a:pPr algn="ctr"/>
                      <a:r>
                        <a:rPr lang="en-US" i="1" dirty="0"/>
                        <a:t>She falls because she has slain the righteous</a:t>
                      </a:r>
                    </a:p>
                  </a:txBody>
                  <a:tcPr anchor="ctr"/>
                </a:tc>
                <a:tc>
                  <a:txBody>
                    <a:bodyPr/>
                    <a:lstStyle/>
                    <a:p>
                      <a:pPr algn="ctr"/>
                      <a:r>
                        <a:rPr lang="en-US" dirty="0"/>
                        <a:t>Revelation 18:24</a:t>
                      </a:r>
                    </a:p>
                  </a:txBody>
                  <a:tcPr anchor="ctr"/>
                </a:tc>
                <a:extLst>
                  <a:ext uri="{0D108BD9-81ED-4DB2-BD59-A6C34878D82A}">
                    <a16:rowId xmlns:a16="http://schemas.microsoft.com/office/drawing/2014/main" val="1427973489"/>
                  </a:ext>
                </a:extLst>
              </a:tr>
            </a:tbl>
          </a:graphicData>
        </a:graphic>
      </p:graphicFrame>
    </p:spTree>
    <p:extLst>
      <p:ext uri="{BB962C8B-B14F-4D97-AF65-F5344CB8AC3E}">
        <p14:creationId xmlns:p14="http://schemas.microsoft.com/office/powerpoint/2010/main" val="134814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74512"/>
            <a:ext cx="8631534" cy="1325563"/>
          </a:xfrm>
        </p:spPr>
        <p:txBody>
          <a:bodyPr>
            <a:normAutofit/>
          </a:bodyPr>
          <a:lstStyle/>
          <a:p>
            <a:pPr algn="ctr"/>
            <a:r>
              <a:rPr lang="en-US" sz="3200" b="1" u="sng" dirty="0">
                <a:latin typeface="Century Gothic" panose="020B0502020202020204" pitchFamily="34" charset="0"/>
              </a:rPr>
              <a:t>God Has Remembered </a:t>
            </a:r>
            <a:br>
              <a:rPr lang="en-US" sz="3200" b="1" u="sng" dirty="0">
                <a:latin typeface="Century Gothic" panose="020B0502020202020204" pitchFamily="34" charset="0"/>
              </a:rPr>
            </a:br>
            <a:r>
              <a:rPr lang="en-US" sz="3200" b="1" u="sng" dirty="0">
                <a:latin typeface="Century Gothic" panose="020B0502020202020204" pitchFamily="34" charset="0"/>
              </a:rPr>
              <a:t>Babylon’s Iniquities (18:1-8)</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8" y="1487157"/>
            <a:ext cx="8249383" cy="5290459"/>
          </a:xfrm>
        </p:spPr>
        <p:txBody>
          <a:bodyPr>
            <a:noAutofit/>
          </a:bodyPr>
          <a:lstStyle/>
          <a:p>
            <a:pPr>
              <a:lnSpc>
                <a:spcPct val="100000"/>
              </a:lnSpc>
              <a:spcBef>
                <a:spcPts val="1200"/>
              </a:spcBef>
            </a:pPr>
            <a:r>
              <a:rPr lang="en-US" sz="1800" dirty="0"/>
              <a:t>A prophetic taunt &amp; summons to fight (cf. Isa. 23-24; Jer. 50-51; Ezek. 26-27; Judg. 5). </a:t>
            </a:r>
            <a:r>
              <a:rPr lang="en-US" sz="1800" i="1" dirty="0"/>
              <a:t>“Principles don’t change much, so the same language will suit numerous different occasions.” </a:t>
            </a:r>
            <a:r>
              <a:rPr lang="en-US" sz="1800" dirty="0"/>
              <a:t>(McGuiggan, 253)</a:t>
            </a:r>
          </a:p>
          <a:p>
            <a:pPr>
              <a:lnSpc>
                <a:spcPct val="100000"/>
              </a:lnSpc>
              <a:spcBef>
                <a:spcPts val="1200"/>
              </a:spcBef>
            </a:pPr>
            <a:r>
              <a:rPr lang="en-US" sz="1800" dirty="0"/>
              <a:t>v. 1 – A glorious angel with great authority (cf. 14:8; Ezek. 43:1-3) – in the OT, angels are agents of God’s rule over the nations; in the NT, they are subordinated to the reign of the Son</a:t>
            </a:r>
          </a:p>
          <a:p>
            <a:pPr>
              <a:lnSpc>
                <a:spcPct val="100000"/>
              </a:lnSpc>
              <a:spcBef>
                <a:spcPts val="1200"/>
              </a:spcBef>
            </a:pPr>
            <a:r>
              <a:rPr lang="en-US" sz="1800" i="1" dirty="0"/>
              <a:t>“Here again we are being told that the work about to be done is begun in heaven! The Lord never tires to tell his people in this book that heaven is completely in control of things. It’s a lesson never too soon learned. How much more at peace we’d be if only we had this as our deep and abiding conviction. Peace would then really guard our hearts and lives.” </a:t>
            </a:r>
            <a:r>
              <a:rPr lang="en-US" sz="1800" dirty="0"/>
              <a:t>(McGuiggan, 252)</a:t>
            </a:r>
          </a:p>
          <a:p>
            <a:pPr>
              <a:lnSpc>
                <a:spcPct val="100000"/>
              </a:lnSpc>
              <a:spcBef>
                <a:spcPts val="1200"/>
              </a:spcBef>
            </a:pPr>
            <a:r>
              <a:rPr lang="en-US" sz="1800" i="1" dirty="0"/>
              <a:t>“By this time, we wonder if the city is going to fall at all…How long shall it be to the end of these wonders? But the lead-up is long-drawn-out, because the issue must be indelibly marked in the mind. The fall must be remembered. It must be wanted, longed for. They must (almost) be impatient for it, so that when it finally comes, it will be relished and absorbed.” </a:t>
            </a:r>
            <a:r>
              <a:rPr lang="en-US" sz="1800" dirty="0"/>
              <a:t>(McGuiggan, 252)</a:t>
            </a:r>
          </a:p>
        </p:txBody>
      </p:sp>
    </p:spTree>
    <p:extLst>
      <p:ext uri="{BB962C8B-B14F-4D97-AF65-F5344CB8AC3E}">
        <p14:creationId xmlns:p14="http://schemas.microsoft.com/office/powerpoint/2010/main" val="13832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74512"/>
            <a:ext cx="8631534" cy="1325563"/>
          </a:xfrm>
        </p:spPr>
        <p:txBody>
          <a:bodyPr>
            <a:normAutofit/>
          </a:bodyPr>
          <a:lstStyle/>
          <a:p>
            <a:pPr algn="ctr"/>
            <a:r>
              <a:rPr lang="en-US" sz="3200" b="1" u="sng" dirty="0">
                <a:latin typeface="Century Gothic" panose="020B0502020202020204" pitchFamily="34" charset="0"/>
              </a:rPr>
              <a:t>God Has Remembered </a:t>
            </a:r>
            <a:br>
              <a:rPr lang="en-US" sz="3200" b="1" u="sng" dirty="0">
                <a:latin typeface="Century Gothic" panose="020B0502020202020204" pitchFamily="34" charset="0"/>
              </a:rPr>
            </a:br>
            <a:r>
              <a:rPr lang="en-US" sz="3200" b="1" u="sng" dirty="0">
                <a:latin typeface="Century Gothic" panose="020B0502020202020204" pitchFamily="34" charset="0"/>
              </a:rPr>
              <a:t>Babylon’s Iniquities (18:1-8)</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8" y="1386677"/>
            <a:ext cx="8249383" cy="5290459"/>
          </a:xfrm>
        </p:spPr>
        <p:txBody>
          <a:bodyPr>
            <a:noAutofit/>
          </a:bodyPr>
          <a:lstStyle/>
          <a:p>
            <a:pPr>
              <a:lnSpc>
                <a:spcPct val="100000"/>
              </a:lnSpc>
              <a:spcBef>
                <a:spcPts val="1200"/>
              </a:spcBef>
            </a:pPr>
            <a:r>
              <a:rPr lang="en-US" sz="1800" dirty="0"/>
              <a:t>v. 2a – She has fallen – cf. Isa. 21:9 (150 years before Babylon fell); Amos 5:1f; </a:t>
            </a:r>
            <a:r>
              <a:rPr lang="en-US" sz="1800" i="1" dirty="0"/>
              <a:t>“Notice that God has the angel to announce that “Babylon is fallen,” as though it has already happened. When God decides that something is going to happen, it is certain enough for the announcement to be made in the present tense, not merely in the future tense.” </a:t>
            </a:r>
            <a:r>
              <a:rPr lang="en-US" sz="1800" dirty="0"/>
              <a:t>(Roger Hillis) John had faith in the sovereignty of God; do we?</a:t>
            </a:r>
          </a:p>
          <a:p>
            <a:pPr>
              <a:lnSpc>
                <a:spcPct val="100000"/>
              </a:lnSpc>
              <a:spcBef>
                <a:spcPts val="1200"/>
              </a:spcBef>
            </a:pPr>
            <a:r>
              <a:rPr lang="en-US" sz="1800" dirty="0"/>
              <a:t>v. 2b – A desolate, unclean place – typical language for the judgment of a wicked nation (cf. Isa. 13:9ff; 24:22f; 34:8ff; Zeph. 2:9ff); this would be like NYC, Chicago, or San Francisco turning into a ghost town with tumbleweeds</a:t>
            </a:r>
          </a:p>
        </p:txBody>
      </p:sp>
      <p:pic>
        <p:nvPicPr>
          <p:cNvPr id="5122" name="Picture 2" descr="The area east of Goblin Valley State Park is actually quite barren and  desolate">
            <a:extLst>
              <a:ext uri="{FF2B5EF4-FFF2-40B4-BE49-F238E27FC236}">
                <a16:creationId xmlns:a16="http://schemas.microsoft.com/office/drawing/2014/main" id="{CD9633FC-D751-9446-B280-F4DCDA394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30356"/>
            <a:ext cx="9144000" cy="262764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436CD8E-4446-824D-AB0C-4E4CB7F58BB5}"/>
              </a:ext>
            </a:extLst>
          </p:cNvPr>
          <p:cNvCxnSpPr/>
          <p:nvPr/>
        </p:nvCxnSpPr>
        <p:spPr>
          <a:xfrm>
            <a:off x="0" y="4220308"/>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1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74512"/>
            <a:ext cx="8631534" cy="1325563"/>
          </a:xfrm>
        </p:spPr>
        <p:txBody>
          <a:bodyPr>
            <a:normAutofit/>
          </a:bodyPr>
          <a:lstStyle/>
          <a:p>
            <a:pPr algn="ctr"/>
            <a:r>
              <a:rPr lang="en-US" sz="3200" b="1" u="sng" dirty="0">
                <a:latin typeface="Century Gothic" panose="020B0502020202020204" pitchFamily="34" charset="0"/>
              </a:rPr>
              <a:t>God Has Remembered </a:t>
            </a:r>
            <a:br>
              <a:rPr lang="en-US" sz="3200" b="1" u="sng" dirty="0">
                <a:latin typeface="Century Gothic" panose="020B0502020202020204" pitchFamily="34" charset="0"/>
              </a:rPr>
            </a:br>
            <a:r>
              <a:rPr lang="en-US" sz="3200" b="1" u="sng" dirty="0">
                <a:latin typeface="Century Gothic" panose="020B0502020202020204" pitchFamily="34" charset="0"/>
              </a:rPr>
              <a:t>Babylon’s Iniquities (18:1-8)</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8" y="1386677"/>
            <a:ext cx="4838125" cy="5290459"/>
          </a:xfrm>
        </p:spPr>
        <p:txBody>
          <a:bodyPr>
            <a:noAutofit/>
          </a:bodyPr>
          <a:lstStyle/>
          <a:p>
            <a:pPr>
              <a:lnSpc>
                <a:spcPct val="100000"/>
              </a:lnSpc>
              <a:spcBef>
                <a:spcPts val="1200"/>
              </a:spcBef>
            </a:pPr>
            <a:r>
              <a:rPr lang="en-US" sz="1800" dirty="0"/>
              <a:t>vv. 3, 5 – Judgment has come because of her perverse union of politics, immorality, and materialism (cf. 2Chron. 28:9; Jer. 51:7, 9; Isa. 47:15; Nah. 3:4; Ezra 9:6). </a:t>
            </a:r>
          </a:p>
          <a:p>
            <a:pPr>
              <a:lnSpc>
                <a:spcPct val="100000"/>
              </a:lnSpc>
              <a:spcBef>
                <a:spcPts val="1200"/>
              </a:spcBef>
            </a:pPr>
            <a:r>
              <a:rPr lang="en-US" sz="1800" i="1" dirty="0"/>
              <a:t>“Such connections and associations are seen all over the world today as men seek to gain wealth by immoral, avaricious, and unscrupulous means. Great businesses built on such principles are involved in armaments and munitions deals, including unethical pacts among nations. Internal corruption of a nation is expressed in pornographic moves, magazines, and lewd entertainment, which prey on the depravity of human beings. Underworld establishments of prostitution, gambling, and narcotics make up only a portion of the world of corrupt, anti-God, destructive forces, which thrive on lust.” </a:t>
            </a:r>
            <a:r>
              <a:rPr lang="en-US" sz="1800" dirty="0"/>
              <a:t>(Hailey, 359)</a:t>
            </a:r>
          </a:p>
        </p:txBody>
      </p:sp>
      <p:pic>
        <p:nvPicPr>
          <p:cNvPr id="4100" name="Picture 4" descr="“The fall of the harlot of Babylon” as illustrated in Hortus deliciarum, Herrad of Landsberg">
            <a:extLst>
              <a:ext uri="{FF2B5EF4-FFF2-40B4-BE49-F238E27FC236}">
                <a16:creationId xmlns:a16="http://schemas.microsoft.com/office/drawing/2014/main" id="{09421F18-40E0-734D-92E3-BA66764A8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509" y="1477108"/>
            <a:ext cx="3295702" cy="49739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154896"/>
            <a:ext cx="8631534" cy="1325563"/>
          </a:xfrm>
        </p:spPr>
        <p:txBody>
          <a:bodyPr>
            <a:normAutofit/>
          </a:bodyPr>
          <a:lstStyle/>
          <a:p>
            <a:pPr algn="ctr"/>
            <a:r>
              <a:rPr lang="en-US" sz="3200" b="1" u="sng" dirty="0">
                <a:latin typeface="Century Gothic" panose="020B0502020202020204" pitchFamily="34" charset="0"/>
              </a:rPr>
              <a:t>God Has Remembered </a:t>
            </a:r>
            <a:br>
              <a:rPr lang="en-US" sz="3200" b="1" u="sng" dirty="0">
                <a:latin typeface="Century Gothic" panose="020B0502020202020204" pitchFamily="34" charset="0"/>
              </a:rPr>
            </a:br>
            <a:r>
              <a:rPr lang="en-US" sz="3200" b="1" u="sng" dirty="0">
                <a:latin typeface="Century Gothic" panose="020B0502020202020204" pitchFamily="34" charset="0"/>
              </a:rPr>
              <a:t>Babylon’s Iniquities (18:1-8)</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8" y="1567541"/>
            <a:ext cx="8249383" cy="4856705"/>
          </a:xfrm>
        </p:spPr>
        <p:txBody>
          <a:bodyPr>
            <a:normAutofit fontScale="62500" lnSpcReduction="20000"/>
          </a:bodyPr>
          <a:lstStyle/>
          <a:p>
            <a:pPr>
              <a:lnSpc>
                <a:spcPct val="120000"/>
              </a:lnSpc>
              <a:spcBef>
                <a:spcPts val="1200"/>
              </a:spcBef>
            </a:pPr>
            <a:r>
              <a:rPr lang="en-US" dirty="0"/>
              <a:t>v. 4 – Another voice exhorts God’s people to “come out from her and be separate” (cf. Isa. 52:11//2Cor. 6:17; Isa. 48:20; Jer. 50:8; 51:6, 9, 45; also, Jer. 4:4f; 6:1; 48:6-8; Mk. 13:14-20). It would have been tempting for the early Christians to compromise. Some at Pergamum and Thyatira were already doing this (2:14, 20-22). It’s easy for us too…but like Abraham, Lot, and Israel we must come out (Eph. 5:11).</a:t>
            </a:r>
          </a:p>
          <a:p>
            <a:pPr>
              <a:lnSpc>
                <a:spcPct val="120000"/>
              </a:lnSpc>
              <a:spcBef>
                <a:spcPts val="1200"/>
              </a:spcBef>
            </a:pPr>
            <a:r>
              <a:rPr lang="en-US" dirty="0"/>
              <a:t>v. 6 – Evil doubly paid back (cf. Ps. 137:8; Ezek. 22:4, 7, 9; Isa. 40:2) – she is “more than deserving” of this judgment. We reap what we sow in quality, but we often reap more than we sow in quantity (cf. Hos. 8:7). Double judgment on the wicked brings double joy for the righteous (Isa. 61:7; Jer. 16:18; 17:18; Zech. 9:12).</a:t>
            </a:r>
          </a:p>
          <a:p>
            <a:pPr>
              <a:lnSpc>
                <a:spcPct val="120000"/>
              </a:lnSpc>
              <a:spcBef>
                <a:spcPts val="1200"/>
              </a:spcBef>
            </a:pPr>
            <a:r>
              <a:rPr lang="en-US" dirty="0"/>
              <a:t>v. 7 – Shares similarities from Ezek. 27:3; 28:2; Isa. 47:7-11; Zeph. 2:15. Her pride also contributes to her downfall (cf. Isa. 10:12-14; 36:4-20).</a:t>
            </a:r>
          </a:p>
          <a:p>
            <a:pPr>
              <a:lnSpc>
                <a:spcPct val="120000"/>
              </a:lnSpc>
              <a:spcBef>
                <a:spcPts val="1200"/>
              </a:spcBef>
            </a:pPr>
            <a:r>
              <a:rPr lang="en-US" dirty="0"/>
              <a:t>v. 8 – Fall in one catastrophic day (cf. Isa. 9:14; 10:17; 47:9); intensifies in 18:10, 17, 19 to “one hour” (cf. 17:12-14); burning is a figure of judgment. Rome was invaded but not burned down. </a:t>
            </a:r>
          </a:p>
        </p:txBody>
      </p:sp>
    </p:spTree>
    <p:extLst>
      <p:ext uri="{BB962C8B-B14F-4D97-AF65-F5344CB8AC3E}">
        <p14:creationId xmlns:p14="http://schemas.microsoft.com/office/powerpoint/2010/main" val="42360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422030" y="116375"/>
            <a:ext cx="8309987" cy="1325563"/>
          </a:xfrm>
        </p:spPr>
        <p:txBody>
          <a:bodyPr/>
          <a:lstStyle/>
          <a:p>
            <a:pPr algn="ctr"/>
            <a:r>
              <a:rPr lang="en-US" sz="3200" b="1" u="sng" dirty="0">
                <a:solidFill>
                  <a:prstClr val="white"/>
                </a:solidFill>
                <a:latin typeface="Century Gothic" panose="020B0502020202020204" pitchFamily="34" charset="0"/>
              </a:rPr>
              <a:t>A Series of Lamentations (18:9-20)</a:t>
            </a:r>
            <a:endParaRPr lang="en-US" b="1" u="sng"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11577" y="1312985"/>
            <a:ext cx="8520845" cy="5287107"/>
          </a:xfrm>
        </p:spPr>
        <p:txBody>
          <a:bodyPr>
            <a:normAutofit/>
          </a:bodyPr>
          <a:lstStyle/>
          <a:p>
            <a:pPr>
              <a:lnSpc>
                <a:spcPct val="100000"/>
              </a:lnSpc>
            </a:pPr>
            <a:r>
              <a:rPr lang="en-US" sz="2000" dirty="0"/>
              <a:t>Three ritual laments of the nations with shared elements (i.e., standing far off, weeping/wailing, Alas!, in one hour). These types of laments were common OT descriptions of the destruction of a large empire or city. It was also common in extrabiblical writings (cf. Aeschylus, </a:t>
            </a:r>
            <a:r>
              <a:rPr lang="en-US" sz="2000" i="1" dirty="0"/>
              <a:t>Persians</a:t>
            </a:r>
            <a:r>
              <a:rPr lang="en-US" sz="2000" dirty="0"/>
              <a:t> 249-252)</a:t>
            </a:r>
          </a:p>
          <a:p>
            <a:pPr lvl="1">
              <a:lnSpc>
                <a:spcPct val="100000"/>
              </a:lnSpc>
            </a:pPr>
            <a:r>
              <a:rPr lang="en-US" sz="1800" dirty="0"/>
              <a:t>vv. 9f – Kings of the earth – compare 17:16; how can both be true?</a:t>
            </a:r>
          </a:p>
          <a:p>
            <a:pPr lvl="1">
              <a:lnSpc>
                <a:spcPct val="100000"/>
              </a:lnSpc>
            </a:pPr>
            <a:r>
              <a:rPr lang="en-US" sz="1800" dirty="0"/>
              <a:t>vv. 11-17a – Merchants</a:t>
            </a:r>
          </a:p>
          <a:p>
            <a:pPr lvl="1">
              <a:lnSpc>
                <a:spcPct val="100000"/>
              </a:lnSpc>
            </a:pPr>
            <a:r>
              <a:rPr lang="en-US" sz="1800" dirty="0"/>
              <a:t>vv. 17b-19 – Maritime Workers (Shipmasters, Mariners, Workers of the Sea)</a:t>
            </a:r>
          </a:p>
          <a:p>
            <a:pPr>
              <a:lnSpc>
                <a:spcPct val="100000"/>
              </a:lnSpc>
            </a:pPr>
            <a:r>
              <a:rPr lang="en-US" sz="2000" dirty="0"/>
              <a:t>Usually, when Jerusalem falls, pagans rejoice and saints weep. When a pagan city falls, pagans weep and saints rejoice. Compare the laments of Ezek. 27:32; 32:16. They don’t weep out of sympathy; they weep because they have lost their meal ticket!</a:t>
            </a:r>
          </a:p>
          <a:p>
            <a:pPr>
              <a:lnSpc>
                <a:spcPct val="100000"/>
              </a:lnSpc>
            </a:pPr>
            <a:r>
              <a:rPr lang="en-US" sz="2000" dirty="0"/>
              <a:t>Calling an influential city a world market was typical in ancient writings (e.g., Isocrates, </a:t>
            </a:r>
            <a:r>
              <a:rPr lang="en-US" sz="2000" i="1" dirty="0"/>
              <a:t>Panegyricus</a:t>
            </a:r>
            <a:r>
              <a:rPr lang="en-US" sz="2000" dirty="0"/>
              <a:t> 42; Strabo 17.1.13; Dio Chrysostum, </a:t>
            </a:r>
            <a:r>
              <a:rPr lang="en-US" sz="2000" i="1" dirty="0"/>
              <a:t>Or. </a:t>
            </a:r>
            <a:r>
              <a:rPr lang="en-US" sz="2000" dirty="0"/>
              <a:t>13:34-36; Aelius Arist. </a:t>
            </a:r>
            <a:r>
              <a:rPr lang="en-US" sz="2000" i="1" dirty="0"/>
              <a:t>Or</a:t>
            </a:r>
            <a:r>
              <a:rPr lang="en-US" sz="2000" dirty="0"/>
              <a:t>. 17.11-13)</a:t>
            </a:r>
          </a:p>
        </p:txBody>
      </p:sp>
    </p:spTree>
    <p:extLst>
      <p:ext uri="{BB962C8B-B14F-4D97-AF65-F5344CB8AC3E}">
        <p14:creationId xmlns:p14="http://schemas.microsoft.com/office/powerpoint/2010/main" val="40442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F8EF-ACAB-2B49-9E18-2569ABBC89A5}"/>
              </a:ext>
            </a:extLst>
          </p:cNvPr>
          <p:cNvSpPr>
            <a:spLocks noGrp="1"/>
          </p:cNvSpPr>
          <p:nvPr>
            <p:ph type="title"/>
          </p:nvPr>
        </p:nvSpPr>
        <p:spPr>
          <a:xfrm>
            <a:off x="628650" y="365126"/>
            <a:ext cx="7886700" cy="740193"/>
          </a:xfrm>
        </p:spPr>
        <p:txBody>
          <a:bodyPr>
            <a:normAutofit/>
          </a:bodyPr>
          <a:lstStyle/>
          <a:p>
            <a:pPr algn="ctr"/>
            <a:r>
              <a:rPr lang="en-US" sz="3200" b="1" u="sng" dirty="0">
                <a:latin typeface="Century Gothic" panose="020B0502020202020204" pitchFamily="34" charset="0"/>
              </a:rPr>
              <a:t>Rome’s World-Famous Ostia Seaport</a:t>
            </a:r>
          </a:p>
        </p:txBody>
      </p:sp>
      <p:pic>
        <p:nvPicPr>
          <p:cNvPr id="2050" name="Picture 2" descr="Map of ancient Ostia from Vatican Museum gallery. Photo by [Ken Trethewey, 2003]">
            <a:extLst>
              <a:ext uri="{FF2B5EF4-FFF2-40B4-BE49-F238E27FC236}">
                <a16:creationId xmlns:a16="http://schemas.microsoft.com/office/drawing/2014/main" id="{99DFDE3F-43F6-EB4C-9C5D-3E04A0ED64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883" y="1261389"/>
            <a:ext cx="6984233" cy="523148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37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TotalTime>
  <Words>2033</Words>
  <Application>Microsoft Macintosh PowerPoint</Application>
  <PresentationFormat>On-screen Show (4:3)</PresentationFormat>
  <Paragraphs>90</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The Book of Revelation</vt:lpstr>
      <vt:lpstr>PowerPoint Presentation</vt:lpstr>
      <vt:lpstr>PowerPoint Presentation</vt:lpstr>
      <vt:lpstr>God Has Remembered  Babylon’s Iniquities (18:1-8)</vt:lpstr>
      <vt:lpstr>God Has Remembered  Babylon’s Iniquities (18:1-8)</vt:lpstr>
      <vt:lpstr>God Has Remembered  Babylon’s Iniquities (18:1-8)</vt:lpstr>
      <vt:lpstr>God Has Remembered  Babylon’s Iniquities (18:1-8)</vt:lpstr>
      <vt:lpstr>A Series of Lamentations (18:9-20)</vt:lpstr>
      <vt:lpstr>Rome’s World-Famous Ostia Seaport</vt:lpstr>
      <vt:lpstr>Rome’s World-Famous Puteoli Seaport</vt:lpstr>
      <vt:lpstr>A Series of Lamentations (18:9-20)</vt:lpstr>
      <vt:lpstr>Babylon Shall Not Be Found Anymore (18:21-24)</vt:lpstr>
      <vt:lpstr>Application</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28</cp:revision>
  <dcterms:created xsi:type="dcterms:W3CDTF">2021-11-08T15:26:16Z</dcterms:created>
  <dcterms:modified xsi:type="dcterms:W3CDTF">2021-11-14T03:45:58Z</dcterms:modified>
</cp:coreProperties>
</file>