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433" r:id="rId3"/>
    <p:sldId id="424" r:id="rId4"/>
    <p:sldId id="407" r:id="rId5"/>
    <p:sldId id="426" r:id="rId6"/>
    <p:sldId id="429" r:id="rId7"/>
    <p:sldId id="430" r:id="rId8"/>
    <p:sldId id="423" r:id="rId9"/>
    <p:sldId id="432" r:id="rId10"/>
    <p:sldId id="427" r:id="rId11"/>
    <p:sldId id="431" r:id="rId12"/>
    <p:sldId id="428" r:id="rId13"/>
    <p:sldId id="425" r:id="rId14"/>
    <p:sldId id="346" r:id="rId15"/>
    <p:sldId id="43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snapToObjects="1">
      <p:cViewPr varScale="1">
        <p:scale>
          <a:sx n="127" d="100"/>
          <a:sy n="127" d="100"/>
        </p:scale>
        <p:origin x="16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A1803-14D1-DA47-8966-B3079E615E17}" type="datetimeFigureOut">
              <a:rPr lang="en-US" smtClean="0"/>
              <a:t>11/10/21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88FB4-50ED-9642-A271-8EBADE9A9804}" type="slidenum">
              <a:rPr lang="en-US" smtClean="0"/>
              <a:t>‹#›</a:t>
            </a:fld>
            <a:endParaRPr lang="en-US" dirty="0"/>
          </a:p>
        </p:txBody>
      </p:sp>
    </p:spTree>
    <p:extLst>
      <p:ext uri="{BB962C8B-B14F-4D97-AF65-F5344CB8AC3E}">
        <p14:creationId xmlns:p14="http://schemas.microsoft.com/office/powerpoint/2010/main" val="52564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69AE71-03C2-C041-912A-8B6106D67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87154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34896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80770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76214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A6142-CBAF-DD4B-A8C2-47935318572B}" type="datetimeFigureOut">
              <a:rPr lang="en-US" smtClean="0"/>
              <a:t>11/8/21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8146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A6142-CBAF-DD4B-A8C2-47935318572B}" type="datetimeFigureOut">
              <a:rPr lang="en-US" smtClean="0"/>
              <a:t>11/8/21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06508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A6142-CBAF-DD4B-A8C2-47935318572B}" type="datetimeFigureOut">
              <a:rPr lang="en-US" smtClean="0"/>
              <a:t>11/8/21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41104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A6142-CBAF-DD4B-A8C2-47935318572B}" type="datetimeFigureOut">
              <a:rPr lang="en-US" smtClean="0"/>
              <a:t>11/8/21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52397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6142-CBAF-DD4B-A8C2-47935318572B}" type="datetimeFigureOut">
              <a:rPr lang="en-US" smtClean="0"/>
              <a:t>11/8/21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77103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04862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31981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142-CBAF-DD4B-A8C2-47935318572B}" type="datetimeFigureOut">
              <a:rPr lang="en-US" smtClean="0"/>
              <a:t>11/8/21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5CBB-540D-7149-9564-28C52F5C83CA}" type="slidenum">
              <a:rPr lang="en-US" smtClean="0"/>
              <a:t>‹#›</a:t>
            </a:fld>
            <a:endParaRPr lang="en-US" dirty="0"/>
          </a:p>
        </p:txBody>
      </p:sp>
    </p:spTree>
    <p:extLst>
      <p:ext uri="{BB962C8B-B14F-4D97-AF65-F5344CB8AC3E}">
        <p14:creationId xmlns:p14="http://schemas.microsoft.com/office/powerpoint/2010/main" val="35648536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BA1-1EE3-1F41-8361-1AD769D92983}"/>
              </a:ext>
            </a:extLst>
          </p:cNvPr>
          <p:cNvSpPr>
            <a:spLocks noGrp="1"/>
          </p:cNvSpPr>
          <p:nvPr>
            <p:ph type="ctrTitle"/>
          </p:nvPr>
        </p:nvSpPr>
        <p:spPr>
          <a:xfrm>
            <a:off x="685800" y="223000"/>
            <a:ext cx="7772400" cy="1128504"/>
          </a:xfrm>
        </p:spPr>
        <p:txBody>
          <a:bodyPr anchor="ctr">
            <a:normAutofit fontScale="90000"/>
          </a:bodyPr>
          <a:lstStyle/>
          <a:p>
            <a:r>
              <a:rPr lang="en-US" b="1" u="sng" dirty="0">
                <a:latin typeface="Century Gothic" panose="020B0502020202020204" pitchFamily="34" charset="0"/>
              </a:rPr>
              <a:t>The Book of Revelation</a:t>
            </a:r>
          </a:p>
        </p:txBody>
      </p:sp>
      <p:pic>
        <p:nvPicPr>
          <p:cNvPr id="5" name="Picture 4">
            <a:extLst>
              <a:ext uri="{FF2B5EF4-FFF2-40B4-BE49-F238E27FC236}">
                <a16:creationId xmlns:a16="http://schemas.microsoft.com/office/drawing/2014/main" id="{5F3EB587-4D0F-3443-8CBA-10131F445A2C}"/>
              </a:ext>
            </a:extLst>
          </p:cNvPr>
          <p:cNvPicPr>
            <a:picLocks noChangeAspect="1"/>
          </p:cNvPicPr>
          <p:nvPr/>
        </p:nvPicPr>
        <p:blipFill>
          <a:blip r:embed="rId3"/>
          <a:stretch>
            <a:fillRect/>
          </a:stretch>
        </p:blipFill>
        <p:spPr>
          <a:xfrm>
            <a:off x="0" y="1562519"/>
            <a:ext cx="9144000" cy="5295481"/>
          </a:xfrm>
          <a:prstGeom prst="rect">
            <a:avLst/>
          </a:prstGeom>
        </p:spPr>
      </p:pic>
    </p:spTree>
    <p:extLst>
      <p:ext uri="{BB962C8B-B14F-4D97-AF65-F5344CB8AC3E}">
        <p14:creationId xmlns:p14="http://schemas.microsoft.com/office/powerpoint/2010/main" val="34264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193430" y="241978"/>
            <a:ext cx="8757137" cy="1325563"/>
          </a:xfrm>
        </p:spPr>
        <p:txBody>
          <a:bodyPr>
            <a:normAutofit/>
          </a:bodyPr>
          <a:lstStyle/>
          <a:p>
            <a:pPr algn="ctr">
              <a:lnSpc>
                <a:spcPct val="100000"/>
              </a:lnSpc>
            </a:pPr>
            <a:r>
              <a:rPr lang="en-US" sz="2800" b="1" u="sng" dirty="0">
                <a:latin typeface="Century Gothic" panose="020B0502020202020204" pitchFamily="34" charset="0"/>
              </a:rPr>
              <a:t>Jesus As A Victorious Warrior (19:11-16):</a:t>
            </a:r>
            <a:br>
              <a:rPr lang="en-US" sz="2800" b="1" u="sng" dirty="0">
                <a:latin typeface="Century Gothic" panose="020B0502020202020204" pitchFamily="34" charset="0"/>
              </a:rPr>
            </a:br>
            <a:r>
              <a:rPr lang="en-US" sz="2800" b="1" i="1" dirty="0">
                <a:latin typeface="Century Gothic" panose="020B0502020202020204" pitchFamily="34" charset="0"/>
              </a:rPr>
              <a:t>A Well-Known Apocalyptic Image for the Messiah</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6" y="1688121"/>
            <a:ext cx="8249383" cy="4856705"/>
          </a:xfrm>
        </p:spPr>
        <p:txBody>
          <a:bodyPr>
            <a:normAutofit fontScale="77500" lnSpcReduction="20000"/>
          </a:bodyPr>
          <a:lstStyle/>
          <a:p>
            <a:pPr>
              <a:lnSpc>
                <a:spcPct val="120000"/>
              </a:lnSpc>
              <a:spcBef>
                <a:spcPts val="1200"/>
              </a:spcBef>
            </a:pPr>
            <a:r>
              <a:rPr lang="en-US" dirty="0"/>
              <a:t>In the Scriptures – Isa. 42:13; 63:1-3; Zeph. 3:17; Ex. 15:3f; etc.</a:t>
            </a:r>
          </a:p>
          <a:p>
            <a:pPr>
              <a:lnSpc>
                <a:spcPct val="120000"/>
              </a:lnSpc>
              <a:spcBef>
                <a:spcPts val="1200"/>
              </a:spcBef>
            </a:pPr>
            <a:r>
              <a:rPr lang="en-US" dirty="0"/>
              <a:t>Pal. Targum to Gen. 49:11 – </a:t>
            </a:r>
            <a:r>
              <a:rPr lang="en-US" i="1" dirty="0"/>
              <a:t>“He [i.e., the King Messiah] girds his loins, [and] goes out to battle against those who hate him; and he kills kings and rulers, and reddens the mountains from the blood of their slain; and he whitens his cloak with the fat of their mighty ones; his garments are rolling in blood.”</a:t>
            </a:r>
          </a:p>
          <a:p>
            <a:pPr>
              <a:lnSpc>
                <a:spcPct val="120000"/>
              </a:lnSpc>
              <a:spcBef>
                <a:spcPts val="1200"/>
              </a:spcBef>
            </a:pPr>
            <a:r>
              <a:rPr lang="en-US" dirty="0"/>
              <a:t>Targ. Neof. Gen 49:11 – </a:t>
            </a:r>
            <a:r>
              <a:rPr lang="en-US" i="1" dirty="0"/>
              <a:t>“How beautiful is the King Messiah who is to arise from among those of the house of Judah. He girds his loins and goes forth to battle against those that hate him; and he kills kings with rulers, and makes the mountains red from the blood of their slain and makes the valleys white from the fat of their warriors. His garments are rolled in blood; he is like a presser of grapes.”</a:t>
            </a:r>
          </a:p>
          <a:p>
            <a:pPr lvl="1">
              <a:lnSpc>
                <a:spcPct val="120000"/>
              </a:lnSpc>
              <a:spcBef>
                <a:spcPts val="1200"/>
              </a:spcBef>
            </a:pPr>
            <a:endParaRPr lang="en-US" dirty="0"/>
          </a:p>
        </p:txBody>
      </p:sp>
    </p:spTree>
    <p:extLst>
      <p:ext uri="{BB962C8B-B14F-4D97-AF65-F5344CB8AC3E}">
        <p14:creationId xmlns:p14="http://schemas.microsoft.com/office/powerpoint/2010/main" val="4694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193430" y="241978"/>
            <a:ext cx="8757137" cy="1325563"/>
          </a:xfrm>
        </p:spPr>
        <p:txBody>
          <a:bodyPr>
            <a:normAutofit/>
          </a:bodyPr>
          <a:lstStyle/>
          <a:p>
            <a:pPr algn="ctr">
              <a:lnSpc>
                <a:spcPct val="100000"/>
              </a:lnSpc>
            </a:pPr>
            <a:r>
              <a:rPr lang="en-US" sz="2800" b="1" u="sng" dirty="0">
                <a:latin typeface="Century Gothic" panose="020B0502020202020204" pitchFamily="34" charset="0"/>
              </a:rPr>
              <a:t>Jesus As A Victorious Warrior (19:11-16):</a:t>
            </a:r>
            <a:br>
              <a:rPr lang="en-US" sz="2800" b="1" u="sng" dirty="0">
                <a:latin typeface="Century Gothic" panose="020B0502020202020204" pitchFamily="34" charset="0"/>
              </a:rPr>
            </a:br>
            <a:r>
              <a:rPr lang="en-US" sz="2800" b="1" i="1" dirty="0">
                <a:latin typeface="Century Gothic" panose="020B0502020202020204" pitchFamily="34" charset="0"/>
              </a:rPr>
              <a:t>A Well-Known Apocalyptic Image for the Messiah</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91883" y="1638737"/>
            <a:ext cx="8360229" cy="4856705"/>
          </a:xfrm>
        </p:spPr>
        <p:txBody>
          <a:bodyPr>
            <a:normAutofit/>
          </a:bodyPr>
          <a:lstStyle/>
          <a:p>
            <a:pPr marL="0" indent="0" algn="ctr">
              <a:lnSpc>
                <a:spcPct val="110000"/>
              </a:lnSpc>
              <a:spcBef>
                <a:spcPts val="1200"/>
              </a:spcBef>
              <a:buNone/>
            </a:pPr>
            <a:r>
              <a:rPr lang="en-US" sz="2000" i="1" dirty="0"/>
              <a:t>“It is noteworthy that the victory is won by Christ’s word alone without any military help from the faithful. This picture contrasts sharply with other apocalypses of the period and, in particular, with the War Scroll of the Qumran sect. According to these documents the military help of the faithful is necessary; in fact, the Qumran scroll gives precise directives for the disposition and weapons of the front formations and for the disposition and movements of the cavalry (War Scroll, columns 5-6).” </a:t>
            </a:r>
            <a:r>
              <a:rPr lang="en-US" sz="2000" dirty="0"/>
              <a:t>(Metzger, 92)</a:t>
            </a:r>
          </a:p>
        </p:txBody>
      </p:sp>
      <p:pic>
        <p:nvPicPr>
          <p:cNvPr id="16386" name="Picture 2" descr="The War of the Sons of Light against the Sons of Darkness Scroll (1QM) |  The Israel Museum, Jerusalem">
            <a:extLst>
              <a:ext uri="{FF2B5EF4-FFF2-40B4-BE49-F238E27FC236}">
                <a16:creationId xmlns:a16="http://schemas.microsoft.com/office/drawing/2014/main" id="{B0292B53-A09B-4541-84E6-D6724B2F3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421275"/>
            <a:ext cx="9144000" cy="243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3" y="345895"/>
            <a:ext cx="8631534" cy="1167073"/>
          </a:xfrm>
        </p:spPr>
        <p:txBody>
          <a:bodyPr>
            <a:normAutofit/>
          </a:bodyPr>
          <a:lstStyle/>
          <a:p>
            <a:pPr algn="ctr">
              <a:lnSpc>
                <a:spcPct val="100000"/>
              </a:lnSpc>
            </a:pPr>
            <a:r>
              <a:rPr lang="en-US" sz="2800" b="1" u="sng" dirty="0">
                <a:latin typeface="Century Gothic" panose="020B0502020202020204" pitchFamily="34" charset="0"/>
              </a:rPr>
              <a:t>Jesus As A Victorious Warrior (19:11-16):</a:t>
            </a:r>
            <a:br>
              <a:rPr lang="en-US" sz="2800" b="1" u="sng" dirty="0">
                <a:latin typeface="Century Gothic" panose="020B0502020202020204" pitchFamily="34" charset="0"/>
              </a:rPr>
            </a:br>
            <a:r>
              <a:rPr lang="en-US" sz="2800" b="1" i="1" dirty="0">
                <a:latin typeface="Century Gothic" panose="020B0502020202020204" pitchFamily="34" charset="0"/>
              </a:rPr>
              <a:t>A Direct Mockery of Roman Triumph Parades</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8" y="1616737"/>
            <a:ext cx="8249383" cy="2746545"/>
          </a:xfrm>
        </p:spPr>
        <p:txBody>
          <a:bodyPr>
            <a:normAutofit fontScale="85000" lnSpcReduction="10000"/>
          </a:bodyPr>
          <a:lstStyle/>
          <a:p>
            <a:pPr>
              <a:lnSpc>
                <a:spcPct val="120000"/>
              </a:lnSpc>
              <a:spcBef>
                <a:spcPts val="1200"/>
              </a:spcBef>
            </a:pPr>
            <a:r>
              <a:rPr lang="en-US" sz="2400" dirty="0"/>
              <a:t>In Roman triumph parades, the victor would ride on a white horse, wearing diadems, with their name conspicuously shown. He would be accompanied by armies, spoils would be on display and distributed, and captives would be paraded and then executed.</a:t>
            </a:r>
          </a:p>
          <a:p>
            <a:pPr>
              <a:lnSpc>
                <a:spcPct val="120000"/>
              </a:lnSpc>
              <a:spcBef>
                <a:spcPts val="1200"/>
              </a:spcBef>
            </a:pPr>
            <a:r>
              <a:rPr lang="en-US" sz="2400" dirty="0"/>
              <a:t>On the triumphal arch of Titus in the Roman forum, the spoils are displayed, Victory crowns the emperor who rides in a quadriga, the goddess Roma leads the chariot, and the inscription venerates Titus as divine.</a:t>
            </a:r>
          </a:p>
        </p:txBody>
      </p:sp>
      <p:pic>
        <p:nvPicPr>
          <p:cNvPr id="11266" name="Picture 2">
            <a:extLst>
              <a:ext uri="{FF2B5EF4-FFF2-40B4-BE49-F238E27FC236}">
                <a16:creationId xmlns:a16="http://schemas.microsoft.com/office/drawing/2014/main" id="{7848C6C0-A429-6549-8EF4-0962445668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16" t="17387" b="12967"/>
          <a:stretch/>
        </p:blipFill>
        <p:spPr bwMode="auto">
          <a:xfrm>
            <a:off x="1" y="4669018"/>
            <a:ext cx="2763292" cy="21916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74ECD6D7-C87D-9C40-91EC-A417B5F07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293" y="4668424"/>
            <a:ext cx="2763287" cy="21895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50CC3D6C-2FE5-0345-9B14-23DFC41F6BEE}"/>
              </a:ext>
            </a:extLst>
          </p:cNvPr>
          <p:cNvCxnSpPr>
            <a:cxnSpLocks/>
          </p:cNvCxnSpPr>
          <p:nvPr/>
        </p:nvCxnSpPr>
        <p:spPr>
          <a:xfrm>
            <a:off x="2763293" y="4669018"/>
            <a:ext cx="0" cy="21889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1270" name="Picture 6">
            <a:extLst>
              <a:ext uri="{FF2B5EF4-FFF2-40B4-BE49-F238E27FC236}">
                <a16:creationId xmlns:a16="http://schemas.microsoft.com/office/drawing/2014/main" id="{1B366706-93B1-0749-A738-B0DC9A899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581" y="4662437"/>
            <a:ext cx="3617419" cy="217797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1CEFBB33-7C2F-2C47-BBE3-99824E4373A1}"/>
              </a:ext>
            </a:extLst>
          </p:cNvPr>
          <p:cNvCxnSpPr>
            <a:cxnSpLocks/>
          </p:cNvCxnSpPr>
          <p:nvPr/>
        </p:nvCxnSpPr>
        <p:spPr>
          <a:xfrm>
            <a:off x="5526580" y="4662437"/>
            <a:ext cx="0" cy="21928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10119D-9AF4-E245-AC1A-03107655699F}"/>
              </a:ext>
            </a:extLst>
          </p:cNvPr>
          <p:cNvCxnSpPr>
            <a:cxnSpLocks/>
          </p:cNvCxnSpPr>
          <p:nvPr/>
        </p:nvCxnSpPr>
        <p:spPr>
          <a:xfrm flipH="1">
            <a:off x="0" y="4662437"/>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72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3" y="331596"/>
            <a:ext cx="8631534" cy="837366"/>
          </a:xfrm>
        </p:spPr>
        <p:txBody>
          <a:bodyPr>
            <a:normAutofit/>
          </a:bodyPr>
          <a:lstStyle/>
          <a:p>
            <a:pPr algn="ctr"/>
            <a:r>
              <a:rPr lang="en-US" sz="2800" b="1" u="sng" dirty="0">
                <a:latin typeface="Century Gothic" panose="020B0502020202020204" pitchFamily="34" charset="0"/>
              </a:rPr>
              <a:t>The Grisly Feast of the Doomed (19:17-21)</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8" y="1266092"/>
            <a:ext cx="8249383" cy="5491428"/>
          </a:xfrm>
        </p:spPr>
        <p:txBody>
          <a:bodyPr>
            <a:normAutofit fontScale="62500" lnSpcReduction="20000"/>
          </a:bodyPr>
          <a:lstStyle/>
          <a:p>
            <a:pPr>
              <a:lnSpc>
                <a:spcPct val="120000"/>
              </a:lnSpc>
              <a:spcBef>
                <a:spcPts val="1200"/>
              </a:spcBef>
            </a:pPr>
            <a:r>
              <a:rPr lang="en-US" dirty="0"/>
              <a:t>Clear background in the Gog-Magog imagery of Ezek. 38-39; Additional sources include: Ps. 2; Isa. 34:6; 63:1ff; Jer. 46:10; Joel 3:13; Zech. 9:15; 1Sam. 17:46. Also, in the uninspired intertestamental books, Leviathan and Behemoth are served as a dinner for the righteous (2 Apoc. Baruch 29:4; 4 Ezra 6:52)</a:t>
            </a:r>
          </a:p>
          <a:p>
            <a:pPr>
              <a:lnSpc>
                <a:spcPct val="120000"/>
              </a:lnSpc>
              <a:spcBef>
                <a:spcPts val="1200"/>
              </a:spcBef>
            </a:pPr>
            <a:r>
              <a:rPr lang="en-US" dirty="0"/>
              <a:t>v. 19 – A climactic battle (cf. Zech. 12:3; 14:2f; Joel 3:2; Ps. 2:1-3; Ezek. 39:1-6; Jer. 17:4; 21:12). Two major enemies from Rev. 13, the (sea) beast (i.e., Rome as a civil persecuting government) and the land beast (aka the false prophet; i.e., a false religious power, namely imperial cult worship), are defeated forever. These enemies are cast into a lake of fire and punishment.</a:t>
            </a:r>
          </a:p>
          <a:p>
            <a:pPr>
              <a:lnSpc>
                <a:spcPct val="120000"/>
              </a:lnSpc>
              <a:spcBef>
                <a:spcPts val="1200"/>
              </a:spcBef>
            </a:pPr>
            <a:r>
              <a:rPr lang="en-US" dirty="0"/>
              <a:t>vv. 20f – The harlot had already been utterly burned with fire (17:16; 18:8f, 18); “cast alive” indicates that they fought up until the very moment of punishment; the kings of the earth will join later (20:15). “Lake of fire” does not necessarily indicate Hell (e.g., Matt. 25:46; cf. Isa. 34:8ff with Edom) &amp; can simply mean the ruin of a nation. </a:t>
            </a:r>
            <a:r>
              <a:rPr lang="en-US" i="1" dirty="0"/>
              <a:t>“the lake of fire stands for the utter defeat of the enemy.” </a:t>
            </a:r>
            <a:r>
              <a:rPr lang="en-US" dirty="0"/>
              <a:t>(McGuiggan, 268)</a:t>
            </a:r>
          </a:p>
          <a:p>
            <a:pPr>
              <a:lnSpc>
                <a:spcPct val="120000"/>
              </a:lnSpc>
              <a:spcBef>
                <a:spcPts val="1200"/>
              </a:spcBef>
            </a:pPr>
            <a:r>
              <a:rPr lang="en-US" dirty="0"/>
              <a:t>The order of the punishment (harlot, beast &amp; false prophet, Satan) is the opposite of the introduction of these fiends (Satan, beasts, harlot). Dan. 7:11 is fulfilled!</a:t>
            </a:r>
          </a:p>
        </p:txBody>
      </p:sp>
    </p:spTree>
    <p:extLst>
      <p:ext uri="{BB962C8B-B14F-4D97-AF65-F5344CB8AC3E}">
        <p14:creationId xmlns:p14="http://schemas.microsoft.com/office/powerpoint/2010/main" val="9378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72232"/>
            <a:ext cx="7886700" cy="1325563"/>
          </a:xfrm>
        </p:spPr>
        <p:txBody>
          <a:bodyPr>
            <a:normAutofit/>
          </a:bodyPr>
          <a:lstStyle/>
          <a:p>
            <a:pPr algn="ctr"/>
            <a:r>
              <a:rPr lang="en-US" sz="3600" b="1" u="sng" dirty="0">
                <a:latin typeface="Century Gothic" panose="020B0502020202020204" pitchFamily="34" charset="0"/>
              </a:rPr>
              <a:t>The Overall Message</a:t>
            </a:r>
          </a:p>
        </p:txBody>
      </p:sp>
      <p:sp>
        <p:nvSpPr>
          <p:cNvPr id="3" name="Content Placeholder 2">
            <a:extLst>
              <a:ext uri="{FF2B5EF4-FFF2-40B4-BE49-F238E27FC236}">
                <a16:creationId xmlns:a16="http://schemas.microsoft.com/office/drawing/2014/main" id="{217FD2EE-0073-294A-A069-20BCD7DC0636}"/>
              </a:ext>
            </a:extLst>
          </p:cNvPr>
          <p:cNvSpPr>
            <a:spLocks noGrp="1"/>
          </p:cNvSpPr>
          <p:nvPr>
            <p:ph idx="1"/>
          </p:nvPr>
        </p:nvSpPr>
        <p:spPr>
          <a:xfrm>
            <a:off x="318773" y="1132749"/>
            <a:ext cx="8506454" cy="5469017"/>
          </a:xfrm>
        </p:spPr>
        <p:txBody>
          <a:bodyPr>
            <a:normAutofit lnSpcReduction="10000"/>
          </a:bodyPr>
          <a:lstStyle/>
          <a:p>
            <a:pPr marL="0" indent="0" algn="ctr">
              <a:lnSpc>
                <a:spcPct val="100000"/>
              </a:lnSpc>
              <a:spcBef>
                <a:spcPts val="1800"/>
              </a:spcBef>
              <a:buNone/>
            </a:pPr>
            <a:r>
              <a:rPr lang="en-US" sz="1800" i="1" dirty="0"/>
              <a:t>The subject of final judgment at the end of time is not in view (note the different fates of the enemies: eaten by birds; cast into the lake of fire). It is tempting at the end of Revelation to deviate from the context and imagery of limited judgment and leap through time to the end of all things. While there are no doubt eternal implications to what befalls God’s people and their enemies, Revelation focuses specifically on the earthly situation (remember “shortly come to pass”). Being cast into a lake of fire is a graphic image of total destruction. God’s enemies get God’s wrath; God’s people get God’s blessing.</a:t>
            </a:r>
          </a:p>
          <a:p>
            <a:pPr marL="0" indent="0" algn="ctr">
              <a:lnSpc>
                <a:spcPct val="100000"/>
              </a:lnSpc>
              <a:spcBef>
                <a:spcPts val="1800"/>
              </a:spcBef>
              <a:buNone/>
            </a:pPr>
            <a:r>
              <a:rPr lang="en-US" sz="1800" i="1" dirty="0"/>
              <a:t>“This is not a description of Jesus’ ‘second’ or final coming, but of the victorious war against the forces that have been under discussion…In His final appearance Jesus will come to judge and reward, not to wage war with His enemies. Therefore the judgment and battle in this vision are against the enemy forces in time, not at the end of time.” </a:t>
            </a:r>
            <a:r>
              <a:rPr lang="en-US" sz="1800" dirty="0"/>
              <a:t>(Hailey, 381f)</a:t>
            </a:r>
          </a:p>
          <a:p>
            <a:pPr marL="0" indent="0" algn="ctr">
              <a:lnSpc>
                <a:spcPct val="100000"/>
              </a:lnSpc>
              <a:spcBef>
                <a:spcPts val="1800"/>
              </a:spcBef>
              <a:buNone/>
            </a:pPr>
            <a:r>
              <a:rPr lang="en-US" sz="1800" i="1" dirty="0"/>
              <a:t>“This particular battle of Armageddon was fought centuries ago. The Roman Empire backing the pagan god-Caesar worship was destroyed, thus the persecuting force against the church was brought down. In principle, other ‘Armageddons’ have taken place and perhaps shall yet be in the future because Satan continues to wage battle against the purpose of God. Satan did not cease to exist, and he has employed other methods to fight against the kingdom of God on earth.” </a:t>
            </a:r>
            <a:r>
              <a:rPr lang="en-US" sz="1800" dirty="0"/>
              <a:t>(Harkrider, 223)</a:t>
            </a:r>
          </a:p>
        </p:txBody>
      </p:sp>
    </p:spTree>
    <p:extLst>
      <p:ext uri="{BB962C8B-B14F-4D97-AF65-F5344CB8AC3E}">
        <p14:creationId xmlns:p14="http://schemas.microsoft.com/office/powerpoint/2010/main" val="217528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72232"/>
            <a:ext cx="7886700" cy="1325563"/>
          </a:xfrm>
        </p:spPr>
        <p:txBody>
          <a:bodyPr>
            <a:normAutofit/>
          </a:bodyPr>
          <a:lstStyle/>
          <a:p>
            <a:pPr algn="ctr"/>
            <a:r>
              <a:rPr lang="en-US" sz="3600" b="1" u="sng" dirty="0">
                <a:latin typeface="Century Gothic" panose="020B0502020202020204" pitchFamily="34" charset="0"/>
              </a:rPr>
              <a:t>The Overall Message</a:t>
            </a:r>
          </a:p>
        </p:txBody>
      </p:sp>
      <p:pic>
        <p:nvPicPr>
          <p:cNvPr id="5122" name="Picture 2" descr="In the end; God Wins - Hope Church Newham">
            <a:extLst>
              <a:ext uri="{FF2B5EF4-FFF2-40B4-BE49-F238E27FC236}">
                <a16:creationId xmlns:a16="http://schemas.microsoft.com/office/drawing/2014/main" id="{7D2B4A4D-C80B-E147-8F01-25941AD1B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63" b="19548"/>
          <a:stretch/>
        </p:blipFill>
        <p:spPr bwMode="auto">
          <a:xfrm>
            <a:off x="0" y="1253331"/>
            <a:ext cx="9144000" cy="560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0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455002" y="746964"/>
            <a:ext cx="8233996" cy="1325563"/>
          </a:xfrm>
        </p:spPr>
        <p:txBody>
          <a:bodyPr>
            <a:normAutofit/>
          </a:bodyPr>
          <a:lstStyle/>
          <a:p>
            <a:pPr algn="ctr"/>
            <a:r>
              <a:rPr lang="en-US" sz="2800" b="1" u="sng" dirty="0">
                <a:latin typeface="Century Gothic" panose="020B0502020202020204" pitchFamily="34" charset="0"/>
              </a:rPr>
              <a:t>Roman Historian Suetonius (361) on the Death of Emperor Domitian (cf. Rev. 17:15f, et al)</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628650" y="2197414"/>
            <a:ext cx="7886700" cy="4351338"/>
          </a:xfrm>
        </p:spPr>
        <p:txBody>
          <a:bodyPr/>
          <a:lstStyle/>
          <a:p>
            <a:pPr marL="0" indent="0" algn="ctr">
              <a:buNone/>
            </a:pPr>
            <a:r>
              <a:rPr lang="en-US" i="1" dirty="0"/>
              <a:t>“The Senators on the contrary were so overjoyed, that they raced to fill the House, where they did not refrain from assailing the dead Emperor with the most insulting and stinging kind of outcries. They even had ladders brought and his shields and images torn down before their eyes and dashed upon the ground. Finally they passed a decree that his inscriptions should everywhere be erased, and all record of him obliterated.”</a:t>
            </a:r>
          </a:p>
        </p:txBody>
      </p:sp>
    </p:spTree>
    <p:extLst>
      <p:ext uri="{BB962C8B-B14F-4D97-AF65-F5344CB8AC3E}">
        <p14:creationId xmlns:p14="http://schemas.microsoft.com/office/powerpoint/2010/main" val="223219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74512"/>
            <a:ext cx="8631534" cy="1325563"/>
          </a:xfrm>
        </p:spPr>
        <p:txBody>
          <a:bodyPr>
            <a:normAutofit/>
          </a:bodyPr>
          <a:lstStyle/>
          <a:p>
            <a:pPr algn="ctr"/>
            <a:r>
              <a:rPr lang="en-US" sz="3200" b="1" u="sng" dirty="0">
                <a:latin typeface="Century Gothic" panose="020B0502020202020204" pitchFamily="34" charset="0"/>
              </a:rPr>
              <a:t>Intro to Chapter 19</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7" y="1256045"/>
            <a:ext cx="8249383" cy="5290459"/>
          </a:xfrm>
        </p:spPr>
        <p:txBody>
          <a:bodyPr>
            <a:noAutofit/>
          </a:bodyPr>
          <a:lstStyle/>
          <a:p>
            <a:pPr>
              <a:lnSpc>
                <a:spcPct val="100000"/>
              </a:lnSpc>
              <a:spcBef>
                <a:spcPts val="1200"/>
              </a:spcBef>
            </a:pPr>
            <a:r>
              <a:rPr lang="en-US" sz="2000" dirty="0"/>
              <a:t>In some ways, a summary of the entire book of Revelation</a:t>
            </a:r>
          </a:p>
          <a:p>
            <a:pPr lvl="1">
              <a:lnSpc>
                <a:spcPct val="100000"/>
              </a:lnSpc>
              <a:spcBef>
                <a:spcPts val="600"/>
              </a:spcBef>
            </a:pPr>
            <a:r>
              <a:rPr lang="en-US" sz="1800" dirty="0"/>
              <a:t>Chapters 1-11 describe the battle between Christians and the Roman Empire</a:t>
            </a:r>
          </a:p>
          <a:p>
            <a:pPr lvl="1">
              <a:lnSpc>
                <a:spcPct val="100000"/>
              </a:lnSpc>
              <a:spcBef>
                <a:spcPts val="600"/>
              </a:spcBef>
            </a:pPr>
            <a:r>
              <a:rPr lang="en-US" sz="1800" dirty="0"/>
              <a:t>Chapters 12-22 describe the greater battle between Satan and God</a:t>
            </a:r>
          </a:p>
          <a:p>
            <a:pPr lvl="2">
              <a:lnSpc>
                <a:spcPct val="100000"/>
              </a:lnSpc>
              <a:spcBef>
                <a:spcPts val="600"/>
              </a:spcBef>
            </a:pPr>
            <a:r>
              <a:rPr lang="en-US" sz="1800" dirty="0"/>
              <a:t>Chapters 19-20 show that Jesus will easily win this battle</a:t>
            </a:r>
          </a:p>
          <a:p>
            <a:pPr lvl="2">
              <a:lnSpc>
                <a:spcPct val="100000"/>
              </a:lnSpc>
              <a:spcBef>
                <a:spcPts val="600"/>
              </a:spcBef>
            </a:pPr>
            <a:r>
              <a:rPr lang="en-US" sz="1800" dirty="0"/>
              <a:t>Chapters 21-22 promises victory to the faithful </a:t>
            </a:r>
          </a:p>
          <a:p>
            <a:pPr>
              <a:lnSpc>
                <a:spcPct val="100000"/>
              </a:lnSpc>
              <a:spcBef>
                <a:spcPts val="1200"/>
              </a:spcBef>
            </a:pPr>
            <a:r>
              <a:rPr lang="en-US" sz="2000" dirty="0"/>
              <a:t>Chapter 18 contains psalms of lament; Chapter 19 contains psalms of praise</a:t>
            </a:r>
          </a:p>
          <a:p>
            <a:pPr>
              <a:lnSpc>
                <a:spcPct val="100000"/>
              </a:lnSpc>
              <a:spcBef>
                <a:spcPts val="1200"/>
              </a:spcBef>
            </a:pPr>
            <a:r>
              <a:rPr lang="en-US" sz="2000" dirty="0"/>
              <a:t>In chapter 19, we have two </a:t>
            </a:r>
            <a:r>
              <a:rPr lang="en-US" sz="2000" u="sng" dirty="0"/>
              <a:t>VERY</a:t>
            </a:r>
            <a:r>
              <a:rPr lang="en-US" sz="2000" dirty="0"/>
              <a:t> different feasts: </a:t>
            </a:r>
          </a:p>
          <a:p>
            <a:pPr lvl="1">
              <a:lnSpc>
                <a:spcPct val="100000"/>
              </a:lnSpc>
              <a:spcBef>
                <a:spcPts val="600"/>
              </a:spcBef>
            </a:pPr>
            <a:r>
              <a:rPr lang="en-US" sz="1800" dirty="0"/>
              <a:t>vv. 1-10 – A marriage/coronation feast (cf. Feast of Tabernacles in chapter 7)</a:t>
            </a:r>
          </a:p>
          <a:p>
            <a:pPr lvl="1">
              <a:lnSpc>
                <a:spcPct val="100000"/>
              </a:lnSpc>
              <a:spcBef>
                <a:spcPts val="600"/>
              </a:spcBef>
            </a:pPr>
            <a:r>
              <a:rPr lang="en-US" sz="1800" dirty="0"/>
              <a:t>vv. 11-21 – A grisly carrion feast upon the enemies of God for the birds </a:t>
            </a:r>
          </a:p>
          <a:p>
            <a:pPr lvl="2">
              <a:lnSpc>
                <a:spcPct val="100000"/>
              </a:lnSpc>
              <a:spcBef>
                <a:spcPts val="600"/>
              </a:spcBef>
            </a:pPr>
            <a:r>
              <a:rPr lang="en-US" sz="1800" dirty="0"/>
              <a:t>Clear OT background from Ps. 2; 110; Ezek. 38-39; Jer. 7:33; 16:3-9; etc.</a:t>
            </a:r>
          </a:p>
          <a:p>
            <a:pPr lvl="2">
              <a:lnSpc>
                <a:spcPct val="100000"/>
              </a:lnSpc>
              <a:spcBef>
                <a:spcPts val="600"/>
              </a:spcBef>
            </a:pPr>
            <a:r>
              <a:rPr lang="en-US" sz="1800" i="1" dirty="0"/>
              <a:t>“This carrion meal is obviously a solemn travesty on the marriage supper of the Lamb, an announcement of which has introduced this scene of punishment (19:9).” </a:t>
            </a:r>
            <a:r>
              <a:rPr lang="en-US" sz="1800" dirty="0"/>
              <a:t>(Metzger, 91)</a:t>
            </a:r>
          </a:p>
        </p:txBody>
      </p:sp>
    </p:spTree>
    <p:extLst>
      <p:ext uri="{BB962C8B-B14F-4D97-AF65-F5344CB8AC3E}">
        <p14:creationId xmlns:p14="http://schemas.microsoft.com/office/powerpoint/2010/main" val="248773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dissolv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36019"/>
            <a:ext cx="8631534" cy="1325563"/>
          </a:xfrm>
        </p:spPr>
        <p:txBody>
          <a:bodyPr>
            <a:normAutofit/>
          </a:bodyPr>
          <a:lstStyle/>
          <a:p>
            <a:pPr algn="ctr"/>
            <a:r>
              <a:rPr lang="en-US" sz="3200" b="1" u="sng" dirty="0">
                <a:latin typeface="Century Gothic" panose="020B0502020202020204" pitchFamily="34" charset="0"/>
              </a:rPr>
              <a:t>A Fourfold Hallelujah (19:1-6)</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7" y="1135466"/>
            <a:ext cx="8249383" cy="5486398"/>
          </a:xfrm>
        </p:spPr>
        <p:txBody>
          <a:bodyPr>
            <a:noAutofit/>
          </a:bodyPr>
          <a:lstStyle/>
          <a:p>
            <a:pPr>
              <a:lnSpc>
                <a:spcPct val="100000"/>
              </a:lnSpc>
              <a:spcBef>
                <a:spcPts val="1200"/>
              </a:spcBef>
            </a:pPr>
            <a:r>
              <a:rPr lang="en-US" sz="1800" dirty="0"/>
              <a:t>vv. 1-6 – Everyone sings hallelujah! This is the only place in the entire NT that uses the term, though it is common in the Psalms as an intro and conclusion, especially in  Psalm 104ff.</a:t>
            </a:r>
          </a:p>
          <a:p>
            <a:pPr lvl="1">
              <a:lnSpc>
                <a:spcPct val="100000"/>
              </a:lnSpc>
              <a:spcBef>
                <a:spcPts val="600"/>
              </a:spcBef>
            </a:pPr>
            <a:r>
              <a:rPr lang="en-US" sz="1600" dirty="0"/>
              <a:t>v. 1 – A great multitude in heaven (cf. Rev. 7 – the saints)</a:t>
            </a:r>
          </a:p>
          <a:p>
            <a:pPr lvl="1">
              <a:lnSpc>
                <a:spcPct val="100000"/>
              </a:lnSpc>
              <a:spcBef>
                <a:spcPts val="600"/>
              </a:spcBef>
            </a:pPr>
            <a:r>
              <a:rPr lang="en-US" sz="1600" dirty="0"/>
              <a:t>v. 4 – 24 elders and 4 living creatures (cf. 4:4-11)</a:t>
            </a:r>
          </a:p>
          <a:p>
            <a:pPr lvl="1">
              <a:lnSpc>
                <a:spcPct val="100000"/>
              </a:lnSpc>
              <a:spcBef>
                <a:spcPts val="600"/>
              </a:spcBef>
            </a:pPr>
            <a:r>
              <a:rPr lang="en-US" sz="1600" dirty="0"/>
              <a:t>v. 5 – An unnamed voice from the throne calls for Hallelujah (cf. 11:15)</a:t>
            </a:r>
          </a:p>
          <a:p>
            <a:pPr lvl="1">
              <a:lnSpc>
                <a:spcPct val="100000"/>
              </a:lnSpc>
              <a:spcBef>
                <a:spcPts val="600"/>
              </a:spcBef>
            </a:pPr>
            <a:r>
              <a:rPr lang="en-US" sz="1600" dirty="0"/>
              <a:t>v. 6 – A great multitude (on earth? (1:1; 2:20; 7:3; 22:6) Or, same as in v. 1?)</a:t>
            </a:r>
          </a:p>
          <a:p>
            <a:pPr>
              <a:lnSpc>
                <a:spcPct val="100000"/>
              </a:lnSpc>
              <a:spcBef>
                <a:spcPts val="1200"/>
              </a:spcBef>
            </a:pPr>
            <a:r>
              <a:rPr lang="en-US" sz="1800" dirty="0"/>
              <a:t>OT parallels for such victory songs include Deut. 32:43; Isa. 61:10; </a:t>
            </a:r>
            <a:r>
              <a:rPr lang="en-US" sz="1800" i="1" dirty="0"/>
              <a:t>“In this grand oratorio all the choirs of heaven unite.”</a:t>
            </a:r>
            <a:r>
              <a:rPr lang="en-US" sz="1800" dirty="0"/>
              <a:t> (Metzger, 89)</a:t>
            </a:r>
          </a:p>
          <a:p>
            <a:pPr>
              <a:lnSpc>
                <a:spcPct val="100000"/>
              </a:lnSpc>
              <a:spcBef>
                <a:spcPts val="1200"/>
              </a:spcBef>
            </a:pPr>
            <a:r>
              <a:rPr lang="en-US" sz="1800" i="1" dirty="0"/>
              <a:t>“The rejoicing stands in bold contrast to the helpless weeping and wailing of the kings, merchants, and mariners who mourned the fall and destruction of the great harlot city.” </a:t>
            </a:r>
            <a:r>
              <a:rPr lang="en-US" sz="1800" dirty="0"/>
              <a:t>(Hailey, 373) This is a direct response to the charge of 18:20.</a:t>
            </a:r>
          </a:p>
          <a:p>
            <a:pPr>
              <a:lnSpc>
                <a:spcPct val="100000"/>
              </a:lnSpc>
              <a:spcBef>
                <a:spcPts val="1200"/>
              </a:spcBef>
            </a:pPr>
            <a:r>
              <a:rPr lang="en-US" sz="1800" dirty="0"/>
              <a:t>v. 2 – Two reasons for praising God: His judgments are true and righteous (cf. 15:3; 16:7; Deut. 32:4); and, He judged the harlot, avenging His servants (cf. 2Kgs. 9:7)</a:t>
            </a:r>
          </a:p>
          <a:p>
            <a:pPr>
              <a:lnSpc>
                <a:spcPct val="100000"/>
              </a:lnSpc>
              <a:spcBef>
                <a:spcPts val="1200"/>
              </a:spcBef>
            </a:pPr>
            <a:r>
              <a:rPr lang="en-US" sz="1800" dirty="0"/>
              <a:t>v. 3 – Smoke ascends forever (cf. 14:10f; Sodom in Jude 7; Edom in Isa. 34:8ff)</a:t>
            </a:r>
          </a:p>
          <a:p>
            <a:pPr>
              <a:lnSpc>
                <a:spcPct val="100000"/>
              </a:lnSpc>
              <a:spcBef>
                <a:spcPts val="1200"/>
              </a:spcBef>
            </a:pPr>
            <a:r>
              <a:rPr lang="en-US" sz="1800" dirty="0"/>
              <a:t>v. 6 – NT uses </a:t>
            </a:r>
            <a:r>
              <a:rPr lang="en-US" sz="1800" i="1" dirty="0"/>
              <a:t>pantokrater </a:t>
            </a:r>
            <a:r>
              <a:rPr lang="en-US" sz="1800" dirty="0"/>
              <a:t>10x; 9/10 of those are in Revelation; He </a:t>
            </a:r>
            <a:r>
              <a:rPr lang="en-US" sz="1800" u="sng" dirty="0"/>
              <a:t>ALWAYS</a:t>
            </a:r>
            <a:r>
              <a:rPr lang="en-US" sz="1800" dirty="0"/>
              <a:t> reigns</a:t>
            </a:r>
          </a:p>
        </p:txBody>
      </p:sp>
    </p:spTree>
    <p:extLst>
      <p:ext uri="{BB962C8B-B14F-4D97-AF65-F5344CB8AC3E}">
        <p14:creationId xmlns:p14="http://schemas.microsoft.com/office/powerpoint/2010/main" val="13832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1" y="64467"/>
            <a:ext cx="8631534" cy="1020757"/>
          </a:xfrm>
        </p:spPr>
        <p:txBody>
          <a:bodyPr>
            <a:normAutofit/>
          </a:bodyPr>
          <a:lstStyle/>
          <a:p>
            <a:pPr algn="ctr"/>
            <a:r>
              <a:rPr lang="en-US" sz="3200" b="1" u="sng" dirty="0">
                <a:latin typeface="Century Gothic" panose="020B0502020202020204" pitchFamily="34" charset="0"/>
              </a:rPr>
              <a:t>The Marriage Supper (19:7-10)</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7" y="1085224"/>
            <a:ext cx="4245273" cy="5290459"/>
          </a:xfrm>
        </p:spPr>
        <p:txBody>
          <a:bodyPr>
            <a:noAutofit/>
          </a:bodyPr>
          <a:lstStyle/>
          <a:p>
            <a:pPr>
              <a:lnSpc>
                <a:spcPct val="100000"/>
              </a:lnSpc>
              <a:spcBef>
                <a:spcPts val="1200"/>
              </a:spcBef>
            </a:pPr>
            <a:r>
              <a:rPr lang="en-US" sz="1600" dirty="0"/>
              <a:t>The beauty and joy of the wedding feast is an intentional contrast with 18:23 where no marriages take place and there is only mourning and sorrow</a:t>
            </a:r>
          </a:p>
          <a:p>
            <a:pPr>
              <a:lnSpc>
                <a:spcPct val="100000"/>
              </a:lnSpc>
              <a:spcBef>
                <a:spcPts val="1200"/>
              </a:spcBef>
            </a:pPr>
            <a:r>
              <a:rPr lang="en-US" sz="1600" dirty="0"/>
              <a:t>Ancient weddings – the groom dressed in king-like garb, the bride was adorned with the best the family had, the groom went to get the bride personally to escort her to his home, a joyous processional to the groom’s home, arrival and marriage, a week-long wedding feast where guests were required to wear wedding garments</a:t>
            </a:r>
          </a:p>
          <a:p>
            <a:pPr>
              <a:lnSpc>
                <a:spcPct val="100000"/>
              </a:lnSpc>
              <a:spcBef>
                <a:spcPts val="1200"/>
              </a:spcBef>
            </a:pPr>
            <a:r>
              <a:rPr lang="en-US" sz="1600" dirty="0"/>
              <a:t>Christ and His church (e.g., 2Cor. 11:2; Eph. 5:25-32; Mk. 2:20; Matt. 25:1-13) are modeled after the marriage of YHWH and Israel (Hos. 2:19ff; Ezek. 16:7ff; Isa. 49:18; 50:1; 54:1-8; 55:1ff; 62:5; Ps. 45)</a:t>
            </a:r>
          </a:p>
          <a:p>
            <a:pPr>
              <a:lnSpc>
                <a:spcPct val="100000"/>
              </a:lnSpc>
              <a:spcBef>
                <a:spcPts val="1200"/>
              </a:spcBef>
            </a:pPr>
            <a:r>
              <a:rPr lang="en-US" sz="1600" dirty="0"/>
              <a:t>Debates about what stage the church is in (betrothal vs. married) miss the point</a:t>
            </a:r>
          </a:p>
        </p:txBody>
      </p:sp>
      <p:pic>
        <p:nvPicPr>
          <p:cNvPr id="13320" name="Picture 8" descr="A Description of the Church; The Bride of Christ - Traditional Catechism">
            <a:extLst>
              <a:ext uri="{FF2B5EF4-FFF2-40B4-BE49-F238E27FC236}">
                <a16:creationId xmlns:a16="http://schemas.microsoft.com/office/drawing/2014/main" id="{E6470177-F312-6F49-B5CE-95EF5196A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348" y="3833450"/>
            <a:ext cx="3667648" cy="24392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3322" name="Picture 10" descr="ANCIENT GREEK MARRIAGE, WEDDINGS AND FAMILIES | Facts and Details">
            <a:extLst>
              <a:ext uri="{FF2B5EF4-FFF2-40B4-BE49-F238E27FC236}">
                <a16:creationId xmlns:a16="http://schemas.microsoft.com/office/drawing/2014/main" id="{EA66CC71-59BD-2243-AADD-F76EE7F4D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348" y="1188221"/>
            <a:ext cx="3667648" cy="23437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1" y="64467"/>
            <a:ext cx="8631534" cy="1020757"/>
          </a:xfrm>
        </p:spPr>
        <p:txBody>
          <a:bodyPr>
            <a:normAutofit/>
          </a:bodyPr>
          <a:lstStyle/>
          <a:p>
            <a:pPr algn="ctr"/>
            <a:r>
              <a:rPr lang="en-US" sz="3200" b="1" u="sng" dirty="0">
                <a:latin typeface="Century Gothic" panose="020B0502020202020204" pitchFamily="34" charset="0"/>
              </a:rPr>
              <a:t>The Marriage Supper (19:7-10)</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51768" y="1105323"/>
            <a:ext cx="8440460" cy="5290459"/>
          </a:xfrm>
        </p:spPr>
        <p:txBody>
          <a:bodyPr>
            <a:noAutofit/>
          </a:bodyPr>
          <a:lstStyle/>
          <a:p>
            <a:pPr>
              <a:lnSpc>
                <a:spcPct val="100000"/>
              </a:lnSpc>
              <a:spcBef>
                <a:spcPts val="1200"/>
              </a:spcBef>
            </a:pPr>
            <a:r>
              <a:rPr lang="en-US" sz="1800" dirty="0"/>
              <a:t>v. 8 – The purity of the saints (cf. Eph. 5:27) indicates faithfulness throughout the war against Satan and is also a part of the victory of God over the enemy. Note the clothes are “the righteous acts of the saints,” NOT Christ’s imputed righteousness!</a:t>
            </a:r>
          </a:p>
          <a:p>
            <a:pPr>
              <a:lnSpc>
                <a:spcPct val="100000"/>
              </a:lnSpc>
              <a:spcBef>
                <a:spcPts val="1200"/>
              </a:spcBef>
            </a:pPr>
            <a:r>
              <a:rPr lang="en-US" sz="1800" dirty="0"/>
              <a:t>v. 9 – The 4</a:t>
            </a:r>
            <a:r>
              <a:rPr lang="en-US" sz="1800" baseline="30000" dirty="0"/>
              <a:t>th</a:t>
            </a:r>
            <a:r>
              <a:rPr lang="en-US" sz="1800" dirty="0"/>
              <a:t> beatitude of the book (cf. Lk. 14:15). Eating is a symbol for fellowship (cf. Isa. 25:6-8; Lk. 22:28-30). Here is combined both coronation banquet and wedding banquet imagery; Jesus reigns AND He is bridegroom.</a:t>
            </a:r>
          </a:p>
          <a:p>
            <a:pPr>
              <a:lnSpc>
                <a:spcPct val="100000"/>
              </a:lnSpc>
              <a:spcBef>
                <a:spcPts val="1200"/>
              </a:spcBef>
            </a:pPr>
            <a:r>
              <a:rPr lang="en-US" sz="1800" dirty="0"/>
              <a:t>v. 10 – John’s response (cf. 22:8f; Col. 2:18). Is he overcome by joy? Confused? Mistaken? Whatever it was, it becomes a learning opportunity for us! NOBODY but God is worthy of worship (cf. Matt. 4:10//Deut. 6:13; John 9:35-38). Even an angel is a servant. Whether OT, NT, or Revelation specifically, all true prophecy points to Jesus.</a:t>
            </a:r>
          </a:p>
        </p:txBody>
      </p:sp>
      <p:pic>
        <p:nvPicPr>
          <p:cNvPr id="14338" name="Picture 2" descr="Don&amp;#39;t Be a Wedding Crasher | Desiring God">
            <a:extLst>
              <a:ext uri="{FF2B5EF4-FFF2-40B4-BE49-F238E27FC236}">
                <a16:creationId xmlns:a16="http://schemas.microsoft.com/office/drawing/2014/main" id="{C9C61CAA-DE9B-6D49-A06E-CF27239A9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12192"/>
            <a:ext cx="9123785" cy="224580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426E1133-85FC-EE40-B36D-E5533FF4A068}"/>
              </a:ext>
            </a:extLst>
          </p:cNvPr>
          <p:cNvCxnSpPr/>
          <p:nvPr/>
        </p:nvCxnSpPr>
        <p:spPr>
          <a:xfrm>
            <a:off x="0" y="4612192"/>
            <a:ext cx="91237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7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3" y="215192"/>
            <a:ext cx="8631534" cy="1020757"/>
          </a:xfrm>
        </p:spPr>
        <p:txBody>
          <a:bodyPr>
            <a:normAutofit/>
          </a:bodyPr>
          <a:lstStyle/>
          <a:p>
            <a:pPr algn="ctr"/>
            <a:r>
              <a:rPr lang="en-US" sz="3200" b="1" u="sng" dirty="0">
                <a:latin typeface="Century Gothic" panose="020B0502020202020204" pitchFamily="34" charset="0"/>
              </a:rPr>
              <a:t>Seven Visions in Rapid Succession</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9" y="1235949"/>
            <a:ext cx="8249383" cy="5290459"/>
          </a:xfrm>
        </p:spPr>
        <p:txBody>
          <a:bodyPr>
            <a:noAutofit/>
          </a:bodyPr>
          <a:lstStyle/>
          <a:p>
            <a:pPr marL="0" indent="0" algn="ctr">
              <a:lnSpc>
                <a:spcPct val="100000"/>
              </a:lnSpc>
              <a:spcBef>
                <a:spcPts val="2400"/>
              </a:spcBef>
              <a:buNone/>
            </a:pPr>
            <a:r>
              <a:rPr lang="en-US" sz="2400" i="1" dirty="0"/>
              <a:t>19:11 – “I saw…” (Jesus as a victorious warrior)</a:t>
            </a:r>
          </a:p>
          <a:p>
            <a:pPr marL="0" indent="0" algn="ctr">
              <a:lnSpc>
                <a:spcPct val="100000"/>
              </a:lnSpc>
              <a:spcBef>
                <a:spcPts val="2400"/>
              </a:spcBef>
              <a:buNone/>
            </a:pPr>
            <a:r>
              <a:rPr lang="en-US" sz="2400" i="1" dirty="0"/>
              <a:t>19:17 – “I saw…” (Angel calling for feast on God’s enemies)</a:t>
            </a:r>
          </a:p>
          <a:p>
            <a:pPr marL="0" indent="0" algn="ctr">
              <a:lnSpc>
                <a:spcPct val="100000"/>
              </a:lnSpc>
              <a:spcBef>
                <a:spcPts val="2400"/>
              </a:spcBef>
              <a:buNone/>
            </a:pPr>
            <a:r>
              <a:rPr lang="en-US" sz="2400" i="1" dirty="0"/>
              <a:t>19:19 – “I saw…” (</a:t>
            </a:r>
            <a:r>
              <a:rPr lang="en-US" sz="2400" i="1" u="sng" dirty="0"/>
              <a:t>Armies</a:t>
            </a:r>
            <a:r>
              <a:rPr lang="en-US" sz="2400" i="1" dirty="0"/>
              <a:t> of earth in battle formation against Christ and His </a:t>
            </a:r>
            <a:r>
              <a:rPr lang="en-US" sz="2400" i="1" u="sng" dirty="0"/>
              <a:t>army</a:t>
            </a:r>
            <a:r>
              <a:rPr lang="en-US" sz="2400" i="1" dirty="0"/>
              <a:t>)</a:t>
            </a:r>
          </a:p>
          <a:p>
            <a:pPr marL="0" indent="0" algn="ctr">
              <a:lnSpc>
                <a:spcPct val="100000"/>
              </a:lnSpc>
              <a:spcBef>
                <a:spcPts val="2400"/>
              </a:spcBef>
              <a:buNone/>
            </a:pPr>
            <a:r>
              <a:rPr lang="en-US" sz="2400" i="1" dirty="0"/>
              <a:t>20:1 – “I saw…” (Angel who binds Satan in the abyss)</a:t>
            </a:r>
          </a:p>
          <a:p>
            <a:pPr marL="0" indent="0" algn="ctr">
              <a:lnSpc>
                <a:spcPct val="100000"/>
              </a:lnSpc>
              <a:spcBef>
                <a:spcPts val="2400"/>
              </a:spcBef>
              <a:buNone/>
            </a:pPr>
            <a:r>
              <a:rPr lang="en-US" sz="2400" i="1" dirty="0"/>
              <a:t>20:4 – “I saw…” (Saints reign with Christ)</a:t>
            </a:r>
          </a:p>
          <a:p>
            <a:pPr marL="0" indent="0" algn="ctr">
              <a:lnSpc>
                <a:spcPct val="100000"/>
              </a:lnSpc>
              <a:spcBef>
                <a:spcPts val="2400"/>
              </a:spcBef>
              <a:buNone/>
            </a:pPr>
            <a:r>
              <a:rPr lang="en-US" sz="2400" i="1" dirty="0"/>
              <a:t>20:11 – “I saw…” (Great white throne judgment)</a:t>
            </a:r>
          </a:p>
          <a:p>
            <a:pPr marL="0" indent="0" algn="ctr">
              <a:lnSpc>
                <a:spcPct val="100000"/>
              </a:lnSpc>
              <a:spcBef>
                <a:spcPts val="2400"/>
              </a:spcBef>
              <a:buNone/>
            </a:pPr>
            <a:r>
              <a:rPr lang="en-US" sz="2400" i="1" dirty="0"/>
              <a:t>21:1 – “I saw…” (New heavens and new earth)</a:t>
            </a:r>
          </a:p>
        </p:txBody>
      </p:sp>
    </p:spTree>
    <p:extLst>
      <p:ext uri="{BB962C8B-B14F-4D97-AF65-F5344CB8AC3E}">
        <p14:creationId xmlns:p14="http://schemas.microsoft.com/office/powerpoint/2010/main" val="41246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127244"/>
            <a:ext cx="7886700" cy="1325563"/>
          </a:xfrm>
        </p:spPr>
        <p:txBody>
          <a:bodyPr>
            <a:normAutofit/>
          </a:bodyPr>
          <a:lstStyle/>
          <a:p>
            <a:pPr algn="ctr"/>
            <a:r>
              <a:rPr lang="en-US" sz="2800" b="1" u="sng" dirty="0">
                <a:latin typeface="Century Gothic" panose="020B0502020202020204" pitchFamily="34" charset="0"/>
              </a:rPr>
              <a:t>Jesus As A Victorious Warrior (19:11-16)</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60026" y="974686"/>
            <a:ext cx="8223948" cy="5792878"/>
          </a:xfrm>
        </p:spPr>
        <p:txBody>
          <a:bodyPr>
            <a:normAutofit fontScale="62500" lnSpcReduction="20000"/>
          </a:bodyPr>
          <a:lstStyle/>
          <a:p>
            <a:pPr>
              <a:lnSpc>
                <a:spcPct val="120000"/>
              </a:lnSpc>
              <a:spcBef>
                <a:spcPts val="1200"/>
              </a:spcBef>
            </a:pPr>
            <a:r>
              <a:rPr lang="en-US" dirty="0"/>
              <a:t>vv. 11-16 – A figurative description of our Lord </a:t>
            </a:r>
          </a:p>
          <a:p>
            <a:pPr lvl="1">
              <a:lnSpc>
                <a:spcPct val="120000"/>
              </a:lnSpc>
              <a:spcBef>
                <a:spcPts val="600"/>
              </a:spcBef>
            </a:pPr>
            <a:r>
              <a:rPr lang="en-US" dirty="0"/>
              <a:t>Rides on a white horse (purity, holiness, victory, heavenly approval; cf. 6:2)</a:t>
            </a:r>
          </a:p>
          <a:p>
            <a:pPr lvl="1">
              <a:lnSpc>
                <a:spcPct val="120000"/>
              </a:lnSpc>
              <a:spcBef>
                <a:spcPts val="600"/>
              </a:spcBef>
            </a:pPr>
            <a:r>
              <a:rPr lang="en-US" dirty="0"/>
              <a:t>Names: Faithful and True (1:5; 3:14), Word of God, King of kings and Lord of lords.</a:t>
            </a:r>
          </a:p>
          <a:p>
            <a:pPr lvl="1">
              <a:lnSpc>
                <a:spcPct val="120000"/>
              </a:lnSpc>
              <a:spcBef>
                <a:spcPts val="600"/>
              </a:spcBef>
            </a:pPr>
            <a:r>
              <a:rPr lang="en-US" dirty="0"/>
              <a:t>He is Judge with eyes of fire (cf. 1:14; Heb. 4:13) – not bothered by emotional irrationalism</a:t>
            </a:r>
          </a:p>
          <a:p>
            <a:pPr lvl="1">
              <a:lnSpc>
                <a:spcPct val="120000"/>
              </a:lnSpc>
              <a:spcBef>
                <a:spcPts val="600"/>
              </a:spcBef>
            </a:pPr>
            <a:r>
              <a:rPr lang="en-US" dirty="0"/>
              <a:t>Here he wears MANY diadems (royal crowns); contrast the 7 diadems of Satan and the 10 diadems of the beast; Many monarchs would wear more than one crown to visibly illustrate the extent of their rule</a:t>
            </a:r>
          </a:p>
          <a:p>
            <a:pPr lvl="1">
              <a:lnSpc>
                <a:spcPct val="120000"/>
              </a:lnSpc>
              <a:spcBef>
                <a:spcPts val="600"/>
              </a:spcBef>
            </a:pPr>
            <a:r>
              <a:rPr lang="en-US" dirty="0"/>
              <a:t>His robe is dipped in blood – His own? (cf. 5:6, 9) Or, the blood of the enemy? (cf. 14:14-20; Isa. 63:1-6; Joel 3:9-13)</a:t>
            </a:r>
          </a:p>
          <a:p>
            <a:pPr>
              <a:lnSpc>
                <a:spcPct val="120000"/>
              </a:lnSpc>
              <a:spcBef>
                <a:spcPts val="1200"/>
              </a:spcBef>
            </a:pPr>
            <a:r>
              <a:rPr lang="en-US" dirty="0"/>
              <a:t>v. 11 – </a:t>
            </a:r>
            <a:r>
              <a:rPr lang="en-US" i="1" dirty="0"/>
              <a:t>“How can God’s people hope to win that battle? If the victory should be determined solely on the basis of numbers, then defeat of God’s people would be certain.” </a:t>
            </a:r>
            <a:r>
              <a:rPr lang="en-US" dirty="0"/>
              <a:t>(Harkrider, 218; cf. Matt. 7:13f)</a:t>
            </a:r>
          </a:p>
          <a:p>
            <a:pPr>
              <a:lnSpc>
                <a:spcPct val="120000"/>
              </a:lnSpc>
              <a:spcBef>
                <a:spcPts val="1200"/>
              </a:spcBef>
            </a:pPr>
            <a:r>
              <a:rPr lang="en-US" dirty="0"/>
              <a:t>v. 12 – The mysterious name suggests he is divine or angelic (cf. Gen. 32:29; Judg. 13:17f); the Son’s true being is only understood by deity Himself (Matt. 11:27). </a:t>
            </a:r>
          </a:p>
          <a:p>
            <a:pPr lvl="1">
              <a:lnSpc>
                <a:spcPct val="120000"/>
              </a:lnSpc>
              <a:spcBef>
                <a:spcPts val="600"/>
              </a:spcBef>
            </a:pPr>
            <a:r>
              <a:rPr lang="en-US" i="1" dirty="0"/>
              <a:t>“Not withstanding the dogmatic helps which the church offers, the mind fails to grasp the inmost significance of the Person of Christ, which eludes all efforts to bring it within the terms of human knowledge. Only the Son of God can understand the mystery of His own Being.” </a:t>
            </a:r>
            <a:r>
              <a:rPr lang="en-US" dirty="0"/>
              <a:t>(Swete, 252) In some way, this will be shared with His people (cf. 2:17).</a:t>
            </a:r>
          </a:p>
          <a:p>
            <a:pPr lvl="1">
              <a:lnSpc>
                <a:spcPct val="120000"/>
              </a:lnSpc>
              <a:spcBef>
                <a:spcPts val="600"/>
              </a:spcBef>
            </a:pPr>
            <a:r>
              <a:rPr lang="en-US" i="1" dirty="0"/>
              <a:t>“The profound greatness of Jesus exceeds our full comprehension.” </a:t>
            </a:r>
            <a:r>
              <a:rPr lang="en-US" dirty="0"/>
              <a:t>(Harkrider, 219)</a:t>
            </a:r>
          </a:p>
        </p:txBody>
      </p:sp>
    </p:spTree>
    <p:extLst>
      <p:ext uri="{BB962C8B-B14F-4D97-AF65-F5344CB8AC3E}">
        <p14:creationId xmlns:p14="http://schemas.microsoft.com/office/powerpoint/2010/main" val="42360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0"/>
            <a:ext cx="7886700" cy="1325563"/>
          </a:xfrm>
        </p:spPr>
        <p:txBody>
          <a:bodyPr>
            <a:normAutofit/>
          </a:bodyPr>
          <a:lstStyle/>
          <a:p>
            <a:pPr algn="ctr"/>
            <a:r>
              <a:rPr lang="en-US" sz="2800" b="1" u="sng" dirty="0">
                <a:latin typeface="Century Gothic" panose="020B0502020202020204" pitchFamily="34" charset="0"/>
              </a:rPr>
              <a:t>Jesus As A Victorious Warrior (19:11-16)</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628650" y="1101935"/>
            <a:ext cx="7886700" cy="5560126"/>
          </a:xfrm>
        </p:spPr>
        <p:txBody>
          <a:bodyPr>
            <a:normAutofit fontScale="55000" lnSpcReduction="20000"/>
          </a:bodyPr>
          <a:lstStyle/>
          <a:p>
            <a:pPr>
              <a:lnSpc>
                <a:spcPct val="120000"/>
              </a:lnSpc>
              <a:spcBef>
                <a:spcPts val="1200"/>
              </a:spcBef>
            </a:pPr>
            <a:r>
              <a:rPr lang="en-US" dirty="0"/>
              <a:t>v. 14 – The </a:t>
            </a:r>
            <a:r>
              <a:rPr lang="en-US" i="1" dirty="0"/>
              <a:t>armies of heaven </a:t>
            </a:r>
            <a:r>
              <a:rPr lang="en-US" dirty="0"/>
              <a:t>are either the angels (Dan. 7:10; Matt. 27:53; 25:31; Mk. 8:38; Lk. 9:26; 2Thess. 1:7), or the victorious saints (3:5; 6:11; 7:9, 14; 19:8; Phil. 3:20; Lk. 10:20); </a:t>
            </a:r>
            <a:r>
              <a:rPr lang="en-US" i="1" dirty="0"/>
              <a:t>“Here are the holy members of the holy family led by their holy Leader moving against the disgusting manifestation of Satanic power.” </a:t>
            </a:r>
            <a:r>
              <a:rPr lang="en-US" dirty="0"/>
              <a:t>(McGuiggan, 267)</a:t>
            </a:r>
          </a:p>
          <a:p>
            <a:pPr>
              <a:lnSpc>
                <a:spcPct val="120000"/>
              </a:lnSpc>
              <a:spcBef>
                <a:spcPts val="1200"/>
              </a:spcBef>
            </a:pPr>
            <a:r>
              <a:rPr lang="en-US" dirty="0"/>
              <a:t>v. 15 – Sword out of His mouth (cf. 1:16; 2:12, 16; 12:5; Ps. 2:9; 110; Isa. 11:4; Ezek. 21; Heb. 4:12); </a:t>
            </a:r>
            <a:r>
              <a:rPr lang="en-US" i="1" dirty="0"/>
              <a:t>“Some only want to think of the mild and sweet Jesus. One should never trivialize his qualities of mercy, grace, compassion, and kindness. To his people he is the gentle, loving savior, but to the wicked he is a strong avenger of evil (Rom. 11:22). Any view of God that eliminates his hatred of sin or emasculates his divine vengeance is a perverted view that contradicts the message of Revelation.” </a:t>
            </a:r>
            <a:r>
              <a:rPr lang="en-US" dirty="0"/>
              <a:t>(Harkrider, 220f)</a:t>
            </a:r>
          </a:p>
          <a:p>
            <a:pPr>
              <a:lnSpc>
                <a:spcPct val="120000"/>
              </a:lnSpc>
              <a:spcBef>
                <a:spcPts val="1200"/>
              </a:spcBef>
            </a:pPr>
            <a:r>
              <a:rPr lang="en-US" dirty="0"/>
              <a:t>v. 16 – He is King of kings and Lord of lords (cf. 17:14; Deut. 10:17; Ps. 136:3; Dan. 11:36). The humbling of Nebuchadnezzar prefigured Christ’s humbling of another foe associated with Babylon.</a:t>
            </a:r>
          </a:p>
          <a:p>
            <a:pPr>
              <a:lnSpc>
                <a:spcPct val="120000"/>
              </a:lnSpc>
              <a:spcBef>
                <a:spcPts val="1200"/>
              </a:spcBef>
            </a:pPr>
            <a:r>
              <a:rPr lang="en-US" i="1" dirty="0"/>
              <a:t>“The stage is set. Two great powers have been described. In fact, one would think at this point there would be a long, extended battle, but quite the opposite is revealed. Instead of a great struggle, when the battle actually occurs it is described in one brief statement. When the King of kings, and Lord of lords actually enters the fight, the war will soon end. There is none greater, higher, or mightier…Though all the mighty forces of evil come to battle against Christ and crush his army, they are simply outclassed. Great world wars have required years to fight and many volumes to describe, but interestingly, this conflict has no details of the actual war. There is no prolonged battle. It is no contest. Victory in Christ is certain and swift.” </a:t>
            </a:r>
            <a:r>
              <a:rPr lang="en-US" dirty="0"/>
              <a:t>(Harkrider, 221)</a:t>
            </a:r>
          </a:p>
        </p:txBody>
      </p:sp>
    </p:spTree>
    <p:extLst>
      <p:ext uri="{BB962C8B-B14F-4D97-AF65-F5344CB8AC3E}">
        <p14:creationId xmlns:p14="http://schemas.microsoft.com/office/powerpoint/2010/main" val="18092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2821</Words>
  <Application>Microsoft Macintosh PowerPoint</Application>
  <PresentationFormat>On-screen Show (4:3)</PresentationFormat>
  <Paragraphs>79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1_Office Theme</vt:lpstr>
      <vt:lpstr>The Book of Revelation</vt:lpstr>
      <vt:lpstr>Roman Historian Suetonius (361) on the Death of Emperor Domitian (cf. Rev. 17:15f, et al)</vt:lpstr>
      <vt:lpstr>Intro to Chapter 19</vt:lpstr>
      <vt:lpstr>A Fourfold Hallelujah (19:1-6)</vt:lpstr>
      <vt:lpstr>The Marriage Supper (19:7-10)</vt:lpstr>
      <vt:lpstr>The Marriage Supper (19:7-10)</vt:lpstr>
      <vt:lpstr>Seven Visions in Rapid Succession</vt:lpstr>
      <vt:lpstr>Jesus As A Victorious Warrior (19:11-16)</vt:lpstr>
      <vt:lpstr>Jesus As A Victorious Warrior (19:11-16)</vt:lpstr>
      <vt:lpstr>Jesus As A Victorious Warrior (19:11-16): A Well-Known Apocalyptic Image for the Messiah</vt:lpstr>
      <vt:lpstr>Jesus As A Victorious Warrior (19:11-16): A Well-Known Apocalyptic Image for the Messiah</vt:lpstr>
      <vt:lpstr>Jesus As A Victorious Warrior (19:11-16): A Direct Mockery of Roman Triumph Parades</vt:lpstr>
      <vt:lpstr>The Grisly Feast of the Doomed (19:17-21)</vt:lpstr>
      <vt:lpstr>The Overall Message</vt:lpstr>
      <vt:lpstr>The Overall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Parker</dc:creator>
  <cp:lastModifiedBy>Eric Parker</cp:lastModifiedBy>
  <cp:revision>57</cp:revision>
  <dcterms:created xsi:type="dcterms:W3CDTF">2021-11-10T14:30:05Z</dcterms:created>
  <dcterms:modified xsi:type="dcterms:W3CDTF">2021-11-11T06:22:37Z</dcterms:modified>
</cp:coreProperties>
</file>