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0" r:id="rId2"/>
    <p:sldId id="470" r:id="rId3"/>
    <p:sldId id="365" r:id="rId4"/>
    <p:sldId id="411" r:id="rId5"/>
    <p:sldId id="454" r:id="rId6"/>
    <p:sldId id="463" r:id="rId7"/>
    <p:sldId id="464" r:id="rId8"/>
    <p:sldId id="465" r:id="rId9"/>
    <p:sldId id="458" r:id="rId10"/>
    <p:sldId id="471" r:id="rId11"/>
    <p:sldId id="430" r:id="rId12"/>
    <p:sldId id="433" r:id="rId13"/>
    <p:sldId id="432" r:id="rId14"/>
    <p:sldId id="472" r:id="rId15"/>
    <p:sldId id="340" r:id="rId16"/>
    <p:sldId id="466" r:id="rId17"/>
    <p:sldId id="473" r:id="rId18"/>
    <p:sldId id="453" r:id="rId19"/>
    <p:sldId id="443" r:id="rId20"/>
    <p:sldId id="467" r:id="rId21"/>
    <p:sldId id="468" r:id="rId22"/>
    <p:sldId id="4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40" d="100"/>
          <a:sy n="40" d="100"/>
        </p:scale>
        <p:origin x="3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miller" userId="aa2b305e3ad279f5" providerId="LiveId" clId="{4C3F01C8-EFB2-49EC-8B5F-727B3208D37C}"/>
    <pc:docChg chg="modSld">
      <pc:chgData name="chris miller" userId="aa2b305e3ad279f5" providerId="LiveId" clId="{4C3F01C8-EFB2-49EC-8B5F-727B3208D37C}" dt="2022-10-12T19:03:57.774" v="0" actId="20577"/>
      <pc:docMkLst>
        <pc:docMk/>
      </pc:docMkLst>
      <pc:sldChg chg="modSp mod">
        <pc:chgData name="chris miller" userId="aa2b305e3ad279f5" providerId="LiveId" clId="{4C3F01C8-EFB2-49EC-8B5F-727B3208D37C}" dt="2022-10-12T19:03:57.774" v="0" actId="20577"/>
        <pc:sldMkLst>
          <pc:docMk/>
          <pc:sldMk cId="1613883237" sldId="454"/>
        </pc:sldMkLst>
        <pc:spChg chg="mod">
          <ac:chgData name="chris miller" userId="aa2b305e3ad279f5" providerId="LiveId" clId="{4C3F01C8-EFB2-49EC-8B5F-727B3208D37C}" dt="2022-10-12T19:03:57.774" v="0" actId="20577"/>
          <ac:spMkLst>
            <pc:docMk/>
            <pc:sldMk cId="1613883237" sldId="454"/>
            <ac:spMk id="4" creationId="{3C342C19-608D-459A-B3AA-89067C2854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1D15B-851B-4480-B3B9-366BC503C00E}"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18B47-95DE-483C-ADC8-377122F3C212}" type="slidenum">
              <a:rPr lang="en-US" smtClean="0"/>
              <a:t>‹#›</a:t>
            </a:fld>
            <a:endParaRPr lang="en-US"/>
          </a:p>
        </p:txBody>
      </p:sp>
    </p:spTree>
    <p:extLst>
      <p:ext uri="{BB962C8B-B14F-4D97-AF65-F5344CB8AC3E}">
        <p14:creationId xmlns:p14="http://schemas.microsoft.com/office/powerpoint/2010/main" val="66305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3</a:t>
            </a:fld>
            <a:endParaRPr lang="en-US"/>
          </a:p>
        </p:txBody>
      </p:sp>
    </p:spTree>
    <p:extLst>
      <p:ext uri="{BB962C8B-B14F-4D97-AF65-F5344CB8AC3E}">
        <p14:creationId xmlns:p14="http://schemas.microsoft.com/office/powerpoint/2010/main" val="1115946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13</a:t>
            </a:fld>
            <a:endParaRPr lang="en-US"/>
          </a:p>
        </p:txBody>
      </p:sp>
    </p:spTree>
    <p:extLst>
      <p:ext uri="{BB962C8B-B14F-4D97-AF65-F5344CB8AC3E}">
        <p14:creationId xmlns:p14="http://schemas.microsoft.com/office/powerpoint/2010/main" val="635570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14</a:t>
            </a:fld>
            <a:endParaRPr lang="en-US"/>
          </a:p>
        </p:txBody>
      </p:sp>
    </p:spTree>
    <p:extLst>
      <p:ext uri="{BB962C8B-B14F-4D97-AF65-F5344CB8AC3E}">
        <p14:creationId xmlns:p14="http://schemas.microsoft.com/office/powerpoint/2010/main" val="4033046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early church did not view the cross the same way we do. They did not wear them around their necks or in their ears as earrings. Can you imagine if someone today had a solid gold electric chair and put diamonds in it? People would think they were nuts. In the world Paul shared with the Philippians, crucifixion was the lowest anyone could stoop, socially. Crucifixion was the cruelest form of official execution in the Roman Empire. Crucifixion was not the conversation of polite company and because of the cruelty of the executioners; the specifics of the process are not frequently described. The victim was first tortured in various ways and then fastened to a cross by impaling, nailing, binding with ropes, or some combination of all three. Death often came slowly over a period of days as the victim experienced increased blood loss, thirst, hunger, the attacks of wild animals and suffocation. It is on the cross that the true nature of God is revealed. God is love. He came to give Himself for us, to die for us, to die at our hands, because that's what it took to redeem us, to buy us back from the condemnation we brought upon ourselves through our sin.</a:t>
            </a:r>
          </a:p>
          <a:p>
            <a:r>
              <a:rPr lang="en-US" dirty="0"/>
              <a:t>There is nothing He will ever ask of us that will cost us as much as going to the cross cost Him. We can never give up as much as He gave up. We can never humble ourselves as much as He humbled Himself. We must, however, be willing to do whatever He asks, whenever He asks, wherever He asks.</a:t>
            </a:r>
          </a:p>
          <a:p>
            <a:endParaRPr lang="en-US" dirty="0"/>
          </a:p>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15</a:t>
            </a:fld>
            <a:endParaRPr lang="en-US"/>
          </a:p>
        </p:txBody>
      </p:sp>
    </p:spTree>
    <p:extLst>
      <p:ext uri="{BB962C8B-B14F-4D97-AF65-F5344CB8AC3E}">
        <p14:creationId xmlns:p14="http://schemas.microsoft.com/office/powerpoint/2010/main" val="3456673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early church did not view the cross the same way we do. They did not wear them around their necks or in their ears as earrings. Can you imagine if someone today had a solid gold electric chair and put diamonds in it? People would think they were nuts. In the world Paul shared with the Philippians, crucifixion was the lowest anyone could stoop, socially. Crucifixion was the cruelest form of official execution in the Roman Empire. Crucifixion was not the conversation of polite company and because of the cruelty of the executioners; the specifics of the process are not frequently described.</a:t>
            </a:r>
          </a:p>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16</a:t>
            </a:fld>
            <a:endParaRPr lang="en-US"/>
          </a:p>
        </p:txBody>
      </p:sp>
    </p:spTree>
    <p:extLst>
      <p:ext uri="{BB962C8B-B14F-4D97-AF65-F5344CB8AC3E}">
        <p14:creationId xmlns:p14="http://schemas.microsoft.com/office/powerpoint/2010/main" val="2573087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17</a:t>
            </a:fld>
            <a:endParaRPr lang="en-US"/>
          </a:p>
        </p:txBody>
      </p:sp>
    </p:spTree>
    <p:extLst>
      <p:ext uri="{BB962C8B-B14F-4D97-AF65-F5344CB8AC3E}">
        <p14:creationId xmlns:p14="http://schemas.microsoft.com/office/powerpoint/2010/main" val="4230912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Jesus was obedient, because He humbled Himself, because He was willing to pay the price, He will be exalted. The Father has given Him the name at which every knee will bow and tongue confess that He is Lord. God is Faithful!!!</a:t>
            </a:r>
          </a:p>
        </p:txBody>
      </p:sp>
      <p:sp>
        <p:nvSpPr>
          <p:cNvPr id="4" name="Slide Number Placeholder 3"/>
          <p:cNvSpPr>
            <a:spLocks noGrp="1"/>
          </p:cNvSpPr>
          <p:nvPr>
            <p:ph type="sldNum" sz="quarter" idx="5"/>
          </p:nvPr>
        </p:nvSpPr>
        <p:spPr/>
        <p:txBody>
          <a:bodyPr/>
          <a:lstStyle/>
          <a:p>
            <a:fld id="{28018B47-95DE-483C-ADC8-377122F3C212}" type="slidenum">
              <a:rPr lang="en-US" smtClean="0"/>
              <a:t>18</a:t>
            </a:fld>
            <a:endParaRPr lang="en-US"/>
          </a:p>
        </p:txBody>
      </p:sp>
    </p:spTree>
    <p:extLst>
      <p:ext uri="{BB962C8B-B14F-4D97-AF65-F5344CB8AC3E}">
        <p14:creationId xmlns:p14="http://schemas.microsoft.com/office/powerpoint/2010/main" val="1971119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19</a:t>
            </a:fld>
            <a:endParaRPr lang="en-US"/>
          </a:p>
        </p:txBody>
      </p:sp>
    </p:spTree>
    <p:extLst>
      <p:ext uri="{BB962C8B-B14F-4D97-AF65-F5344CB8AC3E}">
        <p14:creationId xmlns:p14="http://schemas.microsoft.com/office/powerpoint/2010/main" val="1625014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20</a:t>
            </a:fld>
            <a:endParaRPr lang="en-US"/>
          </a:p>
        </p:txBody>
      </p:sp>
    </p:spTree>
    <p:extLst>
      <p:ext uri="{BB962C8B-B14F-4D97-AF65-F5344CB8AC3E}">
        <p14:creationId xmlns:p14="http://schemas.microsoft.com/office/powerpoint/2010/main" val="2575271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21</a:t>
            </a:fld>
            <a:endParaRPr lang="en-US"/>
          </a:p>
        </p:txBody>
      </p:sp>
    </p:spTree>
    <p:extLst>
      <p:ext uri="{BB962C8B-B14F-4D97-AF65-F5344CB8AC3E}">
        <p14:creationId xmlns:p14="http://schemas.microsoft.com/office/powerpoint/2010/main" val="135279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4</a:t>
            </a:fld>
            <a:endParaRPr lang="en-US"/>
          </a:p>
        </p:txBody>
      </p:sp>
    </p:spTree>
    <p:extLst>
      <p:ext uri="{BB962C8B-B14F-4D97-AF65-F5344CB8AC3E}">
        <p14:creationId xmlns:p14="http://schemas.microsoft.com/office/powerpoint/2010/main" val="3510617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5</a:t>
            </a:fld>
            <a:endParaRPr lang="en-US"/>
          </a:p>
        </p:txBody>
      </p:sp>
    </p:spTree>
    <p:extLst>
      <p:ext uri="{BB962C8B-B14F-4D97-AF65-F5344CB8AC3E}">
        <p14:creationId xmlns:p14="http://schemas.microsoft.com/office/powerpoint/2010/main" val="1150027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6</a:t>
            </a:fld>
            <a:endParaRPr lang="en-US"/>
          </a:p>
        </p:txBody>
      </p:sp>
    </p:spTree>
    <p:extLst>
      <p:ext uri="{BB962C8B-B14F-4D97-AF65-F5344CB8AC3E}">
        <p14:creationId xmlns:p14="http://schemas.microsoft.com/office/powerpoint/2010/main" val="515224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7</a:t>
            </a:fld>
            <a:endParaRPr lang="en-US"/>
          </a:p>
        </p:txBody>
      </p:sp>
    </p:spTree>
    <p:extLst>
      <p:ext uri="{BB962C8B-B14F-4D97-AF65-F5344CB8AC3E}">
        <p14:creationId xmlns:p14="http://schemas.microsoft.com/office/powerpoint/2010/main" val="2182911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8</a:t>
            </a:fld>
            <a:endParaRPr lang="en-US"/>
          </a:p>
        </p:txBody>
      </p:sp>
    </p:spTree>
    <p:extLst>
      <p:ext uri="{BB962C8B-B14F-4D97-AF65-F5344CB8AC3E}">
        <p14:creationId xmlns:p14="http://schemas.microsoft.com/office/powerpoint/2010/main" val="3659735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10</a:t>
            </a:fld>
            <a:endParaRPr lang="en-US"/>
          </a:p>
        </p:txBody>
      </p:sp>
    </p:spTree>
    <p:extLst>
      <p:ext uri="{BB962C8B-B14F-4D97-AF65-F5344CB8AC3E}">
        <p14:creationId xmlns:p14="http://schemas.microsoft.com/office/powerpoint/2010/main" val="2436699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11</a:t>
            </a:fld>
            <a:endParaRPr lang="en-US"/>
          </a:p>
        </p:txBody>
      </p:sp>
    </p:spTree>
    <p:extLst>
      <p:ext uri="{BB962C8B-B14F-4D97-AF65-F5344CB8AC3E}">
        <p14:creationId xmlns:p14="http://schemas.microsoft.com/office/powerpoint/2010/main" val="2936909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12</a:t>
            </a:fld>
            <a:endParaRPr lang="en-US"/>
          </a:p>
        </p:txBody>
      </p:sp>
    </p:spTree>
    <p:extLst>
      <p:ext uri="{BB962C8B-B14F-4D97-AF65-F5344CB8AC3E}">
        <p14:creationId xmlns:p14="http://schemas.microsoft.com/office/powerpoint/2010/main" val="3493493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92609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409441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40546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418695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8965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2985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FB6198-42F3-4949-94E5-91E8AF369C39}" type="datetimeFigureOut">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99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FB6198-42F3-4949-94E5-91E8AF369C39}" type="datetimeFigureOut">
              <a:rPr lang="en-US" smtClean="0"/>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8106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B6198-42F3-4949-94E5-91E8AF369C39}" type="datetimeFigureOut">
              <a:rPr lang="en-US" smtClean="0"/>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92709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09582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45721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B6198-42F3-4949-94E5-91E8AF369C39}" type="datetimeFigureOut">
              <a:rPr lang="en-US" smtClean="0"/>
              <a:t>10/12/2022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8AC75-8FA2-48A9-A9DB-A5639F49E9A0}" type="slidenum">
              <a:rPr lang="en-US" smtClean="0"/>
              <a:t>‹#›</a:t>
            </a:fld>
            <a:endParaRPr lang="en-US"/>
          </a:p>
        </p:txBody>
      </p:sp>
    </p:spTree>
    <p:extLst>
      <p:ext uri="{BB962C8B-B14F-4D97-AF65-F5344CB8AC3E}">
        <p14:creationId xmlns:p14="http://schemas.microsoft.com/office/powerpoint/2010/main" val="428976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0" y="0"/>
            <a:ext cx="12095042" cy="2646878"/>
          </a:xfrm>
          <a:prstGeom prst="rect">
            <a:avLst/>
          </a:prstGeom>
          <a:noFill/>
        </p:spPr>
        <p:txBody>
          <a:bodyPr wrap="none" lIns="91440" tIns="45720" rIns="91440" bIns="45720">
            <a:spAutoFit/>
          </a:bodyPr>
          <a:lstStyle/>
          <a:p>
            <a:pPr algn="ctr"/>
            <a:r>
              <a:rPr lang="en-US" sz="16600" b="1" cap="none" spc="0" dirty="0">
                <a:ln w="13462">
                  <a:solidFill>
                    <a:schemeClr val="bg1"/>
                  </a:solidFill>
                  <a:prstDash val="solid"/>
                </a:ln>
                <a:solidFill>
                  <a:schemeClr val="tx1">
                    <a:lumMod val="85000"/>
                    <a:lumOff val="15000"/>
                  </a:schemeClr>
                </a:solidFill>
                <a:highlight>
                  <a:srgbClr val="C0C0C0"/>
                </a:highlight>
              </a:rPr>
              <a:t>Brick By Brick</a:t>
            </a:r>
          </a:p>
        </p:txBody>
      </p:sp>
      <p:sp>
        <p:nvSpPr>
          <p:cNvPr id="7" name="Rectangle 6">
            <a:extLst>
              <a:ext uri="{FF2B5EF4-FFF2-40B4-BE49-F238E27FC236}">
                <a16:creationId xmlns:a16="http://schemas.microsoft.com/office/drawing/2014/main" id="{E2D9CA3A-F43A-4C9E-B164-232DCE155680}"/>
              </a:ext>
            </a:extLst>
          </p:cNvPr>
          <p:cNvSpPr/>
          <p:nvPr/>
        </p:nvSpPr>
        <p:spPr>
          <a:xfrm>
            <a:off x="1489587" y="5181145"/>
            <a:ext cx="9320981" cy="101566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6000" b="1" dirty="0">
                <a:ln/>
                <a:highlight>
                  <a:srgbClr val="FFFF00"/>
                </a:highlight>
              </a:rPr>
              <a:t>A Servant’s Heart</a:t>
            </a:r>
            <a:endParaRPr lang="en-US" sz="6000" b="1" cap="none" spc="0" dirty="0">
              <a:ln/>
              <a:effectLst/>
              <a:highlight>
                <a:srgbClr val="FFFF00"/>
              </a:highlight>
            </a:endParaRPr>
          </a:p>
        </p:txBody>
      </p:sp>
    </p:spTree>
    <p:extLst>
      <p:ext uri="{BB962C8B-B14F-4D97-AF65-F5344CB8AC3E}">
        <p14:creationId xmlns:p14="http://schemas.microsoft.com/office/powerpoint/2010/main" val="317790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2.) Becoming a servant means becoming </a:t>
            </a:r>
            <a:r>
              <a:rPr lang="en-US" sz="5400" b="1" u="sng" dirty="0">
                <a:solidFill>
                  <a:srgbClr val="FFFF00"/>
                </a:solidFill>
                <a:effectLst>
                  <a:outerShdw blurRad="38100" dist="38100" dir="2700000" algn="tl">
                    <a:srgbClr val="000000">
                      <a:alpha val="43137"/>
                    </a:srgbClr>
                  </a:outerShdw>
                </a:effectLst>
              </a:rPr>
              <a:t>less</a:t>
            </a:r>
            <a:r>
              <a:rPr lang="en-US" sz="5400" b="1" dirty="0">
                <a:solidFill>
                  <a:prstClr val="white"/>
                </a:solidFill>
                <a:effectLst>
                  <a:outerShdw blurRad="38100" dist="38100" dir="2700000" algn="tl">
                    <a:srgbClr val="000000">
                      <a:alpha val="43137"/>
                    </a:srgbClr>
                  </a:outerShdw>
                </a:effectLst>
              </a:rPr>
              <a:t> so others can become </a:t>
            </a:r>
            <a:r>
              <a:rPr lang="en-US" sz="5400" b="1" u="sng" dirty="0">
                <a:solidFill>
                  <a:srgbClr val="FFFF00"/>
                </a:solidFill>
                <a:effectLst>
                  <a:outerShdw blurRad="38100" dist="38100" dir="2700000" algn="tl">
                    <a:srgbClr val="000000">
                      <a:alpha val="43137"/>
                    </a:srgbClr>
                  </a:outerShdw>
                </a:effectLst>
              </a:rPr>
              <a:t>more</a:t>
            </a:r>
            <a:r>
              <a:rPr lang="en-US" sz="5400" b="1" dirty="0">
                <a:solidFill>
                  <a:prstClr val="white"/>
                </a:solidFill>
                <a:effectLst>
                  <a:outerShdw blurRad="38100" dist="38100" dir="2700000" algn="tl">
                    <a:srgbClr val="000000">
                      <a:alpha val="43137"/>
                    </a:srgbClr>
                  </a:outerShdw>
                </a:effectLst>
              </a:rPr>
              <a:t>.</a:t>
            </a:r>
            <a:endParaRPr lang="en-US" sz="5400" b="1" u="sng" dirty="0">
              <a:solidFill>
                <a:srgbClr val="FFFF00"/>
              </a:solidFill>
              <a:effectLst>
                <a:outerShdw blurRad="38100" dist="38100" dir="2700000" algn="tl">
                  <a:srgbClr val="000000">
                    <a:alpha val="43137"/>
                  </a:srgbClr>
                </a:outerShdw>
              </a:effectLst>
            </a:endParaRP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0" y="1144588"/>
            <a:ext cx="5043948" cy="4154984"/>
          </a:xfrm>
          <a:prstGeom prst="rect">
            <a:avLst/>
          </a:prstGeom>
          <a:noFill/>
        </p:spPr>
        <p:txBody>
          <a:bodyPr wrap="square" lIns="91440" tIns="45720" rIns="91440" bIns="45720">
            <a:spAutoFit/>
          </a:bodyPr>
          <a:lstStyle/>
          <a:p>
            <a:pPr algn="ctr"/>
            <a:r>
              <a:rPr lang="en-US" sz="8800" b="1" cap="none" spc="0" dirty="0">
                <a:ln w="0"/>
                <a:solidFill>
                  <a:schemeClr val="tx1"/>
                </a:solidFill>
                <a:effectLst>
                  <a:outerShdw blurRad="38100" dist="19050" dir="2700000" algn="tl" rotWithShape="0">
                    <a:schemeClr val="dk1">
                      <a:alpha val="40000"/>
                    </a:schemeClr>
                  </a:outerShdw>
                </a:effectLst>
                <a:highlight>
                  <a:srgbClr val="FFFF00"/>
                </a:highlight>
              </a:rPr>
              <a:t>A Servant’s Heart</a:t>
            </a:r>
          </a:p>
        </p:txBody>
      </p:sp>
    </p:spTree>
    <p:extLst>
      <p:ext uri="{BB962C8B-B14F-4D97-AF65-F5344CB8AC3E}">
        <p14:creationId xmlns:p14="http://schemas.microsoft.com/office/powerpoint/2010/main" val="9796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899355" y="0"/>
            <a:ext cx="6292644"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7 rather, </a:t>
            </a:r>
            <a:r>
              <a:rPr lang="en-US" sz="4000" b="1" u="sng" dirty="0">
                <a:solidFill>
                  <a:srgbClr val="FFFF00"/>
                </a:solidFill>
                <a:effectLst>
                  <a:outerShdw blurRad="38100" dist="38100" dir="2700000" algn="tl">
                    <a:srgbClr val="000000">
                      <a:alpha val="43137"/>
                    </a:srgbClr>
                  </a:outerShdw>
                </a:effectLst>
              </a:rPr>
              <a:t>he made himself nothing</a:t>
            </a:r>
          </a:p>
          <a:p>
            <a:pPr algn="ctr"/>
            <a:r>
              <a:rPr lang="en-US" sz="4000" b="1" dirty="0">
                <a:solidFill>
                  <a:schemeClr val="bg1"/>
                </a:solidFill>
                <a:effectLst>
                  <a:outerShdw blurRad="38100" dist="38100" dir="2700000" algn="tl">
                    <a:srgbClr val="000000">
                      <a:alpha val="43137"/>
                    </a:srgbClr>
                  </a:outerShdw>
                </a:effectLst>
              </a:rPr>
              <a:t>    by </a:t>
            </a:r>
            <a:r>
              <a:rPr lang="en-US" sz="4000" b="1" u="sng" dirty="0">
                <a:solidFill>
                  <a:srgbClr val="FFFF00"/>
                </a:solidFill>
                <a:effectLst>
                  <a:outerShdw blurRad="38100" dist="38100" dir="2700000" algn="tl">
                    <a:srgbClr val="000000">
                      <a:alpha val="43137"/>
                    </a:srgbClr>
                  </a:outerShdw>
                </a:effectLst>
              </a:rPr>
              <a:t>taking the very nature of a servant</a:t>
            </a:r>
            <a:r>
              <a:rPr lang="en-US" sz="4000" b="1" dirty="0">
                <a:solidFill>
                  <a:schemeClr val="bg1"/>
                </a:solidFill>
                <a:effectLst>
                  <a:outerShdw blurRad="38100" dist="38100" dir="2700000" algn="tl">
                    <a:srgbClr val="000000">
                      <a:alpha val="43137"/>
                    </a:srgbClr>
                  </a:outerShdw>
                </a:effectLst>
              </a:rPr>
              <a:t>,</a:t>
            </a:r>
          </a:p>
          <a:p>
            <a:pPr algn="ctr"/>
            <a:r>
              <a:rPr lang="en-US" sz="4000" b="1" dirty="0">
                <a:solidFill>
                  <a:schemeClr val="bg1"/>
                </a:solidFill>
                <a:effectLst>
                  <a:outerShdw blurRad="38100" dist="38100" dir="2700000" algn="tl">
                    <a:srgbClr val="000000">
                      <a:alpha val="43137"/>
                    </a:srgbClr>
                  </a:outerShdw>
                </a:effectLst>
              </a:rPr>
              <a:t>    being made in human likeness.</a:t>
            </a:r>
          </a:p>
          <a:p>
            <a:pPr algn="ctr"/>
            <a:endParaRPr lang="en-US" sz="4000" b="1" dirty="0">
              <a:solidFill>
                <a:schemeClr val="bg1"/>
              </a:solidFill>
              <a:effectLst>
                <a:outerShdw blurRad="38100" dist="38100" dir="2700000" algn="tl">
                  <a:srgbClr val="000000">
                    <a:alpha val="43137"/>
                  </a:srgbClr>
                </a:outerShdw>
              </a:effectLst>
            </a:endParaRPr>
          </a:p>
          <a:p>
            <a:pPr algn="r"/>
            <a:r>
              <a:rPr lang="en-US" sz="3600" b="1" dirty="0">
                <a:effectLst>
                  <a:outerShdw blurRad="38100" dist="38100" dir="2700000" algn="tl">
                    <a:srgbClr val="000000">
                      <a:alpha val="43137"/>
                    </a:srgbClr>
                  </a:outerShdw>
                </a:effectLst>
              </a:rPr>
              <a:t>(Philippians 2:7)</a:t>
            </a:r>
          </a:p>
        </p:txBody>
      </p:sp>
      <p:sp>
        <p:nvSpPr>
          <p:cNvPr id="5" name="Rectangle 4">
            <a:extLst>
              <a:ext uri="{FF2B5EF4-FFF2-40B4-BE49-F238E27FC236}">
                <a16:creationId xmlns:a16="http://schemas.microsoft.com/office/drawing/2014/main" id="{5BD30287-0983-2644-1B0E-7C0C2562172A}"/>
              </a:ext>
            </a:extLst>
          </p:cNvPr>
          <p:cNvSpPr/>
          <p:nvPr/>
        </p:nvSpPr>
        <p:spPr>
          <a:xfrm>
            <a:off x="1" y="0"/>
            <a:ext cx="5899354"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a:t>
            </a:r>
            <a:r>
              <a:rPr lang="en-US" sz="4000" b="1" u="sng" dirty="0">
                <a:solidFill>
                  <a:schemeClr val="bg1"/>
                </a:solidFill>
                <a:effectLst>
                  <a:outerShdw blurRad="38100" dist="38100" dir="2700000" algn="tl">
                    <a:srgbClr val="000000">
                      <a:alpha val="43137"/>
                    </a:srgbClr>
                  </a:outerShdw>
                </a:effectLst>
              </a:rPr>
              <a:t>NOTHING</a:t>
            </a:r>
            <a:r>
              <a:rPr lang="en-US" sz="4000" b="1" dirty="0">
                <a:solidFill>
                  <a:schemeClr val="bg1"/>
                </a:solidFill>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1A54A47D-1085-66DD-5EE9-D068729A51A3}"/>
              </a:ext>
            </a:extLst>
          </p:cNvPr>
          <p:cNvSpPr/>
          <p:nvPr/>
        </p:nvSpPr>
        <p:spPr>
          <a:xfrm>
            <a:off x="5899355" y="0"/>
            <a:ext cx="6292644"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30 He must </a:t>
            </a:r>
            <a:r>
              <a:rPr lang="en-US" sz="4000" b="1" u="sng" dirty="0">
                <a:solidFill>
                  <a:srgbClr val="FFFF00"/>
                </a:solidFill>
                <a:effectLst>
                  <a:outerShdw blurRad="38100" dist="38100" dir="2700000" algn="tl">
                    <a:srgbClr val="000000">
                      <a:alpha val="43137"/>
                    </a:srgbClr>
                  </a:outerShdw>
                </a:effectLst>
              </a:rPr>
              <a:t>increase</a:t>
            </a:r>
            <a:r>
              <a:rPr lang="en-US" sz="4000" b="1" dirty="0">
                <a:solidFill>
                  <a:schemeClr val="bg1"/>
                </a:solidFill>
                <a:effectLst>
                  <a:outerShdw blurRad="38100" dist="38100" dir="2700000" algn="tl">
                    <a:srgbClr val="000000">
                      <a:alpha val="43137"/>
                    </a:srgbClr>
                  </a:outerShdw>
                </a:effectLst>
              </a:rPr>
              <a:t>, but I must </a:t>
            </a:r>
            <a:r>
              <a:rPr lang="en-US" sz="4000" b="1" u="sng" dirty="0">
                <a:solidFill>
                  <a:srgbClr val="FF0000"/>
                </a:solidFill>
                <a:effectLst>
                  <a:outerShdw blurRad="38100" dist="38100" dir="2700000" algn="tl">
                    <a:srgbClr val="000000">
                      <a:alpha val="43137"/>
                    </a:srgbClr>
                  </a:outerShdw>
                </a:effectLst>
              </a:rPr>
              <a:t>decrease</a:t>
            </a:r>
            <a:r>
              <a:rPr lang="en-US" sz="4000" b="1" dirty="0">
                <a:solidFill>
                  <a:schemeClr val="bg1"/>
                </a:solidFill>
                <a:effectLst>
                  <a:outerShdw blurRad="38100" dist="38100" dir="2700000" algn="tl">
                    <a:srgbClr val="000000">
                      <a:alpha val="43137"/>
                    </a:srgbClr>
                  </a:outerShdw>
                </a:effectLst>
              </a:rPr>
              <a:t>.</a:t>
            </a:r>
          </a:p>
          <a:p>
            <a:pPr algn="ctr"/>
            <a:endParaRPr lang="en-US" sz="4000" b="1" dirty="0">
              <a:solidFill>
                <a:schemeClr val="bg1"/>
              </a:solidFill>
              <a:effectLst>
                <a:outerShdw blurRad="38100" dist="38100" dir="2700000" algn="tl">
                  <a:srgbClr val="000000">
                    <a:alpha val="43137"/>
                  </a:srgbClr>
                </a:outerShdw>
              </a:effectLst>
            </a:endParaRPr>
          </a:p>
          <a:p>
            <a:pPr algn="r"/>
            <a:r>
              <a:rPr lang="en-US" sz="3600" b="1" dirty="0">
                <a:effectLst>
                  <a:outerShdw blurRad="38100" dist="38100" dir="2700000" algn="tl">
                    <a:srgbClr val="000000">
                      <a:alpha val="43137"/>
                    </a:srgbClr>
                  </a:outerShdw>
                </a:effectLst>
              </a:rPr>
              <a:t>(John 3:30)</a:t>
            </a:r>
          </a:p>
        </p:txBody>
      </p:sp>
    </p:spTree>
    <p:extLst>
      <p:ext uri="{BB962C8B-B14F-4D97-AF65-F5344CB8AC3E}">
        <p14:creationId xmlns:p14="http://schemas.microsoft.com/office/powerpoint/2010/main" val="389118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CD28E-0041-4D50-A279-DC0171D72C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CDBA1C-BA88-4DF8-845E-755033B8E8CD}"/>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77648845-F568-44C6-9513-095221503CF7}"/>
              </a:ext>
            </a:extLst>
          </p:cNvPr>
          <p:cNvSpPr/>
          <p:nvPr/>
        </p:nvSpPr>
        <p:spPr>
          <a:xfrm>
            <a:off x="0" y="-16796"/>
            <a:ext cx="6096000" cy="344579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u="sng" dirty="0">
                <a:solidFill>
                  <a:srgbClr val="FFFF00"/>
                </a:solidFill>
                <a:effectLst>
                  <a:outerShdw blurRad="38100" dist="38100" dir="2700000" algn="tl">
                    <a:srgbClr val="000000">
                      <a:alpha val="43137"/>
                    </a:srgbClr>
                  </a:outerShdw>
                </a:effectLst>
              </a:rPr>
              <a:t>Heaven</a:t>
            </a:r>
            <a:r>
              <a:rPr lang="en-US" sz="5400" b="1" dirty="0">
                <a:effectLst>
                  <a:outerShdw blurRad="38100" dist="38100" dir="2700000" algn="tl">
                    <a:srgbClr val="000000">
                      <a:alpha val="43137"/>
                    </a:srgbClr>
                  </a:outerShdw>
                </a:effectLst>
              </a:rPr>
              <a:t> / </a:t>
            </a:r>
            <a:r>
              <a:rPr lang="en-US" sz="5400" b="1" u="sng" dirty="0">
                <a:solidFill>
                  <a:srgbClr val="FF0000"/>
                </a:solidFill>
                <a:effectLst>
                  <a:outerShdw blurRad="38100" dist="38100" dir="2700000" algn="tl">
                    <a:srgbClr val="000000">
                      <a:alpha val="43137"/>
                    </a:srgbClr>
                  </a:outerShdw>
                </a:effectLst>
              </a:rPr>
              <a:t>Cross</a:t>
            </a:r>
          </a:p>
        </p:txBody>
      </p:sp>
      <p:sp>
        <p:nvSpPr>
          <p:cNvPr id="5" name="Rectangle 4">
            <a:extLst>
              <a:ext uri="{FF2B5EF4-FFF2-40B4-BE49-F238E27FC236}">
                <a16:creationId xmlns:a16="http://schemas.microsoft.com/office/drawing/2014/main" id="{BB7E6A4D-9AC5-4767-A309-4CD5455530BD}"/>
              </a:ext>
            </a:extLst>
          </p:cNvPr>
          <p:cNvSpPr/>
          <p:nvPr/>
        </p:nvSpPr>
        <p:spPr>
          <a:xfrm>
            <a:off x="0" y="3429001"/>
            <a:ext cx="6096000" cy="3429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u="sng" dirty="0">
                <a:solidFill>
                  <a:srgbClr val="FFFF00"/>
                </a:solidFill>
                <a:effectLst>
                  <a:outerShdw blurRad="38100" dist="38100" dir="2700000" algn="tl">
                    <a:srgbClr val="000000">
                      <a:alpha val="43137"/>
                    </a:srgbClr>
                  </a:outerShdw>
                </a:effectLst>
              </a:rPr>
              <a:t>Robes</a:t>
            </a:r>
            <a:r>
              <a:rPr lang="en-US" sz="5400" b="1" dirty="0">
                <a:effectLst>
                  <a:outerShdw blurRad="38100" dist="38100" dir="2700000" algn="tl">
                    <a:srgbClr val="000000">
                      <a:alpha val="43137"/>
                    </a:srgbClr>
                  </a:outerShdw>
                </a:effectLst>
              </a:rPr>
              <a:t> / </a:t>
            </a:r>
            <a:r>
              <a:rPr lang="en-US" sz="5400" b="1" u="sng" dirty="0">
                <a:solidFill>
                  <a:srgbClr val="FF0000"/>
                </a:solidFill>
                <a:effectLst>
                  <a:outerShdw blurRad="38100" dist="38100" dir="2700000" algn="tl">
                    <a:srgbClr val="000000">
                      <a:alpha val="43137"/>
                    </a:srgbClr>
                  </a:outerShdw>
                </a:effectLst>
              </a:rPr>
              <a:t>Rags</a:t>
            </a:r>
          </a:p>
        </p:txBody>
      </p:sp>
      <p:sp>
        <p:nvSpPr>
          <p:cNvPr id="6" name="Rectangle 5">
            <a:extLst>
              <a:ext uri="{FF2B5EF4-FFF2-40B4-BE49-F238E27FC236}">
                <a16:creationId xmlns:a16="http://schemas.microsoft.com/office/drawing/2014/main" id="{4E63D976-0B2B-4358-8645-0C98AD33D060}"/>
              </a:ext>
            </a:extLst>
          </p:cNvPr>
          <p:cNvSpPr/>
          <p:nvPr/>
        </p:nvSpPr>
        <p:spPr>
          <a:xfrm>
            <a:off x="6096000" y="-32210"/>
            <a:ext cx="6096000" cy="344579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u="sng" dirty="0">
                <a:solidFill>
                  <a:srgbClr val="FFFF00"/>
                </a:solidFill>
                <a:effectLst>
                  <a:outerShdw blurRad="38100" dist="38100" dir="2700000" algn="tl">
                    <a:srgbClr val="000000">
                      <a:alpha val="43137"/>
                    </a:srgbClr>
                  </a:outerShdw>
                </a:effectLst>
              </a:rPr>
              <a:t>Being Served</a:t>
            </a:r>
            <a:r>
              <a:rPr lang="en-US" sz="5400" b="1" dirty="0">
                <a:effectLst>
                  <a:outerShdw blurRad="38100" dist="38100" dir="2700000" algn="tl">
                    <a:srgbClr val="000000">
                      <a:alpha val="43137"/>
                    </a:srgbClr>
                  </a:outerShdw>
                </a:effectLst>
              </a:rPr>
              <a:t> / </a:t>
            </a:r>
            <a:r>
              <a:rPr lang="en-US" sz="5400" b="1" u="sng" dirty="0">
                <a:solidFill>
                  <a:srgbClr val="FF0000"/>
                </a:solidFill>
                <a:effectLst>
                  <a:outerShdw blurRad="38100" dist="38100" dir="2700000" algn="tl">
                    <a:srgbClr val="000000">
                      <a:alpha val="43137"/>
                    </a:srgbClr>
                  </a:outerShdw>
                </a:effectLst>
              </a:rPr>
              <a:t>Serving</a:t>
            </a:r>
          </a:p>
        </p:txBody>
      </p:sp>
      <p:sp>
        <p:nvSpPr>
          <p:cNvPr id="7" name="Rectangle 6">
            <a:extLst>
              <a:ext uri="{FF2B5EF4-FFF2-40B4-BE49-F238E27FC236}">
                <a16:creationId xmlns:a16="http://schemas.microsoft.com/office/drawing/2014/main" id="{417C4FFE-001B-49AD-8641-98EFCFB825D5}"/>
              </a:ext>
            </a:extLst>
          </p:cNvPr>
          <p:cNvSpPr/>
          <p:nvPr/>
        </p:nvSpPr>
        <p:spPr>
          <a:xfrm>
            <a:off x="6096000" y="3412205"/>
            <a:ext cx="6096000" cy="344579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u="sng" dirty="0">
                <a:solidFill>
                  <a:srgbClr val="FFFF00"/>
                </a:solidFill>
                <a:effectLst>
                  <a:outerShdw blurRad="38100" dist="38100" dir="2700000" algn="tl">
                    <a:srgbClr val="000000">
                      <a:alpha val="43137"/>
                    </a:srgbClr>
                  </a:outerShdw>
                </a:effectLst>
              </a:rPr>
              <a:t>Songs</a:t>
            </a:r>
            <a:r>
              <a:rPr lang="en-US" sz="5400" b="1" dirty="0">
                <a:effectLst>
                  <a:outerShdw blurRad="38100" dist="38100" dir="2700000" algn="tl">
                    <a:srgbClr val="000000">
                      <a:alpha val="43137"/>
                    </a:srgbClr>
                  </a:outerShdw>
                </a:effectLst>
              </a:rPr>
              <a:t> of </a:t>
            </a:r>
            <a:r>
              <a:rPr lang="en-US" sz="5400" b="1" u="sng" dirty="0">
                <a:solidFill>
                  <a:srgbClr val="FFFF00"/>
                </a:solidFill>
                <a:effectLst>
                  <a:outerShdw blurRad="38100" dist="38100" dir="2700000" algn="tl">
                    <a:srgbClr val="000000">
                      <a:alpha val="43137"/>
                    </a:srgbClr>
                  </a:outerShdw>
                </a:effectLst>
              </a:rPr>
              <a:t>Heaven</a:t>
            </a:r>
            <a:r>
              <a:rPr lang="en-US" sz="5400" b="1" dirty="0">
                <a:effectLst>
                  <a:outerShdw blurRad="38100" dist="38100" dir="2700000" algn="tl">
                    <a:srgbClr val="000000">
                      <a:alpha val="43137"/>
                    </a:srgbClr>
                  </a:outerShdw>
                </a:effectLst>
              </a:rPr>
              <a:t> / Cries from an </a:t>
            </a:r>
            <a:r>
              <a:rPr lang="en-US" sz="5400" b="1" u="sng" dirty="0">
                <a:solidFill>
                  <a:srgbClr val="FF0000"/>
                </a:solidFill>
                <a:effectLst>
                  <a:outerShdw blurRad="38100" dist="38100" dir="2700000" algn="tl">
                    <a:srgbClr val="000000">
                      <a:alpha val="43137"/>
                    </a:srgbClr>
                  </a:outerShdw>
                </a:effectLst>
              </a:rPr>
              <a:t>angry mob</a:t>
            </a:r>
          </a:p>
        </p:txBody>
      </p:sp>
    </p:spTree>
    <p:extLst>
      <p:ext uri="{BB962C8B-B14F-4D97-AF65-F5344CB8AC3E}">
        <p14:creationId xmlns:p14="http://schemas.microsoft.com/office/powerpoint/2010/main" val="72262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0" y="0"/>
            <a:ext cx="5751871"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chemeClr val="bg1"/>
                </a:solidFill>
                <a:effectLst>
                  <a:outerShdw blurRad="38100" dist="38100" dir="2700000" algn="tl">
                    <a:srgbClr val="000000">
                      <a:alpha val="43137"/>
                    </a:srgbClr>
                  </a:outerShdw>
                </a:effectLst>
              </a:rPr>
              <a:t> If we are going to be like </a:t>
            </a:r>
            <a:r>
              <a:rPr lang="en-US" sz="6000" b="1" u="sng" dirty="0">
                <a:solidFill>
                  <a:srgbClr val="FFFF00"/>
                </a:solidFill>
                <a:effectLst>
                  <a:outerShdw blurRad="38100" dist="38100" dir="2700000" algn="tl">
                    <a:srgbClr val="000000">
                      <a:alpha val="43137"/>
                    </a:srgbClr>
                  </a:outerShdw>
                </a:effectLst>
              </a:rPr>
              <a:t>Jesus</a:t>
            </a:r>
            <a:r>
              <a:rPr lang="en-US" sz="6000" b="1" dirty="0">
                <a:solidFill>
                  <a:schemeClr val="bg1"/>
                </a:solidFill>
                <a:effectLst>
                  <a:outerShdw blurRad="38100" dist="38100" dir="2700000" algn="tl">
                    <a:srgbClr val="000000">
                      <a:alpha val="43137"/>
                    </a:srgbClr>
                  </a:outerShdw>
                </a:effectLst>
              </a:rPr>
              <a:t>, we must become </a:t>
            </a:r>
            <a:r>
              <a:rPr lang="en-US" sz="6000" b="1" u="sng" dirty="0">
                <a:solidFill>
                  <a:srgbClr val="FFFF00"/>
                </a:solidFill>
                <a:effectLst>
                  <a:outerShdw blurRad="38100" dist="38100" dir="2700000" algn="tl">
                    <a:srgbClr val="000000">
                      <a:alpha val="43137"/>
                    </a:srgbClr>
                  </a:outerShdw>
                </a:effectLst>
              </a:rPr>
              <a:t>servants</a:t>
            </a:r>
            <a:r>
              <a:rPr lang="en-US" sz="6000" b="1" dirty="0">
                <a:solidFill>
                  <a:schemeClr val="bg1"/>
                </a:solidFill>
                <a:effectLst>
                  <a:outerShdw blurRad="38100" dist="38100" dir="2700000" algn="tl">
                    <a:srgbClr val="000000">
                      <a:alpha val="43137"/>
                    </a:srgbClr>
                  </a:outerShdw>
                </a:effectLst>
              </a:rPr>
              <a:t>, allowing others to become more at our expense.</a:t>
            </a:r>
            <a:endParaRPr lang="en-US" sz="6600" b="1" dirty="0">
              <a:solidFill>
                <a:schemeClr val="bg1"/>
              </a:solidFill>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66DE8F85-A9C8-8000-7892-9564705A2320}"/>
              </a:ext>
            </a:extLst>
          </p:cNvPr>
          <p:cNvSpPr/>
          <p:nvPr/>
        </p:nvSpPr>
        <p:spPr>
          <a:xfrm>
            <a:off x="5751871" y="0"/>
            <a:ext cx="644012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chemeClr val="bg1"/>
                </a:solidFill>
                <a:effectLst>
                  <a:outerShdw blurRad="38100" dist="38100" dir="2700000" algn="tl">
                    <a:srgbClr val="000000">
                      <a:alpha val="43137"/>
                    </a:srgbClr>
                  </a:outerShdw>
                </a:effectLst>
              </a:rPr>
              <a:t> </a:t>
            </a:r>
            <a:r>
              <a:rPr lang="en-US" sz="4800" b="1" dirty="0">
                <a:solidFill>
                  <a:schemeClr val="bg1"/>
                </a:solidFill>
                <a:effectLst>
                  <a:outerShdw blurRad="38100" dist="38100" dir="2700000" algn="tl">
                    <a:srgbClr val="000000">
                      <a:alpha val="43137"/>
                    </a:srgbClr>
                  </a:outerShdw>
                </a:effectLst>
              </a:rPr>
              <a:t>26 </a:t>
            </a:r>
            <a:r>
              <a:rPr lang="en-US" sz="4800" b="1" u="sng" dirty="0">
                <a:solidFill>
                  <a:schemeClr val="bg1"/>
                </a:solidFill>
                <a:effectLst>
                  <a:outerShdw blurRad="38100" dist="38100" dir="2700000" algn="tl">
                    <a:srgbClr val="000000">
                      <a:alpha val="43137"/>
                    </a:srgbClr>
                  </a:outerShdw>
                </a:effectLst>
              </a:rPr>
              <a:t>Then he released Barabbas to them</a:t>
            </a:r>
            <a:r>
              <a:rPr lang="en-US" sz="4800" b="1" dirty="0">
                <a:solidFill>
                  <a:schemeClr val="bg1"/>
                </a:solidFill>
                <a:effectLst>
                  <a:outerShdw blurRad="38100" dist="38100" dir="2700000" algn="tl">
                    <a:srgbClr val="000000">
                      <a:alpha val="43137"/>
                    </a:srgbClr>
                  </a:outerShdw>
                </a:effectLst>
              </a:rPr>
              <a:t>; and </a:t>
            </a:r>
            <a:r>
              <a:rPr lang="en-US" sz="4800" b="1" u="sng" dirty="0">
                <a:solidFill>
                  <a:srgbClr val="FF0000"/>
                </a:solidFill>
                <a:effectLst>
                  <a:outerShdw blurRad="38100" dist="38100" dir="2700000" algn="tl">
                    <a:srgbClr val="000000">
                      <a:alpha val="43137"/>
                    </a:srgbClr>
                  </a:outerShdw>
                </a:effectLst>
              </a:rPr>
              <a:t>when he had scourged Jesus, he delivered Him to be crucified</a:t>
            </a:r>
            <a:r>
              <a:rPr lang="en-US" sz="4800" b="1" dirty="0">
                <a:solidFill>
                  <a:schemeClr val="bg1"/>
                </a:solidFill>
                <a:effectLst>
                  <a:outerShdw blurRad="38100" dist="38100" dir="2700000" algn="tl">
                    <a:srgbClr val="000000">
                      <a:alpha val="43137"/>
                    </a:srgbClr>
                  </a:outerShdw>
                </a:effectLst>
              </a:rPr>
              <a:t>.</a:t>
            </a:r>
          </a:p>
          <a:p>
            <a:pPr algn="ctr"/>
            <a:endParaRPr lang="en-US" sz="4800" b="1" dirty="0">
              <a:solidFill>
                <a:schemeClr val="bg1"/>
              </a:solidFill>
              <a:effectLst>
                <a:outerShdw blurRad="38100" dist="38100" dir="2700000" algn="tl">
                  <a:srgbClr val="000000">
                    <a:alpha val="43137"/>
                  </a:srgbClr>
                </a:outerShdw>
              </a:effectLst>
            </a:endParaRPr>
          </a:p>
          <a:p>
            <a:pPr algn="ctr"/>
            <a:r>
              <a:rPr lang="en-US" sz="4800" b="1" dirty="0">
                <a:solidFill>
                  <a:schemeClr val="bg1"/>
                </a:solidFill>
                <a:effectLst>
                  <a:outerShdw blurRad="38100" dist="38100" dir="2700000" algn="tl">
                    <a:srgbClr val="000000">
                      <a:alpha val="43137"/>
                    </a:srgbClr>
                  </a:outerShdw>
                </a:effectLst>
              </a:rPr>
              <a:t>(Matthew 27:26)</a:t>
            </a:r>
            <a:endParaRPr lang="en-US" sz="6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184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3.) Servanthood means being </a:t>
            </a:r>
            <a:r>
              <a:rPr lang="en-US" sz="5400" b="1" u="sng" dirty="0">
                <a:solidFill>
                  <a:srgbClr val="FFFF00"/>
                </a:solidFill>
                <a:effectLst>
                  <a:outerShdw blurRad="38100" dist="38100" dir="2700000" algn="tl">
                    <a:srgbClr val="000000">
                      <a:alpha val="43137"/>
                    </a:srgbClr>
                  </a:outerShdw>
                </a:effectLst>
              </a:rPr>
              <a:t>obedient </a:t>
            </a:r>
            <a:r>
              <a:rPr lang="en-US" sz="5400" b="1" dirty="0">
                <a:solidFill>
                  <a:prstClr val="white"/>
                </a:solidFill>
                <a:effectLst>
                  <a:outerShdw blurRad="38100" dist="38100" dir="2700000" algn="tl">
                    <a:srgbClr val="000000">
                      <a:alpha val="43137"/>
                    </a:srgbClr>
                  </a:outerShdw>
                </a:effectLst>
              </a:rPr>
              <a:t>whatever the </a:t>
            </a:r>
            <a:r>
              <a:rPr lang="en-US" sz="5400" b="1" u="sng" dirty="0">
                <a:solidFill>
                  <a:srgbClr val="FF0000"/>
                </a:solidFill>
                <a:effectLst>
                  <a:outerShdw blurRad="38100" dist="38100" dir="2700000" algn="tl">
                    <a:srgbClr val="000000">
                      <a:alpha val="43137"/>
                    </a:srgbClr>
                  </a:outerShdw>
                </a:effectLst>
              </a:rPr>
              <a:t>cost</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0" y="1144588"/>
            <a:ext cx="5043948" cy="4154984"/>
          </a:xfrm>
          <a:prstGeom prst="rect">
            <a:avLst/>
          </a:prstGeom>
          <a:noFill/>
        </p:spPr>
        <p:txBody>
          <a:bodyPr wrap="square" lIns="91440" tIns="45720" rIns="91440" bIns="45720">
            <a:spAutoFit/>
          </a:bodyPr>
          <a:lstStyle/>
          <a:p>
            <a:pPr algn="ctr"/>
            <a:r>
              <a:rPr lang="en-US" sz="8800" b="0" cap="none" spc="0" dirty="0">
                <a:ln w="0"/>
                <a:solidFill>
                  <a:schemeClr val="tx1"/>
                </a:solidFill>
                <a:effectLst>
                  <a:outerShdw blurRad="38100" dist="19050" dir="2700000" algn="tl" rotWithShape="0">
                    <a:schemeClr val="dk1">
                      <a:alpha val="40000"/>
                    </a:schemeClr>
                  </a:outerShdw>
                </a:effectLst>
                <a:highlight>
                  <a:srgbClr val="FFFF00"/>
                </a:highlight>
              </a:rPr>
              <a:t>A Servant’s Heart</a:t>
            </a:r>
          </a:p>
        </p:txBody>
      </p:sp>
    </p:spTree>
    <p:extLst>
      <p:ext uri="{BB962C8B-B14F-4D97-AF65-F5344CB8AC3E}">
        <p14:creationId xmlns:p14="http://schemas.microsoft.com/office/powerpoint/2010/main" val="313382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881925" y="11164"/>
            <a:ext cx="6310075" cy="684683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8 And being found in appearance as a man,</a:t>
            </a:r>
          </a:p>
          <a:p>
            <a:pPr algn="ctr"/>
            <a:r>
              <a:rPr lang="en-US" sz="4800" b="1" dirty="0">
                <a:solidFill>
                  <a:schemeClr val="bg1"/>
                </a:solidFill>
                <a:effectLst>
                  <a:outerShdw blurRad="38100" dist="38100" dir="2700000" algn="tl">
                    <a:srgbClr val="000000">
                      <a:alpha val="43137"/>
                    </a:srgbClr>
                  </a:outerShdw>
                </a:effectLst>
              </a:rPr>
              <a:t>    he humbled himself</a:t>
            </a:r>
          </a:p>
          <a:p>
            <a:pPr algn="ctr"/>
            <a:r>
              <a:rPr lang="en-US" sz="4800" b="1" dirty="0">
                <a:solidFill>
                  <a:schemeClr val="bg1"/>
                </a:solidFill>
                <a:effectLst>
                  <a:outerShdw blurRad="38100" dist="38100" dir="2700000" algn="tl">
                    <a:srgbClr val="000000">
                      <a:alpha val="43137"/>
                    </a:srgbClr>
                  </a:outerShdw>
                </a:effectLst>
              </a:rPr>
              <a:t>    </a:t>
            </a:r>
            <a:r>
              <a:rPr lang="en-US" sz="4800" b="1" u="sng" dirty="0">
                <a:solidFill>
                  <a:srgbClr val="FFFF00"/>
                </a:solidFill>
                <a:effectLst>
                  <a:outerShdw blurRad="38100" dist="38100" dir="2700000" algn="tl">
                    <a:srgbClr val="000000">
                      <a:alpha val="43137"/>
                    </a:srgbClr>
                  </a:outerShdw>
                </a:effectLst>
              </a:rPr>
              <a:t>by becoming obedient to death—</a:t>
            </a:r>
          </a:p>
          <a:p>
            <a:pPr algn="ctr"/>
            <a:r>
              <a:rPr lang="en-US" sz="4800" b="1" u="sng" dirty="0">
                <a:solidFill>
                  <a:srgbClr val="FFFF00"/>
                </a:solidFill>
                <a:effectLst>
                  <a:outerShdw blurRad="38100" dist="38100" dir="2700000" algn="tl">
                    <a:srgbClr val="000000">
                      <a:alpha val="43137"/>
                    </a:srgbClr>
                  </a:outerShdw>
                </a:effectLst>
              </a:rPr>
              <a:t>even death on a cross</a:t>
            </a:r>
            <a:r>
              <a:rPr lang="en-US" sz="4800" b="1" dirty="0">
                <a:solidFill>
                  <a:schemeClr val="bg1"/>
                </a:solidFill>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a:p>
            <a:pPr algn="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(Philippians 2:8)</a:t>
            </a:r>
          </a:p>
        </p:txBody>
      </p:sp>
      <p:sp>
        <p:nvSpPr>
          <p:cNvPr id="5" name="Rectangle 4">
            <a:extLst>
              <a:ext uri="{FF2B5EF4-FFF2-40B4-BE49-F238E27FC236}">
                <a16:creationId xmlns:a16="http://schemas.microsoft.com/office/drawing/2014/main" id="{113FD750-D2AD-03FB-C75E-90CC8B7AFD14}"/>
              </a:ext>
            </a:extLst>
          </p:cNvPr>
          <p:cNvSpPr/>
          <p:nvPr/>
        </p:nvSpPr>
        <p:spPr>
          <a:xfrm>
            <a:off x="0" y="0"/>
            <a:ext cx="5881925" cy="684683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The Cost of the </a:t>
            </a:r>
            <a:r>
              <a:rPr lang="en-US" sz="4800" b="1" u="sng" dirty="0">
                <a:solidFill>
                  <a:srgbClr val="FF0000"/>
                </a:solidFill>
                <a:effectLst>
                  <a:outerShdw blurRad="38100" dist="38100" dir="2700000" algn="tl">
                    <a:srgbClr val="000000">
                      <a:alpha val="43137"/>
                    </a:srgbClr>
                  </a:outerShdw>
                </a:effectLst>
              </a:rPr>
              <a:t>Cross</a:t>
            </a:r>
            <a:endParaRPr lang="en-US" sz="4400" b="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921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881925" y="11164"/>
            <a:ext cx="6310075" cy="684683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44 And </a:t>
            </a:r>
            <a:r>
              <a:rPr lang="en-US" sz="4800" b="1" u="sng" dirty="0">
                <a:solidFill>
                  <a:srgbClr val="FF0000"/>
                </a:solidFill>
                <a:effectLst>
                  <a:outerShdw blurRad="38100" dist="38100" dir="2700000" algn="tl">
                    <a:srgbClr val="000000">
                      <a:alpha val="43137"/>
                    </a:srgbClr>
                  </a:outerShdw>
                </a:effectLst>
              </a:rPr>
              <a:t>being in agony</a:t>
            </a:r>
            <a:r>
              <a:rPr lang="en-US" sz="4800" b="1" dirty="0">
                <a:solidFill>
                  <a:schemeClr val="bg1"/>
                </a:solidFill>
                <a:effectLst>
                  <a:outerShdw blurRad="38100" dist="38100" dir="2700000" algn="tl">
                    <a:srgbClr val="000000">
                      <a:alpha val="43137"/>
                    </a:srgbClr>
                  </a:outerShdw>
                </a:effectLst>
              </a:rPr>
              <a:t>, He prayed more earnestly. </a:t>
            </a:r>
            <a:r>
              <a:rPr lang="en-US" sz="4800" b="1" u="sng" dirty="0">
                <a:solidFill>
                  <a:srgbClr val="FF0000"/>
                </a:solidFill>
                <a:effectLst>
                  <a:outerShdw blurRad="38100" dist="38100" dir="2700000" algn="tl">
                    <a:srgbClr val="000000">
                      <a:alpha val="43137"/>
                    </a:srgbClr>
                  </a:outerShdw>
                </a:effectLst>
              </a:rPr>
              <a:t>Then His sweat became like great drops of blood falling down to the ground</a:t>
            </a:r>
            <a:r>
              <a:rPr lang="en-US" sz="4800" b="1" dirty="0">
                <a:solidFill>
                  <a:schemeClr val="bg1"/>
                </a:solidFill>
                <a:effectLst>
                  <a:outerShdw blurRad="38100" dist="38100" dir="2700000" algn="tl">
                    <a:srgbClr val="000000">
                      <a:alpha val="43137"/>
                    </a:srgbClr>
                  </a:outerShdw>
                </a:effectLst>
              </a:rPr>
              <a:t>.</a:t>
            </a:r>
          </a:p>
          <a:p>
            <a:pPr algn="ctr"/>
            <a:endParaRPr lang="en-US" sz="4800" b="1" dirty="0">
              <a:solidFill>
                <a:schemeClr val="bg1"/>
              </a:solidFill>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(Luke 22:44)</a:t>
            </a:r>
          </a:p>
        </p:txBody>
      </p:sp>
      <p:sp>
        <p:nvSpPr>
          <p:cNvPr id="5" name="Rectangle 4">
            <a:extLst>
              <a:ext uri="{FF2B5EF4-FFF2-40B4-BE49-F238E27FC236}">
                <a16:creationId xmlns:a16="http://schemas.microsoft.com/office/drawing/2014/main" id="{113FD750-D2AD-03FB-C75E-90CC8B7AFD14}"/>
              </a:ext>
            </a:extLst>
          </p:cNvPr>
          <p:cNvSpPr/>
          <p:nvPr/>
        </p:nvSpPr>
        <p:spPr>
          <a:xfrm>
            <a:off x="0" y="0"/>
            <a:ext cx="5881925" cy="684683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The Cost of the </a:t>
            </a:r>
            <a:r>
              <a:rPr lang="en-US" sz="4800" b="1" u="sng" dirty="0">
                <a:solidFill>
                  <a:srgbClr val="FF0000"/>
                </a:solidFill>
                <a:effectLst>
                  <a:outerShdw blurRad="38100" dist="38100" dir="2700000" algn="tl">
                    <a:srgbClr val="000000">
                      <a:alpha val="43137"/>
                    </a:srgbClr>
                  </a:outerShdw>
                </a:effectLst>
              </a:rPr>
              <a:t>Garden</a:t>
            </a:r>
            <a:endParaRPr lang="en-US" sz="4400" b="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289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4.) Servanthood will be </a:t>
            </a:r>
            <a:r>
              <a:rPr lang="en-US" sz="5400" b="1" u="sng" dirty="0">
                <a:solidFill>
                  <a:srgbClr val="FFFF00"/>
                </a:solidFill>
                <a:effectLst>
                  <a:outerShdw blurRad="38100" dist="38100" dir="2700000" algn="tl">
                    <a:srgbClr val="000000">
                      <a:alpha val="43137"/>
                    </a:srgbClr>
                  </a:outerShdw>
                </a:effectLst>
              </a:rPr>
              <a:t>rewarded</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0" y="1144588"/>
            <a:ext cx="5043948" cy="4154984"/>
          </a:xfrm>
          <a:prstGeom prst="rect">
            <a:avLst/>
          </a:prstGeom>
          <a:noFill/>
        </p:spPr>
        <p:txBody>
          <a:bodyPr wrap="square" lIns="91440" tIns="45720" rIns="91440" bIns="45720">
            <a:spAutoFit/>
          </a:bodyPr>
          <a:lstStyle/>
          <a:p>
            <a:pPr algn="ctr"/>
            <a:r>
              <a:rPr lang="en-US" sz="8800" b="0" cap="none" spc="0" dirty="0">
                <a:ln w="0"/>
                <a:solidFill>
                  <a:schemeClr val="tx1"/>
                </a:solidFill>
                <a:effectLst>
                  <a:outerShdw blurRad="38100" dist="19050" dir="2700000" algn="tl" rotWithShape="0">
                    <a:schemeClr val="dk1">
                      <a:alpha val="40000"/>
                    </a:schemeClr>
                  </a:outerShdw>
                </a:effectLst>
                <a:highlight>
                  <a:srgbClr val="FFFF00"/>
                </a:highlight>
              </a:rPr>
              <a:t>A Servant’s Heart</a:t>
            </a:r>
          </a:p>
        </p:txBody>
      </p:sp>
    </p:spTree>
    <p:extLst>
      <p:ext uri="{BB962C8B-B14F-4D97-AF65-F5344CB8AC3E}">
        <p14:creationId xmlns:p14="http://schemas.microsoft.com/office/powerpoint/2010/main" val="99261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678129" y="0"/>
            <a:ext cx="6513871"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solidFill>
                  <a:schemeClr val="bg1"/>
                </a:solidFill>
                <a:effectLst>
                  <a:outerShdw blurRad="38100" dist="38100" dir="2700000" algn="tl">
                    <a:srgbClr val="000000">
                      <a:alpha val="43137"/>
                    </a:srgbClr>
                  </a:outerShdw>
                </a:effectLst>
              </a:rPr>
              <a:t>9 Therefore God </a:t>
            </a:r>
            <a:r>
              <a:rPr lang="en-US" sz="2800" b="1" dirty="0">
                <a:solidFill>
                  <a:srgbClr val="FFFF00"/>
                </a:solidFill>
                <a:effectLst>
                  <a:outerShdw blurRad="38100" dist="38100" dir="2700000" algn="tl">
                    <a:srgbClr val="000000">
                      <a:alpha val="43137"/>
                    </a:srgbClr>
                  </a:outerShdw>
                </a:effectLst>
              </a:rPr>
              <a:t>exalted him to the highest place</a:t>
            </a:r>
          </a:p>
          <a:p>
            <a:pPr algn="ctr"/>
            <a:r>
              <a:rPr lang="en-US" sz="2800" b="1" dirty="0">
                <a:solidFill>
                  <a:schemeClr val="bg1"/>
                </a:solidFill>
                <a:effectLst>
                  <a:outerShdw blurRad="38100" dist="38100" dir="2700000" algn="tl">
                    <a:srgbClr val="000000">
                      <a:alpha val="43137"/>
                    </a:srgbClr>
                  </a:outerShdw>
                </a:effectLst>
              </a:rPr>
              <a:t>    and </a:t>
            </a:r>
            <a:r>
              <a:rPr lang="en-US" sz="2800" b="1" dirty="0">
                <a:solidFill>
                  <a:srgbClr val="FFFF00"/>
                </a:solidFill>
                <a:effectLst>
                  <a:outerShdw blurRad="38100" dist="38100" dir="2700000" algn="tl">
                    <a:srgbClr val="000000">
                      <a:alpha val="43137"/>
                    </a:srgbClr>
                  </a:outerShdw>
                </a:effectLst>
              </a:rPr>
              <a:t>gave him the name that is above every name</a:t>
            </a:r>
            <a:r>
              <a:rPr lang="en-US" sz="2800" b="1" dirty="0">
                <a:solidFill>
                  <a:schemeClr val="bg1"/>
                </a:solidFill>
                <a:effectLst>
                  <a:outerShdw blurRad="38100" dist="38100" dir="2700000" algn="tl">
                    <a:srgbClr val="000000">
                      <a:alpha val="43137"/>
                    </a:srgbClr>
                  </a:outerShdw>
                </a:effectLst>
              </a:rPr>
              <a:t>,</a:t>
            </a:r>
          </a:p>
          <a:p>
            <a:pPr algn="ctr"/>
            <a:r>
              <a:rPr lang="en-US" sz="2800" b="1" dirty="0">
                <a:solidFill>
                  <a:schemeClr val="bg1"/>
                </a:solidFill>
                <a:effectLst>
                  <a:outerShdw blurRad="38100" dist="38100" dir="2700000" algn="tl">
                    <a:srgbClr val="000000">
                      <a:alpha val="43137"/>
                    </a:srgbClr>
                  </a:outerShdw>
                </a:effectLst>
              </a:rPr>
              <a:t>10 </a:t>
            </a:r>
            <a:r>
              <a:rPr lang="en-US" sz="2800" b="1" dirty="0">
                <a:solidFill>
                  <a:srgbClr val="FFFF00"/>
                </a:solidFill>
                <a:effectLst>
                  <a:outerShdw blurRad="38100" dist="38100" dir="2700000" algn="tl">
                    <a:srgbClr val="000000">
                      <a:alpha val="43137"/>
                    </a:srgbClr>
                  </a:outerShdw>
                </a:effectLst>
              </a:rPr>
              <a:t>that at the name of Jesus every knee should bow</a:t>
            </a:r>
            <a:r>
              <a:rPr lang="en-US" sz="2800" b="1" dirty="0">
                <a:solidFill>
                  <a:schemeClr val="bg1"/>
                </a:solidFill>
                <a:effectLst>
                  <a:outerShdw blurRad="38100" dist="38100" dir="2700000" algn="tl">
                    <a:srgbClr val="000000">
                      <a:alpha val="43137"/>
                    </a:srgbClr>
                  </a:outerShdw>
                </a:effectLst>
              </a:rPr>
              <a:t>,</a:t>
            </a:r>
          </a:p>
          <a:p>
            <a:pPr algn="ctr"/>
            <a:r>
              <a:rPr lang="en-US" sz="2800" b="1" dirty="0">
                <a:solidFill>
                  <a:schemeClr val="bg1"/>
                </a:solidFill>
                <a:effectLst>
                  <a:outerShdw blurRad="38100" dist="38100" dir="2700000" algn="tl">
                    <a:srgbClr val="000000">
                      <a:alpha val="43137"/>
                    </a:srgbClr>
                  </a:outerShdw>
                </a:effectLst>
              </a:rPr>
              <a:t>    </a:t>
            </a:r>
            <a:r>
              <a:rPr lang="en-US" sz="2800" b="1" dirty="0">
                <a:solidFill>
                  <a:srgbClr val="FFFF00"/>
                </a:solidFill>
                <a:effectLst>
                  <a:outerShdw blurRad="38100" dist="38100" dir="2700000" algn="tl">
                    <a:srgbClr val="000000">
                      <a:alpha val="43137"/>
                    </a:srgbClr>
                  </a:outerShdw>
                </a:effectLst>
              </a:rPr>
              <a:t>in heaven and on earth and under the earth</a:t>
            </a:r>
            <a:r>
              <a:rPr lang="en-US" sz="2800" b="1" dirty="0">
                <a:solidFill>
                  <a:schemeClr val="bg1"/>
                </a:solidFill>
                <a:effectLst>
                  <a:outerShdw blurRad="38100" dist="38100" dir="2700000" algn="tl">
                    <a:srgbClr val="000000">
                      <a:alpha val="43137"/>
                    </a:srgbClr>
                  </a:outerShdw>
                </a:effectLst>
              </a:rPr>
              <a:t>,</a:t>
            </a:r>
          </a:p>
          <a:p>
            <a:pPr algn="ctr"/>
            <a:r>
              <a:rPr lang="en-US" sz="2800" b="1" dirty="0">
                <a:solidFill>
                  <a:schemeClr val="bg1"/>
                </a:solidFill>
                <a:effectLst>
                  <a:outerShdw blurRad="38100" dist="38100" dir="2700000" algn="tl">
                    <a:srgbClr val="000000">
                      <a:alpha val="43137"/>
                    </a:srgbClr>
                  </a:outerShdw>
                </a:effectLst>
              </a:rPr>
              <a:t>11 </a:t>
            </a:r>
            <a:r>
              <a:rPr lang="en-US" sz="2800" b="1" dirty="0">
                <a:solidFill>
                  <a:srgbClr val="FFFF00"/>
                </a:solidFill>
                <a:effectLst>
                  <a:outerShdw blurRad="38100" dist="38100" dir="2700000" algn="tl">
                    <a:srgbClr val="000000">
                      <a:alpha val="43137"/>
                    </a:srgbClr>
                  </a:outerShdw>
                </a:effectLst>
              </a:rPr>
              <a:t>and every tongue acknowledge that Jesus Christ is Lord</a:t>
            </a:r>
            <a:r>
              <a:rPr lang="en-US" sz="2800" b="1" dirty="0">
                <a:solidFill>
                  <a:schemeClr val="bg1"/>
                </a:solidFill>
                <a:effectLst>
                  <a:outerShdw blurRad="38100" dist="38100" dir="2700000" algn="tl">
                    <a:srgbClr val="000000">
                      <a:alpha val="43137"/>
                    </a:srgbClr>
                  </a:outerShdw>
                </a:effectLst>
              </a:rPr>
              <a:t>,</a:t>
            </a:r>
          </a:p>
          <a:p>
            <a:pPr algn="ctr"/>
            <a:r>
              <a:rPr lang="en-US" sz="2800" b="1" dirty="0">
                <a:solidFill>
                  <a:schemeClr val="bg1"/>
                </a:solidFill>
                <a:effectLst>
                  <a:outerShdw blurRad="38100" dist="38100" dir="2700000" algn="tl">
                    <a:srgbClr val="000000">
                      <a:alpha val="43137"/>
                    </a:srgbClr>
                  </a:outerShdw>
                </a:effectLst>
              </a:rPr>
              <a:t>    to the glory of God the Father.</a:t>
            </a:r>
            <a:endParaRPr lang="en-US" sz="2800" b="1" dirty="0">
              <a:effectLst>
                <a:outerShdw blurRad="38100" dist="38100" dir="2700000" algn="tl">
                  <a:srgbClr val="000000">
                    <a:alpha val="43137"/>
                  </a:srgbClr>
                </a:outerShdw>
              </a:effectLst>
            </a:endParaRPr>
          </a:p>
          <a:p>
            <a:pPr algn="r"/>
            <a:endParaRPr lang="en-US" sz="2800" b="1" dirty="0">
              <a:effectLst>
                <a:outerShdw blurRad="38100" dist="38100" dir="2700000" algn="tl">
                  <a:srgbClr val="000000">
                    <a:alpha val="43137"/>
                  </a:srgbClr>
                </a:outerShdw>
              </a:effectLst>
            </a:endParaRPr>
          </a:p>
          <a:p>
            <a:pPr algn="r"/>
            <a:r>
              <a:rPr lang="en-US" sz="2800" b="1" dirty="0">
                <a:effectLst>
                  <a:outerShdw blurRad="38100" dist="38100" dir="2700000" algn="tl">
                    <a:srgbClr val="000000">
                      <a:alpha val="43137"/>
                    </a:srgbClr>
                  </a:outerShdw>
                </a:effectLst>
              </a:rPr>
              <a:t>(Philippians 2:9-11)</a:t>
            </a:r>
          </a:p>
        </p:txBody>
      </p:sp>
      <p:sp>
        <p:nvSpPr>
          <p:cNvPr id="5" name="Rectangle 4">
            <a:extLst>
              <a:ext uri="{FF2B5EF4-FFF2-40B4-BE49-F238E27FC236}">
                <a16:creationId xmlns:a16="http://schemas.microsoft.com/office/drawing/2014/main" id="{3900D1C4-9337-5488-0567-9E171D6C9169}"/>
              </a:ext>
            </a:extLst>
          </p:cNvPr>
          <p:cNvSpPr/>
          <p:nvPr/>
        </p:nvSpPr>
        <p:spPr>
          <a:xfrm>
            <a:off x="0" y="0"/>
            <a:ext cx="567812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7200" b="1" dirty="0">
                <a:solidFill>
                  <a:schemeClr val="bg1"/>
                </a:solidFill>
                <a:effectLst>
                  <a:outerShdw blurRad="38100" dist="38100" dir="2700000" algn="tl">
                    <a:srgbClr val="000000">
                      <a:alpha val="43137"/>
                    </a:srgbClr>
                  </a:outerShdw>
                </a:effectLst>
              </a:rPr>
              <a:t>Jesus’ </a:t>
            </a:r>
            <a:r>
              <a:rPr lang="en-US" sz="7200" b="1" u="sng" dirty="0">
                <a:solidFill>
                  <a:srgbClr val="FFFF00"/>
                </a:solidFill>
                <a:effectLst>
                  <a:outerShdw blurRad="38100" dist="38100" dir="2700000" algn="tl">
                    <a:srgbClr val="000000">
                      <a:alpha val="43137"/>
                    </a:srgbClr>
                  </a:outerShdw>
                </a:effectLst>
              </a:rPr>
              <a:t>Reward</a:t>
            </a:r>
          </a:p>
        </p:txBody>
      </p:sp>
    </p:spTree>
    <p:extLst>
      <p:ext uri="{BB962C8B-B14F-4D97-AF65-F5344CB8AC3E}">
        <p14:creationId xmlns:p14="http://schemas.microsoft.com/office/powerpoint/2010/main" val="2462536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619134" y="0"/>
            <a:ext cx="6572865"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11 But he who is greatest among you shall be your servant. 12 And whoever exalts himself will be humbled, and he who humbles himself will be </a:t>
            </a:r>
            <a:r>
              <a:rPr lang="en-US" sz="4800" b="1" u="sng" dirty="0">
                <a:solidFill>
                  <a:srgbClr val="FFFF00"/>
                </a:solidFill>
                <a:effectLst>
                  <a:outerShdw blurRad="38100" dist="38100" dir="2700000" algn="tl">
                    <a:srgbClr val="000000">
                      <a:alpha val="43137"/>
                    </a:srgbClr>
                  </a:outerShdw>
                </a:effectLst>
              </a:rPr>
              <a:t>exalted</a:t>
            </a:r>
            <a:r>
              <a:rPr lang="en-US" sz="4800" b="1" dirty="0">
                <a:solidFill>
                  <a:schemeClr val="bg1"/>
                </a:solidFill>
                <a:effectLst>
                  <a:outerShdw blurRad="38100" dist="38100" dir="2700000" algn="tl">
                    <a:srgbClr val="000000">
                      <a:alpha val="43137"/>
                    </a:srgbClr>
                  </a:outerShdw>
                </a:effectLst>
              </a:rPr>
              <a:t>.</a:t>
            </a:r>
          </a:p>
          <a:p>
            <a:pPr algn="ctr"/>
            <a:endParaRPr lang="en-US" sz="4800" b="1" dirty="0">
              <a:solidFill>
                <a:schemeClr val="bg1"/>
              </a:solidFill>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(Matthew 23:11-12)</a:t>
            </a:r>
          </a:p>
        </p:txBody>
      </p:sp>
      <p:sp>
        <p:nvSpPr>
          <p:cNvPr id="5" name="Rectangle 4">
            <a:extLst>
              <a:ext uri="{FF2B5EF4-FFF2-40B4-BE49-F238E27FC236}">
                <a16:creationId xmlns:a16="http://schemas.microsoft.com/office/drawing/2014/main" id="{60A6ADE0-7B98-D565-CBBB-BD0870598627}"/>
              </a:ext>
            </a:extLst>
          </p:cNvPr>
          <p:cNvSpPr/>
          <p:nvPr/>
        </p:nvSpPr>
        <p:spPr>
          <a:xfrm>
            <a:off x="1" y="0"/>
            <a:ext cx="5619134"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chemeClr val="bg1"/>
                </a:solidFill>
                <a:effectLst>
                  <a:outerShdw blurRad="38100" dist="38100" dir="2700000" algn="tl">
                    <a:srgbClr val="000000">
                      <a:alpha val="43137"/>
                    </a:srgbClr>
                  </a:outerShdw>
                </a:effectLst>
              </a:rPr>
              <a:t> Do you want to be </a:t>
            </a:r>
            <a:r>
              <a:rPr lang="en-US" sz="6000" b="1" u="sng" dirty="0">
                <a:solidFill>
                  <a:srgbClr val="FFFF00"/>
                </a:solidFill>
                <a:effectLst>
                  <a:outerShdw blurRad="38100" dist="38100" dir="2700000" algn="tl">
                    <a:srgbClr val="000000">
                      <a:alpha val="43137"/>
                    </a:srgbClr>
                  </a:outerShdw>
                </a:effectLst>
              </a:rPr>
              <a:t>exalted</a:t>
            </a:r>
            <a:r>
              <a:rPr lang="en-US" sz="60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88391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5955155" y="0"/>
            <a:ext cx="184731" cy="2646878"/>
          </a:xfrm>
          <a:prstGeom prst="rect">
            <a:avLst/>
          </a:prstGeom>
          <a:noFill/>
        </p:spPr>
        <p:txBody>
          <a:bodyPr wrap="none" lIns="91440" tIns="45720" rIns="91440" bIns="45720">
            <a:spAutoFit/>
          </a:bodyPr>
          <a:lstStyle/>
          <a:p>
            <a:pPr algn="ctr"/>
            <a:endParaRPr lang="en-US" sz="16600" b="1" cap="none" spc="0" dirty="0">
              <a:ln w="13462">
                <a:solidFill>
                  <a:schemeClr val="bg1"/>
                </a:solidFill>
                <a:prstDash val="solid"/>
              </a:ln>
              <a:solidFill>
                <a:schemeClr val="tx1">
                  <a:lumMod val="85000"/>
                  <a:lumOff val="15000"/>
                </a:schemeClr>
              </a:solidFill>
              <a:highlight>
                <a:srgbClr val="C0C0C0"/>
              </a:highlight>
            </a:endParaRPr>
          </a:p>
        </p:txBody>
      </p:sp>
      <p:sp>
        <p:nvSpPr>
          <p:cNvPr id="4" name="Rectangle 3">
            <a:extLst>
              <a:ext uri="{FF2B5EF4-FFF2-40B4-BE49-F238E27FC236}">
                <a16:creationId xmlns:a16="http://schemas.microsoft.com/office/drawing/2014/main" id="{87D6F520-5201-39E5-143A-F5B5AD22FCE9}"/>
              </a:ext>
            </a:extLst>
          </p:cNvPr>
          <p:cNvSpPr/>
          <p:nvPr/>
        </p:nvSpPr>
        <p:spPr>
          <a:xfrm>
            <a:off x="0" y="0"/>
            <a:ext cx="12192000" cy="1991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800" b="1" dirty="0">
                <a:solidFill>
                  <a:schemeClr val="tx1"/>
                </a:solidFill>
                <a:effectLst>
                  <a:outerShdw blurRad="38100" dist="38100" dir="2700000" algn="tl">
                    <a:srgbClr val="000000">
                      <a:alpha val="43137"/>
                    </a:srgbClr>
                  </a:outerShdw>
                </a:effectLst>
              </a:rPr>
              <a:t>C  U  L  T  U  R  E</a:t>
            </a:r>
          </a:p>
        </p:txBody>
      </p:sp>
      <p:sp>
        <p:nvSpPr>
          <p:cNvPr id="8" name="Rectangle 7">
            <a:extLst>
              <a:ext uri="{FF2B5EF4-FFF2-40B4-BE49-F238E27FC236}">
                <a16:creationId xmlns:a16="http://schemas.microsoft.com/office/drawing/2014/main" id="{2849ED46-5516-412C-6B85-CDCD8145AE7B}"/>
              </a:ext>
            </a:extLst>
          </p:cNvPr>
          <p:cNvSpPr/>
          <p:nvPr/>
        </p:nvSpPr>
        <p:spPr>
          <a:xfrm>
            <a:off x="268435" y="1991032"/>
            <a:ext cx="1165122"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b="1" dirty="0">
                <a:solidFill>
                  <a:schemeClr val="tx1"/>
                </a:solidFill>
              </a:rPr>
              <a:t>O</a:t>
            </a:r>
          </a:p>
          <a:p>
            <a:pPr algn="ctr"/>
            <a:r>
              <a:rPr lang="en-US" sz="2900" b="1" dirty="0">
                <a:solidFill>
                  <a:schemeClr val="tx1"/>
                </a:solidFill>
              </a:rPr>
              <a:t>L</a:t>
            </a:r>
          </a:p>
          <a:p>
            <a:pPr algn="ctr"/>
            <a:r>
              <a:rPr lang="en-US" sz="2900" b="1" dirty="0">
                <a:solidFill>
                  <a:schemeClr val="tx1"/>
                </a:solidFill>
              </a:rPr>
              <a:t>L</a:t>
            </a:r>
          </a:p>
          <a:p>
            <a:pPr algn="ctr"/>
            <a:r>
              <a:rPr lang="en-US" sz="2900" b="1" dirty="0">
                <a:solidFill>
                  <a:schemeClr val="tx1"/>
                </a:solidFill>
              </a:rPr>
              <a:t>E</a:t>
            </a:r>
          </a:p>
          <a:p>
            <a:pPr algn="ctr"/>
            <a:r>
              <a:rPr lang="en-US" sz="2900" b="1" dirty="0">
                <a:solidFill>
                  <a:schemeClr val="tx1"/>
                </a:solidFill>
              </a:rPr>
              <a:t>C</a:t>
            </a:r>
          </a:p>
          <a:p>
            <a:pPr algn="ctr"/>
            <a:r>
              <a:rPr lang="en-US" sz="2900" b="1" dirty="0">
                <a:solidFill>
                  <a:schemeClr val="tx1"/>
                </a:solidFill>
              </a:rPr>
              <a:t>T</a:t>
            </a:r>
            <a:br>
              <a:rPr lang="en-US" sz="2900" b="1" dirty="0">
                <a:solidFill>
                  <a:schemeClr val="tx1"/>
                </a:solidFill>
              </a:rPr>
            </a:br>
            <a:r>
              <a:rPr lang="en-US" sz="2900" b="1" dirty="0">
                <a:solidFill>
                  <a:schemeClr val="tx1"/>
                </a:solidFill>
              </a:rPr>
              <a:t>I</a:t>
            </a:r>
            <a:br>
              <a:rPr lang="en-US" sz="2900" b="1" dirty="0">
                <a:solidFill>
                  <a:schemeClr val="tx1"/>
                </a:solidFill>
              </a:rPr>
            </a:br>
            <a:r>
              <a:rPr lang="en-US" sz="2900" b="1" dirty="0">
                <a:solidFill>
                  <a:schemeClr val="tx1"/>
                </a:solidFill>
              </a:rPr>
              <a:t>V</a:t>
            </a:r>
            <a:br>
              <a:rPr lang="en-US" sz="2900" b="1" dirty="0">
                <a:solidFill>
                  <a:schemeClr val="tx1"/>
                </a:solidFill>
              </a:rPr>
            </a:br>
            <a:r>
              <a:rPr lang="en-US" sz="2900" b="1" dirty="0">
                <a:solidFill>
                  <a:schemeClr val="tx1"/>
                </a:solidFill>
              </a:rPr>
              <a:t>E</a:t>
            </a:r>
            <a:br>
              <a:rPr lang="en-US" sz="2900" b="1" dirty="0">
                <a:solidFill>
                  <a:schemeClr val="tx1"/>
                </a:solidFill>
              </a:rPr>
            </a:br>
            <a:r>
              <a:rPr lang="en-US" sz="2900" b="1" dirty="0">
                <a:solidFill>
                  <a:schemeClr val="tx1"/>
                </a:solidFill>
              </a:rPr>
              <a:t>L</a:t>
            </a:r>
            <a:br>
              <a:rPr lang="en-US" sz="2900" b="1" dirty="0">
                <a:solidFill>
                  <a:schemeClr val="tx1"/>
                </a:solidFill>
              </a:rPr>
            </a:br>
            <a:r>
              <a:rPr lang="en-US" sz="2900" b="1" dirty="0">
                <a:solidFill>
                  <a:schemeClr val="tx1"/>
                </a:solidFill>
              </a:rPr>
              <a:t>Y</a:t>
            </a:r>
          </a:p>
        </p:txBody>
      </p:sp>
      <p:sp>
        <p:nvSpPr>
          <p:cNvPr id="9" name="Rectangle 8">
            <a:extLst>
              <a:ext uri="{FF2B5EF4-FFF2-40B4-BE49-F238E27FC236}">
                <a16:creationId xmlns:a16="http://schemas.microsoft.com/office/drawing/2014/main" id="{F1C4AAF2-A02D-E002-4893-A0399A5334A2}"/>
              </a:ext>
            </a:extLst>
          </p:cNvPr>
          <p:cNvSpPr/>
          <p:nvPr/>
        </p:nvSpPr>
        <p:spPr>
          <a:xfrm>
            <a:off x="2020510" y="199103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P</a:t>
            </a:r>
          </a:p>
          <a:p>
            <a:pPr algn="ctr"/>
            <a:r>
              <a:rPr lang="en-US" sz="4000" b="1" dirty="0">
                <a:solidFill>
                  <a:schemeClr val="tx1"/>
                </a:solidFill>
              </a:rPr>
              <a:t>L</a:t>
            </a:r>
            <a:br>
              <a:rPr lang="en-US" sz="4000" b="1" dirty="0">
                <a:solidFill>
                  <a:schemeClr val="tx1"/>
                </a:solidFill>
              </a:rPr>
            </a:br>
            <a:r>
              <a:rPr lang="en-US" sz="4000" b="1" dirty="0">
                <a:solidFill>
                  <a:schemeClr val="tx1"/>
                </a:solidFill>
              </a:rPr>
              <a:t>I</a:t>
            </a:r>
            <a:br>
              <a:rPr lang="en-US" sz="4000" b="1" dirty="0">
                <a:solidFill>
                  <a:schemeClr val="tx1"/>
                </a:solidFill>
              </a:rPr>
            </a:br>
            <a:r>
              <a:rPr lang="en-US" sz="4000" b="1" dirty="0">
                <a:solidFill>
                  <a:schemeClr val="tx1"/>
                </a:solidFill>
              </a:rPr>
              <a:t>F</a:t>
            </a:r>
            <a:br>
              <a:rPr lang="en-US" sz="4000" b="1" dirty="0">
                <a:solidFill>
                  <a:schemeClr val="tx1"/>
                </a:solidFill>
              </a:rPr>
            </a:br>
            <a:r>
              <a:rPr lang="en-US" sz="4000" b="1" dirty="0">
                <a:solidFill>
                  <a:schemeClr val="tx1"/>
                </a:solidFill>
              </a:rPr>
              <a:t>T</a:t>
            </a:r>
            <a:br>
              <a:rPr lang="en-US" sz="4000" b="1" dirty="0">
                <a:solidFill>
                  <a:schemeClr val="tx1"/>
                </a:solidFill>
              </a:rPr>
            </a:br>
            <a:r>
              <a:rPr lang="en-US" sz="4000" b="1" dirty="0">
                <a:solidFill>
                  <a:schemeClr val="tx1"/>
                </a:solidFill>
              </a:rPr>
              <a:t>I</a:t>
            </a:r>
            <a:br>
              <a:rPr lang="en-US" sz="4000" b="1" dirty="0">
                <a:solidFill>
                  <a:schemeClr val="tx1"/>
                </a:solidFill>
              </a:rPr>
            </a:br>
            <a:r>
              <a:rPr lang="en-US" sz="4000" b="1" dirty="0">
                <a:solidFill>
                  <a:schemeClr val="tx1"/>
                </a:solidFill>
              </a:rPr>
              <a:t>N</a:t>
            </a:r>
            <a:br>
              <a:rPr lang="en-US" sz="4000" b="1" dirty="0">
                <a:solidFill>
                  <a:schemeClr val="tx1"/>
                </a:solidFill>
              </a:rPr>
            </a:br>
            <a:r>
              <a:rPr lang="en-US" sz="4000" b="1" dirty="0">
                <a:solidFill>
                  <a:schemeClr val="tx1"/>
                </a:solidFill>
              </a:rPr>
              <a:t>G</a:t>
            </a:r>
          </a:p>
        </p:txBody>
      </p:sp>
      <p:sp>
        <p:nvSpPr>
          <p:cNvPr id="10" name="Rectangle 9">
            <a:extLst>
              <a:ext uri="{FF2B5EF4-FFF2-40B4-BE49-F238E27FC236}">
                <a16:creationId xmlns:a16="http://schemas.microsoft.com/office/drawing/2014/main" id="{8ED454F0-EDE4-2730-11D3-7E46B827DA06}"/>
              </a:ext>
            </a:extLst>
          </p:cNvPr>
          <p:cNvSpPr/>
          <p:nvPr/>
        </p:nvSpPr>
        <p:spPr>
          <a:xfrm>
            <a:off x="3775568" y="199102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tx1"/>
                </a:solidFill>
              </a:rPr>
              <a:t>I</a:t>
            </a:r>
            <a:br>
              <a:rPr lang="en-US" sz="8000" b="1" dirty="0">
                <a:solidFill>
                  <a:schemeClr val="tx1"/>
                </a:solidFill>
              </a:rPr>
            </a:br>
            <a:r>
              <a:rPr lang="en-US" sz="8000" b="1" dirty="0">
                <a:solidFill>
                  <a:schemeClr val="tx1"/>
                </a:solidFill>
              </a:rPr>
              <a:t>V</a:t>
            </a:r>
            <a:br>
              <a:rPr lang="en-US" sz="8000" b="1" dirty="0">
                <a:solidFill>
                  <a:schemeClr val="tx1"/>
                </a:solidFill>
              </a:rPr>
            </a:br>
            <a:r>
              <a:rPr lang="en-US" sz="8000" b="1" dirty="0">
                <a:solidFill>
                  <a:schemeClr val="tx1"/>
                </a:solidFill>
              </a:rPr>
              <a:t>E</a:t>
            </a:r>
            <a:br>
              <a:rPr lang="en-US" sz="8000" b="1" dirty="0">
                <a:solidFill>
                  <a:schemeClr val="tx1"/>
                </a:solidFill>
              </a:rPr>
            </a:br>
            <a:r>
              <a:rPr lang="en-US" sz="8000" b="1" dirty="0">
                <a:solidFill>
                  <a:schemeClr val="tx1"/>
                </a:solidFill>
              </a:rPr>
              <a:t>S</a:t>
            </a:r>
          </a:p>
        </p:txBody>
      </p:sp>
      <p:sp>
        <p:nvSpPr>
          <p:cNvPr id="11" name="Rectangle 10">
            <a:extLst>
              <a:ext uri="{FF2B5EF4-FFF2-40B4-BE49-F238E27FC236}">
                <a16:creationId xmlns:a16="http://schemas.microsoft.com/office/drawing/2014/main" id="{A1E29202-F6B5-B70D-1046-8734B99ACA2D}"/>
              </a:ext>
            </a:extLst>
          </p:cNvPr>
          <p:cNvSpPr/>
          <p:nvPr/>
        </p:nvSpPr>
        <p:spPr>
          <a:xfrm>
            <a:off x="5336458"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H</a:t>
            </a:r>
            <a:br>
              <a:rPr lang="en-US" sz="4000" b="1" dirty="0">
                <a:solidFill>
                  <a:schemeClr val="tx1"/>
                </a:solidFill>
              </a:rPr>
            </a:br>
            <a:r>
              <a:rPr lang="en-US" sz="4000" b="1" dirty="0">
                <a:solidFill>
                  <a:schemeClr val="tx1"/>
                </a:solidFill>
              </a:rPr>
              <a:t>R</a:t>
            </a:r>
            <a:br>
              <a:rPr lang="en-US" sz="4000" b="1" dirty="0">
                <a:solidFill>
                  <a:schemeClr val="tx1"/>
                </a:solidFill>
              </a:rPr>
            </a:br>
            <a:r>
              <a:rPr lang="en-US" sz="4000" b="1" dirty="0">
                <a:solidFill>
                  <a:schemeClr val="tx1"/>
                </a:solidFill>
              </a:rPr>
              <a:t>O</a:t>
            </a:r>
            <a:br>
              <a:rPr lang="en-US" sz="4000" b="1" dirty="0">
                <a:solidFill>
                  <a:schemeClr val="tx1"/>
                </a:solidFill>
              </a:rPr>
            </a:br>
            <a:r>
              <a:rPr lang="en-US" sz="4000" b="1" dirty="0">
                <a:solidFill>
                  <a:schemeClr val="tx1"/>
                </a:solidFill>
              </a:rPr>
              <a:t>U</a:t>
            </a:r>
            <a:br>
              <a:rPr lang="en-US" sz="4000" b="1" dirty="0">
                <a:solidFill>
                  <a:schemeClr val="tx1"/>
                </a:solidFill>
              </a:rPr>
            </a:br>
            <a:r>
              <a:rPr lang="en-US" sz="4000" b="1" dirty="0">
                <a:solidFill>
                  <a:schemeClr val="tx1"/>
                </a:solidFill>
              </a:rPr>
              <a:t>G</a:t>
            </a:r>
            <a:br>
              <a:rPr lang="en-US" sz="4000" b="1" dirty="0">
                <a:solidFill>
                  <a:schemeClr val="tx1"/>
                </a:solidFill>
              </a:rPr>
            </a:br>
            <a:r>
              <a:rPr lang="en-US" sz="4000" b="1" dirty="0">
                <a:solidFill>
                  <a:schemeClr val="tx1"/>
                </a:solidFill>
              </a:rPr>
              <a:t>H</a:t>
            </a:r>
          </a:p>
        </p:txBody>
      </p:sp>
      <p:sp>
        <p:nvSpPr>
          <p:cNvPr id="12" name="Rectangle 11">
            <a:extLst>
              <a:ext uri="{FF2B5EF4-FFF2-40B4-BE49-F238E27FC236}">
                <a16:creationId xmlns:a16="http://schemas.microsoft.com/office/drawing/2014/main" id="{04961842-21FA-743E-4DC5-D59EE24D6333}"/>
              </a:ext>
            </a:extLst>
          </p:cNvPr>
          <p:cNvSpPr/>
          <p:nvPr/>
        </p:nvSpPr>
        <p:spPr>
          <a:xfrm>
            <a:off x="7104856"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T</a:t>
            </a:r>
            <a:br>
              <a:rPr lang="en-US" sz="4000" b="1" dirty="0">
                <a:solidFill>
                  <a:schemeClr val="tx1"/>
                </a:solidFill>
              </a:rPr>
            </a:br>
            <a:r>
              <a:rPr lang="en-US" sz="4000" b="1" dirty="0">
                <a:solidFill>
                  <a:schemeClr val="tx1"/>
                </a:solidFill>
              </a:rPr>
              <a:t>I</a:t>
            </a:r>
            <a:br>
              <a:rPr lang="en-US" sz="4000" b="1" dirty="0">
                <a:solidFill>
                  <a:schemeClr val="tx1"/>
                </a:solidFill>
              </a:rPr>
            </a:br>
            <a:r>
              <a:rPr lang="en-US" sz="4000" b="1" dirty="0">
                <a:solidFill>
                  <a:schemeClr val="tx1"/>
                </a:solidFill>
              </a:rPr>
              <a:t>L</a:t>
            </a:r>
            <a:br>
              <a:rPr lang="en-US" sz="4000" b="1" dirty="0">
                <a:solidFill>
                  <a:schemeClr val="tx1"/>
                </a:solidFill>
              </a:rPr>
            </a:br>
            <a:r>
              <a:rPr lang="en-US" sz="4000" b="1" dirty="0">
                <a:solidFill>
                  <a:schemeClr val="tx1"/>
                </a:solidFill>
              </a:rPr>
              <a:t>I</a:t>
            </a:r>
            <a:br>
              <a:rPr lang="en-US" sz="4000" b="1" dirty="0">
                <a:solidFill>
                  <a:schemeClr val="tx1"/>
                </a:solidFill>
              </a:rPr>
            </a:br>
            <a:r>
              <a:rPr lang="en-US" sz="4000" b="1" dirty="0">
                <a:solidFill>
                  <a:schemeClr val="tx1"/>
                </a:solidFill>
              </a:rPr>
              <a:t>Z</a:t>
            </a:r>
            <a:br>
              <a:rPr lang="en-US" sz="4000" b="1" dirty="0">
                <a:solidFill>
                  <a:schemeClr val="tx1"/>
                </a:solidFill>
              </a:rPr>
            </a:br>
            <a:r>
              <a:rPr lang="en-US" sz="4000" b="1" dirty="0">
                <a:solidFill>
                  <a:schemeClr val="tx1"/>
                </a:solidFill>
              </a:rPr>
              <a:t>I</a:t>
            </a:r>
            <a:br>
              <a:rPr lang="en-US" sz="4000" b="1" dirty="0">
                <a:solidFill>
                  <a:schemeClr val="tx1"/>
                </a:solidFill>
              </a:rPr>
            </a:br>
            <a:r>
              <a:rPr lang="en-US" sz="4000" b="1" dirty="0">
                <a:solidFill>
                  <a:schemeClr val="tx1"/>
                </a:solidFill>
              </a:rPr>
              <a:t>N</a:t>
            </a:r>
            <a:br>
              <a:rPr lang="en-US" sz="4000" b="1" dirty="0">
                <a:solidFill>
                  <a:schemeClr val="tx1"/>
                </a:solidFill>
              </a:rPr>
            </a:br>
            <a:r>
              <a:rPr lang="en-US" sz="4000" b="1" dirty="0">
                <a:solidFill>
                  <a:schemeClr val="tx1"/>
                </a:solidFill>
              </a:rPr>
              <a:t>G</a:t>
            </a:r>
          </a:p>
        </p:txBody>
      </p:sp>
      <p:sp>
        <p:nvSpPr>
          <p:cNvPr id="13" name="Rectangle 12">
            <a:extLst>
              <a:ext uri="{FF2B5EF4-FFF2-40B4-BE49-F238E27FC236}">
                <a16:creationId xmlns:a16="http://schemas.microsoft.com/office/drawing/2014/main" id="{AA01CEDD-83FF-0F38-A4D9-F99AE776A079}"/>
              </a:ext>
            </a:extLst>
          </p:cNvPr>
          <p:cNvSpPr/>
          <p:nvPr/>
        </p:nvSpPr>
        <p:spPr>
          <a:xfrm>
            <a:off x="8961399"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E</a:t>
            </a:r>
            <a:br>
              <a:rPr lang="en-US" sz="4000" b="1" dirty="0">
                <a:solidFill>
                  <a:schemeClr val="tx1"/>
                </a:solidFill>
              </a:rPr>
            </a:br>
            <a:r>
              <a:rPr lang="en-US" sz="4000" b="1" dirty="0">
                <a:solidFill>
                  <a:schemeClr val="tx1"/>
                </a:solidFill>
              </a:rPr>
              <a:t>S</a:t>
            </a:r>
            <a:br>
              <a:rPr lang="en-US" sz="4000" b="1" dirty="0">
                <a:solidFill>
                  <a:schemeClr val="tx1"/>
                </a:solidFill>
              </a:rPr>
            </a:br>
            <a:r>
              <a:rPr lang="en-US" sz="4000" b="1" dirty="0">
                <a:solidFill>
                  <a:schemeClr val="tx1"/>
                </a:solidFill>
              </a:rPr>
              <a:t>O</a:t>
            </a:r>
            <a:br>
              <a:rPr lang="en-US" sz="4000" b="1" dirty="0">
                <a:solidFill>
                  <a:schemeClr val="tx1"/>
                </a:solidFill>
              </a:rPr>
            </a:br>
            <a:r>
              <a:rPr lang="en-US" sz="4000" b="1" dirty="0">
                <a:solidFill>
                  <a:schemeClr val="tx1"/>
                </a:solidFill>
              </a:rPr>
              <a:t>U</a:t>
            </a:r>
            <a:br>
              <a:rPr lang="en-US" sz="4000" b="1" dirty="0">
                <a:solidFill>
                  <a:schemeClr val="tx1"/>
                </a:solidFill>
              </a:rPr>
            </a:br>
            <a:r>
              <a:rPr lang="en-US" sz="4000" b="1" dirty="0">
                <a:solidFill>
                  <a:schemeClr val="tx1"/>
                </a:solidFill>
              </a:rPr>
              <a:t>R</a:t>
            </a:r>
            <a:br>
              <a:rPr lang="en-US" sz="4000" b="1" dirty="0">
                <a:solidFill>
                  <a:schemeClr val="tx1"/>
                </a:solidFill>
              </a:rPr>
            </a:br>
            <a:r>
              <a:rPr lang="en-US" sz="4000" b="1" dirty="0">
                <a:solidFill>
                  <a:schemeClr val="tx1"/>
                </a:solidFill>
              </a:rPr>
              <a:t>C</a:t>
            </a:r>
            <a:br>
              <a:rPr lang="en-US" sz="4000" b="1" dirty="0">
                <a:solidFill>
                  <a:schemeClr val="tx1"/>
                </a:solidFill>
              </a:rPr>
            </a:br>
            <a:r>
              <a:rPr lang="en-US" sz="4000" b="1" dirty="0">
                <a:solidFill>
                  <a:schemeClr val="tx1"/>
                </a:solidFill>
              </a:rPr>
              <a:t>E</a:t>
            </a:r>
            <a:br>
              <a:rPr lang="en-US" sz="4000" b="1" dirty="0">
                <a:solidFill>
                  <a:schemeClr val="tx1"/>
                </a:solidFill>
              </a:rPr>
            </a:br>
            <a:r>
              <a:rPr lang="en-US" sz="4000" b="1" dirty="0">
                <a:solidFill>
                  <a:schemeClr val="tx1"/>
                </a:solidFill>
              </a:rPr>
              <a:t>S</a:t>
            </a:r>
          </a:p>
        </p:txBody>
      </p:sp>
      <p:sp>
        <p:nvSpPr>
          <p:cNvPr id="14" name="Rectangle 13">
            <a:extLst>
              <a:ext uri="{FF2B5EF4-FFF2-40B4-BE49-F238E27FC236}">
                <a16:creationId xmlns:a16="http://schemas.microsoft.com/office/drawing/2014/main" id="{8D809F07-9776-544E-A1E8-4AF3234898BD}"/>
              </a:ext>
            </a:extLst>
          </p:cNvPr>
          <p:cNvSpPr/>
          <p:nvPr/>
        </p:nvSpPr>
        <p:spPr>
          <a:xfrm>
            <a:off x="10817942" y="199102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V</a:t>
            </a:r>
            <a:br>
              <a:rPr lang="en-US" sz="4000" b="1" dirty="0">
                <a:solidFill>
                  <a:schemeClr val="tx1"/>
                </a:solidFill>
              </a:rPr>
            </a:br>
            <a:r>
              <a:rPr lang="en-US" sz="4000" b="1" dirty="0">
                <a:solidFill>
                  <a:schemeClr val="tx1"/>
                </a:solidFill>
              </a:rPr>
              <a:t>E</a:t>
            </a:r>
            <a:br>
              <a:rPr lang="en-US" sz="4000" b="1" dirty="0">
                <a:solidFill>
                  <a:schemeClr val="tx1"/>
                </a:solidFill>
              </a:rPr>
            </a:br>
            <a:r>
              <a:rPr lang="en-US" sz="4000" b="1" dirty="0">
                <a:solidFill>
                  <a:schemeClr val="tx1"/>
                </a:solidFill>
              </a:rPr>
              <a:t>R</a:t>
            </a:r>
            <a:br>
              <a:rPr lang="en-US" sz="4000" b="1" dirty="0">
                <a:solidFill>
                  <a:schemeClr val="tx1"/>
                </a:solidFill>
              </a:rPr>
            </a:br>
            <a:r>
              <a:rPr lang="en-US" sz="4000" b="1" dirty="0">
                <a:solidFill>
                  <a:schemeClr val="tx1"/>
                </a:solidFill>
              </a:rPr>
              <a:t>Y</a:t>
            </a:r>
            <a:br>
              <a:rPr lang="en-US" sz="4000" b="1" dirty="0">
                <a:solidFill>
                  <a:schemeClr val="tx1"/>
                </a:solidFill>
              </a:rPr>
            </a:br>
            <a:r>
              <a:rPr lang="en-US" sz="4000" b="1" dirty="0">
                <a:solidFill>
                  <a:schemeClr val="tx1"/>
                </a:solidFill>
              </a:rPr>
              <a:t>D</a:t>
            </a:r>
            <a:br>
              <a:rPr lang="en-US" sz="4000" b="1" dirty="0">
                <a:solidFill>
                  <a:schemeClr val="tx1"/>
                </a:solidFill>
              </a:rPr>
            </a:br>
            <a:r>
              <a:rPr lang="en-US" sz="4000" b="1" dirty="0">
                <a:solidFill>
                  <a:schemeClr val="tx1"/>
                </a:solidFill>
              </a:rPr>
              <a:t>A</a:t>
            </a:r>
            <a:br>
              <a:rPr lang="en-US" sz="4000" b="1" dirty="0">
                <a:solidFill>
                  <a:schemeClr val="tx1"/>
                </a:solidFill>
              </a:rPr>
            </a:br>
            <a:r>
              <a:rPr lang="en-US" sz="4000" b="1" dirty="0">
                <a:solidFill>
                  <a:schemeClr val="tx1"/>
                </a:solidFill>
              </a:rPr>
              <a:t>Y</a:t>
            </a:r>
          </a:p>
        </p:txBody>
      </p:sp>
    </p:spTree>
    <p:extLst>
      <p:ext uri="{BB962C8B-B14F-4D97-AF65-F5344CB8AC3E}">
        <p14:creationId xmlns:p14="http://schemas.microsoft.com/office/powerpoint/2010/main" val="295722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619134" y="0"/>
            <a:ext cx="6572865"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11 But he who is greatest among you shall be your servant. 12 And whoever exalts himself will be humbled, and he who </a:t>
            </a:r>
            <a:r>
              <a:rPr lang="en-US" sz="4800" b="1" u="sng" dirty="0">
                <a:solidFill>
                  <a:srgbClr val="FFFF00"/>
                </a:solidFill>
                <a:effectLst>
                  <a:outerShdw blurRad="38100" dist="38100" dir="2700000" algn="tl">
                    <a:srgbClr val="000000">
                      <a:alpha val="43137"/>
                    </a:srgbClr>
                  </a:outerShdw>
                </a:effectLst>
              </a:rPr>
              <a:t>humbles</a:t>
            </a:r>
            <a:r>
              <a:rPr lang="en-US" sz="4800" b="1" dirty="0">
                <a:solidFill>
                  <a:schemeClr val="bg1"/>
                </a:solidFill>
                <a:effectLst>
                  <a:outerShdw blurRad="38100" dist="38100" dir="2700000" algn="tl">
                    <a:srgbClr val="000000">
                      <a:alpha val="43137"/>
                    </a:srgbClr>
                  </a:outerShdw>
                </a:effectLst>
              </a:rPr>
              <a:t> himself will be </a:t>
            </a:r>
            <a:r>
              <a:rPr lang="en-US" sz="4800" b="1" u="sng" dirty="0">
                <a:solidFill>
                  <a:srgbClr val="FFFF00"/>
                </a:solidFill>
                <a:effectLst>
                  <a:outerShdw blurRad="38100" dist="38100" dir="2700000" algn="tl">
                    <a:srgbClr val="000000">
                      <a:alpha val="43137"/>
                    </a:srgbClr>
                  </a:outerShdw>
                </a:effectLst>
              </a:rPr>
              <a:t>exalted</a:t>
            </a:r>
            <a:r>
              <a:rPr lang="en-US" sz="4800" b="1" dirty="0">
                <a:solidFill>
                  <a:schemeClr val="bg1"/>
                </a:solidFill>
                <a:effectLst>
                  <a:outerShdw blurRad="38100" dist="38100" dir="2700000" algn="tl">
                    <a:srgbClr val="000000">
                      <a:alpha val="43137"/>
                    </a:srgbClr>
                  </a:outerShdw>
                </a:effectLst>
              </a:rPr>
              <a:t>.</a:t>
            </a:r>
          </a:p>
          <a:p>
            <a:pPr algn="ctr"/>
            <a:endParaRPr lang="en-US" sz="4800" b="1" dirty="0">
              <a:solidFill>
                <a:schemeClr val="bg1"/>
              </a:solidFill>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(Matthew 23:11-12)</a:t>
            </a:r>
          </a:p>
        </p:txBody>
      </p:sp>
      <p:sp>
        <p:nvSpPr>
          <p:cNvPr id="5" name="Rectangle 4">
            <a:extLst>
              <a:ext uri="{FF2B5EF4-FFF2-40B4-BE49-F238E27FC236}">
                <a16:creationId xmlns:a16="http://schemas.microsoft.com/office/drawing/2014/main" id="{60A6ADE0-7B98-D565-CBBB-BD0870598627}"/>
              </a:ext>
            </a:extLst>
          </p:cNvPr>
          <p:cNvSpPr/>
          <p:nvPr/>
        </p:nvSpPr>
        <p:spPr>
          <a:xfrm>
            <a:off x="1" y="0"/>
            <a:ext cx="5619134"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chemeClr val="bg1"/>
                </a:solidFill>
                <a:effectLst>
                  <a:outerShdw blurRad="38100" dist="38100" dir="2700000" algn="tl">
                    <a:srgbClr val="000000">
                      <a:alpha val="43137"/>
                    </a:srgbClr>
                  </a:outerShdw>
                </a:effectLst>
              </a:rPr>
              <a:t> Will you </a:t>
            </a:r>
            <a:r>
              <a:rPr lang="en-US" sz="6000" b="1" u="sng" dirty="0">
                <a:solidFill>
                  <a:srgbClr val="FFFF00"/>
                </a:solidFill>
                <a:effectLst>
                  <a:outerShdw blurRad="38100" dist="38100" dir="2700000" algn="tl">
                    <a:srgbClr val="000000">
                      <a:alpha val="43137"/>
                    </a:srgbClr>
                  </a:outerShdw>
                </a:effectLst>
              </a:rPr>
              <a:t>humble</a:t>
            </a:r>
            <a:r>
              <a:rPr lang="en-US" sz="6000" b="1" dirty="0">
                <a:solidFill>
                  <a:schemeClr val="bg1"/>
                </a:solidFill>
                <a:effectLst>
                  <a:outerShdw blurRad="38100" dist="38100" dir="2700000" algn="tl">
                    <a:srgbClr val="000000">
                      <a:alpha val="43137"/>
                    </a:srgbClr>
                  </a:outerShdw>
                </a:effectLst>
              </a:rPr>
              <a:t> yourself?</a:t>
            </a:r>
          </a:p>
        </p:txBody>
      </p:sp>
    </p:spTree>
    <p:extLst>
      <p:ext uri="{BB962C8B-B14F-4D97-AF65-F5344CB8AC3E}">
        <p14:creationId xmlns:p14="http://schemas.microsoft.com/office/powerpoint/2010/main" val="360037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619134" y="0"/>
            <a:ext cx="6572865"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4800" b="1" dirty="0">
              <a:solidFill>
                <a:schemeClr val="bg1"/>
              </a:solidFill>
              <a:effectLst>
                <a:outerShdw blurRad="38100" dist="38100" dir="2700000" algn="tl">
                  <a:srgbClr val="000000">
                    <a:alpha val="43137"/>
                  </a:srgbClr>
                </a:outerShdw>
              </a:effectLst>
            </a:endParaRPr>
          </a:p>
          <a:p>
            <a:pPr algn="ctr"/>
            <a:r>
              <a:rPr lang="en-US" sz="4800" b="1" dirty="0">
                <a:solidFill>
                  <a:schemeClr val="bg1"/>
                </a:solidFill>
                <a:effectLst>
                  <a:outerShdw blurRad="38100" dist="38100" dir="2700000" algn="tl">
                    <a:srgbClr val="000000">
                      <a:alpha val="43137"/>
                    </a:srgbClr>
                  </a:outerShdw>
                </a:effectLst>
              </a:rPr>
              <a:t>10 Humble yourselves before the Lord, and He will exalt you.</a:t>
            </a:r>
          </a:p>
          <a:p>
            <a:pPr algn="ctr"/>
            <a:endParaRPr lang="en-US" sz="4800" b="1" dirty="0">
              <a:solidFill>
                <a:schemeClr val="bg1"/>
              </a:solidFill>
              <a:effectLst>
                <a:outerShdw blurRad="38100" dist="38100" dir="2700000" algn="tl">
                  <a:srgbClr val="000000">
                    <a:alpha val="43137"/>
                  </a:srgbClr>
                </a:outerShdw>
              </a:effectLst>
            </a:endParaRPr>
          </a:p>
          <a:p>
            <a:pPr algn="ctr"/>
            <a:r>
              <a:rPr lang="en-US" sz="4800" b="1" dirty="0">
                <a:solidFill>
                  <a:schemeClr val="bg1"/>
                </a:solidFill>
                <a:effectLst>
                  <a:outerShdw blurRad="38100" dist="38100" dir="2700000" algn="tl">
                    <a:srgbClr val="000000">
                      <a:alpha val="43137"/>
                    </a:srgbClr>
                  </a:outerShdw>
                </a:effectLst>
              </a:rPr>
              <a:t>(James 4:10)</a:t>
            </a:r>
          </a:p>
          <a:p>
            <a:pPr algn="r"/>
            <a:endParaRPr lang="en-US" sz="4400" b="1" dirty="0">
              <a:effectLst>
                <a:outerShdw blurRad="38100" dist="38100" dir="2700000" algn="tl">
                  <a:srgbClr val="000000">
                    <a:alpha val="43137"/>
                  </a:srgbClr>
                </a:outerShdw>
              </a:effectLst>
            </a:endParaRPr>
          </a:p>
          <a:p>
            <a:pPr algn="r"/>
            <a:endParaRPr lang="en-US" sz="44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60A6ADE0-7B98-D565-CBBB-BD0870598627}"/>
              </a:ext>
            </a:extLst>
          </p:cNvPr>
          <p:cNvSpPr/>
          <p:nvPr/>
        </p:nvSpPr>
        <p:spPr>
          <a:xfrm>
            <a:off x="1" y="0"/>
            <a:ext cx="5619134"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chemeClr val="bg1"/>
                </a:solidFill>
                <a:effectLst>
                  <a:outerShdw blurRad="38100" dist="38100" dir="2700000" algn="tl">
                    <a:srgbClr val="000000">
                      <a:alpha val="43137"/>
                    </a:srgbClr>
                  </a:outerShdw>
                </a:effectLst>
              </a:rPr>
              <a:t> Who do you want to be </a:t>
            </a:r>
            <a:r>
              <a:rPr lang="en-US" sz="6000" b="1" u="sng" dirty="0">
                <a:solidFill>
                  <a:srgbClr val="FFFF00"/>
                </a:solidFill>
                <a:effectLst>
                  <a:outerShdw blurRad="38100" dist="38100" dir="2700000" algn="tl">
                    <a:srgbClr val="000000">
                      <a:alpha val="43137"/>
                    </a:srgbClr>
                  </a:outerShdw>
                </a:effectLst>
              </a:rPr>
              <a:t>exalted</a:t>
            </a:r>
            <a:r>
              <a:rPr lang="en-US" sz="6000" b="1" dirty="0">
                <a:solidFill>
                  <a:schemeClr val="bg1"/>
                </a:solidFill>
                <a:effectLst>
                  <a:outerShdw blurRad="38100" dist="38100" dir="2700000" algn="tl">
                    <a:srgbClr val="000000">
                      <a:alpha val="43137"/>
                    </a:srgbClr>
                  </a:outerShdw>
                </a:effectLst>
              </a:rPr>
              <a:t> by?</a:t>
            </a:r>
          </a:p>
        </p:txBody>
      </p:sp>
    </p:spTree>
    <p:extLst>
      <p:ext uri="{BB962C8B-B14F-4D97-AF65-F5344CB8AC3E}">
        <p14:creationId xmlns:p14="http://schemas.microsoft.com/office/powerpoint/2010/main" val="7411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1ECD4-89D9-9E21-43AB-AC88DFE2F4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9A2458-8AB1-7D97-11E7-1DB12DF68BDF}"/>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12C70435-EBFC-8C0A-1B2A-9406EB2B33A2}"/>
              </a:ext>
            </a:extLst>
          </p:cNvPr>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29243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rPr>
              <a:t>1.) Being a servant means giving up my </a:t>
            </a:r>
            <a:r>
              <a:rPr lang="en-US" sz="5400" b="1" u="sng" dirty="0">
                <a:solidFill>
                  <a:srgbClr val="FFFF00"/>
                </a:solidFill>
                <a:effectLst>
                  <a:outerShdw blurRad="38100" dist="38100" dir="2700000" algn="tl">
                    <a:srgbClr val="000000">
                      <a:alpha val="43137"/>
                    </a:srgbClr>
                  </a:outerShdw>
                </a:effectLst>
              </a:rPr>
              <a:t>rights</a:t>
            </a:r>
            <a:r>
              <a:rPr lang="en-US" sz="5400" b="1" dirty="0">
                <a:effectLst>
                  <a:outerShdw blurRad="38100" dist="38100" dir="2700000" algn="tl">
                    <a:srgbClr val="000000">
                      <a:alpha val="43137"/>
                    </a:srgbClr>
                  </a:outerShdw>
                </a:effectLst>
              </a:rPr>
              <a:t> for </a:t>
            </a:r>
            <a:r>
              <a:rPr lang="en-US" sz="5400" b="1" u="sng" dirty="0">
                <a:solidFill>
                  <a:srgbClr val="FFFF00"/>
                </a:solidFill>
                <a:effectLst>
                  <a:outerShdw blurRad="38100" dist="38100" dir="2700000" algn="tl">
                    <a:srgbClr val="000000">
                      <a:alpha val="43137"/>
                    </a:srgbClr>
                  </a:outerShdw>
                </a:effectLst>
              </a:rPr>
              <a:t>others</a:t>
            </a:r>
            <a:r>
              <a:rPr lang="en-US" sz="5400" b="1" dirty="0">
                <a:effectLst>
                  <a:outerShdw blurRad="38100" dist="38100" dir="2700000" algn="tl">
                    <a:srgbClr val="000000">
                      <a:alpha val="43137"/>
                    </a:srgbClr>
                  </a:outerShdw>
                </a:effectLst>
              </a:rPr>
              <a:t>.</a:t>
            </a:r>
            <a:endParaRPr lang="en-US" sz="5400" b="1" u="sng" dirty="0">
              <a:solidFill>
                <a:srgbClr val="FFFF00"/>
              </a:solidFill>
              <a:effectLst>
                <a:outerShdw blurRad="38100" dist="38100" dir="2700000" algn="tl">
                  <a:srgbClr val="000000">
                    <a:alpha val="43137"/>
                  </a:srgbClr>
                </a:outerShdw>
              </a:effectLst>
            </a:endParaRP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0" y="1144588"/>
            <a:ext cx="5043948" cy="4154984"/>
          </a:xfrm>
          <a:prstGeom prst="rect">
            <a:avLst/>
          </a:prstGeom>
          <a:noFill/>
        </p:spPr>
        <p:txBody>
          <a:bodyPr wrap="square" lIns="91440" tIns="45720" rIns="91440" bIns="45720">
            <a:spAutoFit/>
          </a:bodyPr>
          <a:lstStyle/>
          <a:p>
            <a:pPr algn="ctr"/>
            <a:r>
              <a:rPr lang="en-US" sz="8800" b="1" cap="none" spc="0" dirty="0">
                <a:ln w="0"/>
                <a:solidFill>
                  <a:schemeClr val="tx1"/>
                </a:solidFill>
                <a:effectLst>
                  <a:outerShdw blurRad="38100" dist="19050" dir="2700000" algn="tl" rotWithShape="0">
                    <a:schemeClr val="dk1">
                      <a:alpha val="40000"/>
                    </a:schemeClr>
                  </a:outerShdw>
                </a:effectLst>
                <a:highlight>
                  <a:srgbClr val="FFFF00"/>
                </a:highlight>
              </a:rPr>
              <a:t>A Servant’s Heart</a:t>
            </a:r>
          </a:p>
        </p:txBody>
      </p:sp>
    </p:spTree>
    <p:extLst>
      <p:ext uri="{BB962C8B-B14F-4D97-AF65-F5344CB8AC3E}">
        <p14:creationId xmlns:p14="http://schemas.microsoft.com/office/powerpoint/2010/main" val="311152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722374" y="0"/>
            <a:ext cx="646962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3 For by the grace given me I say to every one of you: </a:t>
            </a:r>
            <a:r>
              <a:rPr lang="en-US" sz="3600" b="1" u="sng" dirty="0">
                <a:solidFill>
                  <a:srgbClr val="FFFF00"/>
                </a:solidFill>
                <a:effectLst>
                  <a:outerShdw blurRad="38100" dist="38100" dir="2700000" algn="tl">
                    <a:srgbClr val="000000">
                      <a:alpha val="43137"/>
                    </a:srgbClr>
                  </a:outerShdw>
                </a:effectLst>
              </a:rPr>
              <a:t>Do not think of yourself more highly than you ought, but rather think of yourself with sober judgment</a:t>
            </a:r>
            <a:r>
              <a:rPr lang="en-US" sz="3600" b="1" dirty="0">
                <a:solidFill>
                  <a:schemeClr val="bg1"/>
                </a:solidFill>
                <a:effectLst>
                  <a:outerShdw blurRad="38100" dist="38100" dir="2700000" algn="tl">
                    <a:srgbClr val="000000">
                      <a:alpha val="43137"/>
                    </a:srgbClr>
                  </a:outerShdw>
                </a:effectLst>
              </a:rPr>
              <a:t>, in accordance with the faith God has distributed to each of you.</a:t>
            </a:r>
            <a:endParaRPr lang="en-US" sz="4400" b="1" dirty="0">
              <a:effectLst>
                <a:outerShdw blurRad="38100" dist="38100" dir="2700000" algn="tl">
                  <a:srgbClr val="000000">
                    <a:alpha val="43137"/>
                  </a:srgbClr>
                </a:outerShdw>
              </a:effectLst>
            </a:endParaRPr>
          </a:p>
          <a:p>
            <a:pPr algn="r"/>
            <a:endParaRPr lang="en-US" sz="4400" b="1" dirty="0">
              <a:effectLst>
                <a:outerShdw blurRad="38100" dist="38100" dir="2700000" algn="tl">
                  <a:srgbClr val="000000">
                    <a:alpha val="43137"/>
                  </a:srgbClr>
                </a:outerShdw>
              </a:effectLst>
            </a:endParaRPr>
          </a:p>
          <a:p>
            <a:pPr algn="r"/>
            <a:r>
              <a:rPr lang="en-US" sz="3200" b="1" dirty="0">
                <a:effectLst>
                  <a:outerShdw blurRad="38100" dist="38100" dir="2700000" algn="tl">
                    <a:srgbClr val="000000">
                      <a:alpha val="43137"/>
                    </a:srgbClr>
                  </a:outerShdw>
                </a:effectLst>
              </a:rPr>
              <a:t>(Romans 12:3)</a:t>
            </a:r>
          </a:p>
        </p:txBody>
      </p:sp>
      <p:sp>
        <p:nvSpPr>
          <p:cNvPr id="5" name="Rectangle 4">
            <a:extLst>
              <a:ext uri="{FF2B5EF4-FFF2-40B4-BE49-F238E27FC236}">
                <a16:creationId xmlns:a16="http://schemas.microsoft.com/office/drawing/2014/main" id="{BC229FEE-09D1-D2F6-3194-E2ED6A05B51F}"/>
              </a:ext>
            </a:extLst>
          </p:cNvPr>
          <p:cNvSpPr/>
          <p:nvPr/>
        </p:nvSpPr>
        <p:spPr>
          <a:xfrm>
            <a:off x="0" y="-41634"/>
            <a:ext cx="5722374"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8000" b="1" dirty="0">
                <a:solidFill>
                  <a:schemeClr val="bg1"/>
                </a:solidFill>
                <a:effectLst>
                  <a:outerShdw blurRad="38100" dist="38100" dir="2700000" algn="tl">
                    <a:srgbClr val="000000">
                      <a:alpha val="43137"/>
                    </a:srgbClr>
                  </a:outerShdw>
                </a:effectLst>
              </a:rPr>
              <a:t>How do you view </a:t>
            </a:r>
            <a:r>
              <a:rPr lang="en-US" sz="8000" b="1" u="sng" dirty="0">
                <a:solidFill>
                  <a:schemeClr val="bg1"/>
                </a:solidFill>
                <a:effectLst>
                  <a:outerShdw blurRad="38100" dist="38100" dir="2700000" algn="tl">
                    <a:srgbClr val="000000">
                      <a:alpha val="43137"/>
                    </a:srgbClr>
                  </a:outerShdw>
                </a:effectLst>
              </a:rPr>
              <a:t>yourself</a:t>
            </a:r>
            <a:r>
              <a:rPr lang="en-US" sz="8000" b="1" dirty="0">
                <a:solidFill>
                  <a:schemeClr val="bg1"/>
                </a:solidFill>
                <a:effectLst>
                  <a:outerShdw blurRad="38100" dist="38100" dir="2700000" algn="tl">
                    <a:srgbClr val="000000">
                      <a:alpha val="43137"/>
                    </a:srgbClr>
                  </a:outerShdw>
                </a:effectLst>
              </a:rPr>
              <a:t>?</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570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3C342C19-608D-459A-B3AA-89067C28540F}"/>
              </a:ext>
            </a:extLst>
          </p:cNvPr>
          <p:cNvSpPr/>
          <p:nvPr/>
        </p:nvSpPr>
        <p:spPr>
          <a:xfrm>
            <a:off x="5574890" y="0"/>
            <a:ext cx="661711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600" b="1" dirty="0">
                <a:solidFill>
                  <a:schemeClr val="bg1"/>
                </a:solidFill>
                <a:effectLst>
                  <a:outerShdw blurRad="38100" dist="38100" dir="2700000" algn="tl">
                    <a:srgbClr val="000000">
                      <a:alpha val="43137"/>
                    </a:srgbClr>
                  </a:outerShdw>
                </a:effectLst>
              </a:rPr>
              <a:t>Therefore if you have any encouragement from being united with Christ, if any comfort from his love, if any common sharing in the Spirit, if any tenderness and compassion, 2 then make my joy complete by being like-minded, having the same love, being one in spirit and of one mind. 3 </a:t>
            </a:r>
            <a:r>
              <a:rPr lang="en-US" sz="2600" b="1" dirty="0">
                <a:solidFill>
                  <a:srgbClr val="FFFF00"/>
                </a:solidFill>
                <a:effectLst>
                  <a:outerShdw blurRad="38100" dist="38100" dir="2700000" algn="tl">
                    <a:srgbClr val="000000">
                      <a:alpha val="43137"/>
                    </a:srgbClr>
                  </a:outerShdw>
                </a:effectLst>
              </a:rPr>
              <a:t>Do nothing out of selfish ambition or vain conceit. Rather, in </a:t>
            </a:r>
            <a:r>
              <a:rPr lang="en-US" sz="2600" b="1" u="sng" dirty="0">
                <a:solidFill>
                  <a:srgbClr val="FFFF00"/>
                </a:solidFill>
                <a:effectLst>
                  <a:outerShdw blurRad="38100" dist="38100" dir="2700000" algn="tl">
                    <a:srgbClr val="000000">
                      <a:alpha val="43137"/>
                    </a:srgbClr>
                  </a:outerShdw>
                </a:effectLst>
              </a:rPr>
              <a:t>humility</a:t>
            </a:r>
            <a:r>
              <a:rPr lang="en-US" sz="2600" b="1" dirty="0">
                <a:solidFill>
                  <a:srgbClr val="FFFF00"/>
                </a:solidFill>
                <a:effectLst>
                  <a:outerShdw blurRad="38100" dist="38100" dir="2700000" algn="tl">
                    <a:srgbClr val="000000">
                      <a:alpha val="43137"/>
                    </a:srgbClr>
                  </a:outerShdw>
                </a:effectLst>
              </a:rPr>
              <a:t> value others above yourselves</a:t>
            </a:r>
            <a:r>
              <a:rPr lang="en-US" sz="2600" b="1" dirty="0">
                <a:solidFill>
                  <a:schemeClr val="bg1"/>
                </a:solidFill>
                <a:effectLst>
                  <a:outerShdw blurRad="38100" dist="38100" dir="2700000" algn="tl">
                    <a:srgbClr val="000000">
                      <a:alpha val="43137"/>
                    </a:srgbClr>
                  </a:outerShdw>
                </a:effectLst>
              </a:rPr>
              <a:t>, 4 </a:t>
            </a:r>
            <a:r>
              <a:rPr lang="en-US" sz="2600" b="1" dirty="0">
                <a:solidFill>
                  <a:srgbClr val="FFFF00"/>
                </a:solidFill>
                <a:effectLst>
                  <a:outerShdw blurRad="38100" dist="38100" dir="2700000" algn="tl">
                    <a:srgbClr val="000000">
                      <a:alpha val="43137"/>
                    </a:srgbClr>
                  </a:outerShdw>
                </a:effectLst>
              </a:rPr>
              <a:t>not looking to your own interests but each of you to the interests of the others</a:t>
            </a:r>
            <a:r>
              <a:rPr lang="en-US" sz="2600" b="1" dirty="0">
                <a:solidFill>
                  <a:schemeClr val="bg1"/>
                </a:solidFill>
                <a:effectLst>
                  <a:outerShdw blurRad="38100" dist="38100" dir="2700000" algn="tl">
                    <a:srgbClr val="000000">
                      <a:alpha val="43137"/>
                    </a:srgbClr>
                  </a:outerShdw>
                </a:effectLst>
              </a:rPr>
              <a:t>.</a:t>
            </a:r>
          </a:p>
          <a:p>
            <a:pPr algn="ctr"/>
            <a:endParaRPr lang="en-US" sz="2600" b="1" dirty="0">
              <a:effectLst>
                <a:outerShdw blurRad="38100" dist="38100" dir="2700000" algn="tl">
                  <a:srgbClr val="000000">
                    <a:alpha val="43137"/>
                  </a:srgbClr>
                </a:outerShdw>
              </a:effectLst>
            </a:endParaRPr>
          </a:p>
          <a:p>
            <a:pPr algn="r"/>
            <a:r>
              <a:rPr lang="en-US" sz="2600" b="1" dirty="0">
                <a:effectLst>
                  <a:outerShdw blurRad="38100" dist="38100" dir="2700000" algn="tl">
                    <a:srgbClr val="000000">
                      <a:alpha val="43137"/>
                    </a:srgbClr>
                  </a:outerShdw>
                </a:effectLst>
              </a:rPr>
              <a:t>(Philippians 2:1-4)</a:t>
            </a:r>
          </a:p>
        </p:txBody>
      </p:sp>
      <p:sp>
        <p:nvSpPr>
          <p:cNvPr id="5" name="Rectangle 4">
            <a:extLst>
              <a:ext uri="{FF2B5EF4-FFF2-40B4-BE49-F238E27FC236}">
                <a16:creationId xmlns:a16="http://schemas.microsoft.com/office/drawing/2014/main" id="{3BD4BCF7-E4F8-F6DB-EF56-726E4D74EAED}"/>
              </a:ext>
            </a:extLst>
          </p:cNvPr>
          <p:cNvSpPr/>
          <p:nvPr/>
        </p:nvSpPr>
        <p:spPr>
          <a:xfrm>
            <a:off x="0" y="0"/>
            <a:ext cx="557489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Why do we </a:t>
            </a:r>
            <a:r>
              <a:rPr lang="en-US" sz="4800" b="1" u="sng" dirty="0">
                <a:solidFill>
                  <a:schemeClr val="bg1"/>
                </a:solidFill>
                <a:effectLst>
                  <a:outerShdw blurRad="38100" dist="38100" dir="2700000" algn="tl">
                    <a:srgbClr val="000000">
                      <a:alpha val="43137"/>
                    </a:srgbClr>
                  </a:outerShdw>
                </a:effectLst>
              </a:rPr>
              <a:t>serve</a:t>
            </a:r>
            <a:r>
              <a:rPr lang="en-US" sz="4800" b="1" dirty="0">
                <a:solidFill>
                  <a:schemeClr val="bg1"/>
                </a:solidFill>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388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3C342C19-608D-459A-B3AA-89067C28540F}"/>
              </a:ext>
            </a:extLst>
          </p:cNvPr>
          <p:cNvSpPr/>
          <p:nvPr/>
        </p:nvSpPr>
        <p:spPr>
          <a:xfrm>
            <a:off x="5574890" y="0"/>
            <a:ext cx="661711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5 In your relationships with one another, have the same mindset as </a:t>
            </a:r>
            <a:r>
              <a:rPr lang="en-US" sz="3600" b="1" u="sng" dirty="0">
                <a:solidFill>
                  <a:schemeClr val="bg1"/>
                </a:solidFill>
                <a:effectLst>
                  <a:outerShdw blurRad="38100" dist="38100" dir="2700000" algn="tl">
                    <a:srgbClr val="000000">
                      <a:alpha val="43137"/>
                    </a:srgbClr>
                  </a:outerShdw>
                </a:effectLst>
              </a:rPr>
              <a:t>Christ Jesus</a:t>
            </a:r>
            <a:r>
              <a:rPr lang="en-US" sz="3600" b="1" dirty="0">
                <a:solidFill>
                  <a:schemeClr val="bg1"/>
                </a:solidFill>
                <a:effectLst>
                  <a:outerShdw blurRad="38100" dist="38100" dir="2700000" algn="tl">
                    <a:srgbClr val="000000">
                      <a:alpha val="43137"/>
                    </a:srgbClr>
                  </a:outerShdw>
                </a:effectLst>
              </a:rPr>
              <a:t>:</a:t>
            </a:r>
          </a:p>
          <a:p>
            <a:pPr algn="ctr"/>
            <a:endParaRPr lang="en-US" sz="3600" b="1" dirty="0">
              <a:solidFill>
                <a:schemeClr val="bg1"/>
              </a:solidFill>
              <a:effectLst>
                <a:outerShdw blurRad="38100" dist="38100" dir="2700000" algn="tl">
                  <a:srgbClr val="000000">
                    <a:alpha val="43137"/>
                  </a:srgbClr>
                </a:outerShdw>
              </a:effectLst>
            </a:endParaRPr>
          </a:p>
          <a:p>
            <a:pPr algn="ctr"/>
            <a:r>
              <a:rPr lang="en-US" sz="3600" b="1" dirty="0">
                <a:solidFill>
                  <a:schemeClr val="bg1"/>
                </a:solidFill>
                <a:effectLst>
                  <a:outerShdw blurRad="38100" dist="38100" dir="2700000" algn="tl">
                    <a:srgbClr val="000000">
                      <a:alpha val="43137"/>
                    </a:srgbClr>
                  </a:outerShdw>
                </a:effectLst>
              </a:rPr>
              <a:t>(Philippians 2:5)</a:t>
            </a:r>
            <a:endParaRPr lang="en-US" sz="36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3BD4BCF7-E4F8-F6DB-EF56-726E4D74EAED}"/>
              </a:ext>
            </a:extLst>
          </p:cNvPr>
          <p:cNvSpPr/>
          <p:nvPr/>
        </p:nvSpPr>
        <p:spPr>
          <a:xfrm>
            <a:off x="0" y="0"/>
            <a:ext cx="557489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Who do we </a:t>
            </a:r>
            <a:r>
              <a:rPr lang="en-US" sz="4800" b="1" u="sng" dirty="0">
                <a:solidFill>
                  <a:schemeClr val="bg1"/>
                </a:solidFill>
                <a:effectLst>
                  <a:outerShdw blurRad="38100" dist="38100" dir="2700000" algn="tl">
                    <a:srgbClr val="000000">
                      <a:alpha val="43137"/>
                    </a:srgbClr>
                  </a:outerShdw>
                </a:effectLst>
              </a:rPr>
              <a:t>serve </a:t>
            </a:r>
            <a:r>
              <a:rPr lang="en-US" sz="4800" b="1" dirty="0">
                <a:solidFill>
                  <a:schemeClr val="bg1"/>
                </a:solidFill>
                <a:effectLst>
                  <a:outerShdw blurRad="38100" dist="38100" dir="2700000" algn="tl">
                    <a:srgbClr val="000000">
                      <a:alpha val="43137"/>
                    </a:srgbClr>
                  </a:outerShdw>
                </a:effectLst>
              </a:rPr>
              <a:t>like?</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851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3C342C19-608D-459A-B3AA-89067C28540F}"/>
              </a:ext>
            </a:extLst>
          </p:cNvPr>
          <p:cNvSpPr/>
          <p:nvPr/>
        </p:nvSpPr>
        <p:spPr>
          <a:xfrm>
            <a:off x="5574890" y="0"/>
            <a:ext cx="661711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6 Who, being in very nature God,</a:t>
            </a:r>
          </a:p>
          <a:p>
            <a:pPr algn="ctr"/>
            <a:r>
              <a:rPr lang="en-US" sz="3600" b="1" dirty="0">
                <a:solidFill>
                  <a:schemeClr val="bg1"/>
                </a:solidFill>
                <a:effectLst>
                  <a:outerShdw blurRad="38100" dist="38100" dir="2700000" algn="tl">
                    <a:srgbClr val="000000">
                      <a:alpha val="43137"/>
                    </a:srgbClr>
                  </a:outerShdw>
                </a:effectLst>
              </a:rPr>
              <a:t>    did not consider equality with God something to be used to his own advantage;</a:t>
            </a:r>
          </a:p>
          <a:p>
            <a:pPr algn="ctr"/>
            <a:endParaRPr lang="en-US" sz="3600" b="1" dirty="0">
              <a:solidFill>
                <a:schemeClr val="bg1"/>
              </a:solidFill>
              <a:effectLst>
                <a:outerShdw blurRad="38100" dist="38100" dir="2700000" algn="tl">
                  <a:srgbClr val="000000">
                    <a:alpha val="43137"/>
                  </a:srgbClr>
                </a:outerShdw>
              </a:effectLst>
            </a:endParaRPr>
          </a:p>
          <a:p>
            <a:pPr algn="ctr"/>
            <a:r>
              <a:rPr lang="en-US" sz="3600" b="1" dirty="0">
                <a:solidFill>
                  <a:schemeClr val="bg1"/>
                </a:solidFill>
                <a:effectLst>
                  <a:outerShdw blurRad="38100" dist="38100" dir="2700000" algn="tl">
                    <a:srgbClr val="000000">
                      <a:alpha val="43137"/>
                    </a:srgbClr>
                  </a:outerShdw>
                </a:effectLst>
              </a:rPr>
              <a:t>(Philippians 2:6)</a:t>
            </a:r>
            <a:endParaRPr lang="en-US" sz="36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3BD4BCF7-E4F8-F6DB-EF56-726E4D74EAED}"/>
              </a:ext>
            </a:extLst>
          </p:cNvPr>
          <p:cNvSpPr/>
          <p:nvPr/>
        </p:nvSpPr>
        <p:spPr>
          <a:xfrm>
            <a:off x="0" y="0"/>
            <a:ext cx="557489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What </a:t>
            </a:r>
            <a:r>
              <a:rPr lang="en-US" sz="4800" b="1" u="sng" dirty="0">
                <a:solidFill>
                  <a:schemeClr val="bg1"/>
                </a:solidFill>
                <a:effectLst>
                  <a:outerShdw blurRad="38100" dist="38100" dir="2700000" algn="tl">
                    <a:srgbClr val="000000">
                      <a:alpha val="43137"/>
                    </a:srgbClr>
                  </a:outerShdw>
                </a:effectLst>
              </a:rPr>
              <a:t>Humility</a:t>
            </a:r>
            <a:r>
              <a:rPr lang="en-US" sz="4800" b="1" dirty="0">
                <a:solidFill>
                  <a:schemeClr val="bg1"/>
                </a:solidFill>
                <a:effectLst>
                  <a:outerShdw blurRad="38100" dist="38100" dir="2700000" algn="tl">
                    <a:srgbClr val="000000">
                      <a:alpha val="43137"/>
                    </a:srgbClr>
                  </a:outerShdw>
                </a:effectLst>
              </a:rPr>
              <a:t> looks like…</a:t>
            </a:r>
            <a:endParaRPr lang="en-US" sz="4800" b="1" dirty="0">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8CD204CA-D9F0-0436-6CD4-CA699ABBB8E4}"/>
              </a:ext>
            </a:extLst>
          </p:cNvPr>
          <p:cNvSpPr/>
          <p:nvPr/>
        </p:nvSpPr>
        <p:spPr>
          <a:xfrm>
            <a:off x="5574890" y="0"/>
            <a:ext cx="661711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14 The Word became </a:t>
            </a:r>
            <a:r>
              <a:rPr lang="en-US" sz="3600" b="1" u="sng" dirty="0">
                <a:solidFill>
                  <a:schemeClr val="bg1"/>
                </a:solidFill>
                <a:effectLst>
                  <a:outerShdw blurRad="38100" dist="38100" dir="2700000" algn="tl">
                    <a:srgbClr val="000000">
                      <a:alpha val="43137"/>
                    </a:srgbClr>
                  </a:outerShdw>
                </a:effectLst>
              </a:rPr>
              <a:t>flesh</a:t>
            </a:r>
            <a:r>
              <a:rPr lang="en-US" sz="3600" b="1" dirty="0">
                <a:solidFill>
                  <a:schemeClr val="bg1"/>
                </a:solidFill>
                <a:effectLst>
                  <a:outerShdw blurRad="38100" dist="38100" dir="2700000" algn="tl">
                    <a:srgbClr val="000000">
                      <a:alpha val="43137"/>
                    </a:srgbClr>
                  </a:outerShdw>
                </a:effectLst>
              </a:rPr>
              <a:t> and made his </a:t>
            </a:r>
            <a:r>
              <a:rPr lang="en-US" sz="3600" b="1" u="sng" dirty="0">
                <a:solidFill>
                  <a:schemeClr val="bg1"/>
                </a:solidFill>
                <a:effectLst>
                  <a:outerShdw blurRad="38100" dist="38100" dir="2700000" algn="tl">
                    <a:srgbClr val="000000">
                      <a:alpha val="43137"/>
                    </a:srgbClr>
                  </a:outerShdw>
                </a:effectLst>
              </a:rPr>
              <a:t>dwelling among us</a:t>
            </a:r>
            <a:r>
              <a:rPr lang="en-US" sz="3600" b="1" dirty="0">
                <a:solidFill>
                  <a:schemeClr val="bg1"/>
                </a:solidFill>
                <a:effectLst>
                  <a:outerShdw blurRad="38100" dist="38100" dir="2700000" algn="tl">
                    <a:srgbClr val="000000">
                      <a:alpha val="43137"/>
                    </a:srgbClr>
                  </a:outerShdw>
                </a:effectLst>
              </a:rPr>
              <a:t>. We have seen his glory, the glory of the one and only Son, who came from the Father, full of grace and truth.</a:t>
            </a:r>
          </a:p>
          <a:p>
            <a:pPr algn="ctr"/>
            <a:endParaRPr lang="en-US" sz="3600" b="1" dirty="0">
              <a:solidFill>
                <a:schemeClr val="bg1"/>
              </a:solidFill>
              <a:effectLst>
                <a:outerShdw blurRad="38100" dist="38100" dir="2700000" algn="tl">
                  <a:srgbClr val="000000">
                    <a:alpha val="43137"/>
                  </a:srgbClr>
                </a:outerShdw>
              </a:effectLst>
            </a:endParaRPr>
          </a:p>
          <a:p>
            <a:pPr algn="ctr"/>
            <a:endParaRPr lang="en-US" sz="3600" b="1" dirty="0">
              <a:solidFill>
                <a:schemeClr val="bg1"/>
              </a:solidFill>
              <a:effectLst>
                <a:outerShdw blurRad="38100" dist="38100" dir="2700000" algn="tl">
                  <a:srgbClr val="000000">
                    <a:alpha val="43137"/>
                  </a:srgbClr>
                </a:outerShdw>
              </a:effectLst>
            </a:endParaRPr>
          </a:p>
          <a:p>
            <a:pPr algn="ctr"/>
            <a:r>
              <a:rPr lang="en-US" sz="3600" b="1" dirty="0">
                <a:solidFill>
                  <a:schemeClr val="bg1"/>
                </a:solidFill>
                <a:effectLst>
                  <a:outerShdw blurRad="38100" dist="38100" dir="2700000" algn="tl">
                    <a:srgbClr val="000000">
                      <a:alpha val="43137"/>
                    </a:srgbClr>
                  </a:outerShdw>
                </a:effectLst>
              </a:rPr>
              <a:t>(John 1:14)</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00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3C342C19-608D-459A-B3AA-89067C28540F}"/>
              </a:ext>
            </a:extLst>
          </p:cNvPr>
          <p:cNvSpPr/>
          <p:nvPr/>
        </p:nvSpPr>
        <p:spPr>
          <a:xfrm>
            <a:off x="5574890" y="0"/>
            <a:ext cx="661711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7 if it is </a:t>
            </a:r>
            <a:r>
              <a:rPr lang="en-US" sz="3600" b="1" u="sng" dirty="0">
                <a:solidFill>
                  <a:schemeClr val="bg1"/>
                </a:solidFill>
                <a:effectLst>
                  <a:outerShdw blurRad="38100" dist="38100" dir="2700000" algn="tl">
                    <a:srgbClr val="000000">
                      <a:alpha val="43137"/>
                    </a:srgbClr>
                  </a:outerShdw>
                </a:effectLst>
              </a:rPr>
              <a:t>serving</a:t>
            </a:r>
            <a:r>
              <a:rPr lang="en-US" sz="3600" b="1" dirty="0">
                <a:solidFill>
                  <a:schemeClr val="bg1"/>
                </a:solidFill>
                <a:effectLst>
                  <a:outerShdw blurRad="38100" dist="38100" dir="2700000" algn="tl">
                    <a:srgbClr val="000000">
                      <a:alpha val="43137"/>
                    </a:srgbClr>
                  </a:outerShdw>
                </a:effectLst>
              </a:rPr>
              <a:t>, then </a:t>
            </a:r>
            <a:r>
              <a:rPr lang="en-US" sz="3600" b="1" u="sng" dirty="0">
                <a:solidFill>
                  <a:schemeClr val="bg1"/>
                </a:solidFill>
                <a:effectLst>
                  <a:outerShdw blurRad="38100" dist="38100" dir="2700000" algn="tl">
                    <a:srgbClr val="000000">
                      <a:alpha val="43137"/>
                    </a:srgbClr>
                  </a:outerShdw>
                </a:effectLst>
              </a:rPr>
              <a:t>serve</a:t>
            </a:r>
          </a:p>
          <a:p>
            <a:pPr algn="ctr"/>
            <a:endParaRPr lang="en-US" sz="3600" b="1" dirty="0">
              <a:solidFill>
                <a:schemeClr val="bg1"/>
              </a:solidFill>
              <a:effectLst>
                <a:outerShdw blurRad="38100" dist="38100" dir="2700000" algn="tl">
                  <a:srgbClr val="000000">
                    <a:alpha val="43137"/>
                  </a:srgbClr>
                </a:outerShdw>
              </a:effectLst>
            </a:endParaRPr>
          </a:p>
          <a:p>
            <a:pPr algn="ctr"/>
            <a:r>
              <a:rPr lang="en-US" sz="3600" b="1" dirty="0">
                <a:solidFill>
                  <a:schemeClr val="bg1"/>
                </a:solidFill>
                <a:effectLst>
                  <a:outerShdw blurRad="38100" dist="38100" dir="2700000" algn="tl">
                    <a:srgbClr val="000000">
                      <a:alpha val="43137"/>
                    </a:srgbClr>
                  </a:outerShdw>
                </a:effectLst>
              </a:rPr>
              <a:t>(Romans 12:7a)</a:t>
            </a:r>
            <a:endParaRPr lang="en-US" sz="36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3BD4BCF7-E4F8-F6DB-EF56-726E4D74EAED}"/>
              </a:ext>
            </a:extLst>
          </p:cNvPr>
          <p:cNvSpPr/>
          <p:nvPr/>
        </p:nvSpPr>
        <p:spPr>
          <a:xfrm>
            <a:off x="0" y="0"/>
            <a:ext cx="557489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Are you too </a:t>
            </a:r>
            <a:r>
              <a:rPr lang="en-US" sz="4800" b="1" u="sng" dirty="0">
                <a:solidFill>
                  <a:schemeClr val="bg1"/>
                </a:solidFill>
                <a:effectLst>
                  <a:outerShdw blurRad="38100" dist="38100" dir="2700000" algn="tl">
                    <a:srgbClr val="000000">
                      <a:alpha val="43137"/>
                    </a:srgbClr>
                  </a:outerShdw>
                </a:effectLst>
              </a:rPr>
              <a:t>good</a:t>
            </a:r>
            <a:r>
              <a:rPr lang="en-US" sz="4800" b="1" dirty="0">
                <a:solidFill>
                  <a:schemeClr val="bg1"/>
                </a:solidFill>
                <a:effectLst>
                  <a:outerShdw blurRad="38100" dist="38100" dir="2700000" algn="tl">
                    <a:srgbClr val="000000">
                      <a:alpha val="43137"/>
                    </a:srgbClr>
                  </a:outerShdw>
                </a:effectLst>
              </a:rPr>
              <a:t> to </a:t>
            </a:r>
            <a:r>
              <a:rPr lang="en-US" sz="4800" b="1" u="sng" dirty="0">
                <a:solidFill>
                  <a:schemeClr val="bg1"/>
                </a:solidFill>
                <a:effectLst>
                  <a:outerShdw blurRad="38100" dist="38100" dir="2700000" algn="tl">
                    <a:srgbClr val="000000">
                      <a:alpha val="43137"/>
                    </a:srgbClr>
                  </a:outerShdw>
                </a:effectLst>
              </a:rPr>
              <a:t>serve</a:t>
            </a:r>
            <a:r>
              <a:rPr lang="en-US" sz="4800" b="1" dirty="0">
                <a:solidFill>
                  <a:schemeClr val="bg1"/>
                </a:solidFill>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6264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CD28E-0041-4D50-A279-DC0171D72C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CDBA1C-BA88-4DF8-845E-755033B8E8CD}"/>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77648845-F568-44C6-9513-095221503CF7}"/>
              </a:ext>
            </a:extLst>
          </p:cNvPr>
          <p:cNvSpPr/>
          <p:nvPr/>
        </p:nvSpPr>
        <p:spPr>
          <a:xfrm>
            <a:off x="838200" y="365125"/>
            <a:ext cx="10515600" cy="61277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rPr>
              <a:t> We are going to have to give up our </a:t>
            </a:r>
            <a:r>
              <a:rPr lang="en-US" sz="5400" b="1" u="sng" dirty="0">
                <a:solidFill>
                  <a:srgbClr val="FFFF00"/>
                </a:solidFill>
                <a:effectLst>
                  <a:outerShdw blurRad="38100" dist="38100" dir="2700000" algn="tl">
                    <a:srgbClr val="000000">
                      <a:alpha val="43137"/>
                    </a:srgbClr>
                  </a:outerShdw>
                </a:effectLst>
              </a:rPr>
              <a:t>rights</a:t>
            </a:r>
            <a:r>
              <a:rPr lang="en-US" sz="5400" b="1" dirty="0">
                <a:effectLst>
                  <a:outerShdw blurRad="38100" dist="38100" dir="2700000" algn="tl">
                    <a:srgbClr val="000000">
                      <a:alpha val="43137"/>
                    </a:srgbClr>
                  </a:outerShdw>
                </a:effectLst>
              </a:rPr>
              <a:t>, give up our </a:t>
            </a:r>
            <a:r>
              <a:rPr lang="en-US" sz="5400" b="1" u="sng" dirty="0">
                <a:solidFill>
                  <a:srgbClr val="FFFF00"/>
                </a:solidFill>
                <a:effectLst>
                  <a:outerShdw blurRad="38100" dist="38100" dir="2700000" algn="tl">
                    <a:srgbClr val="000000">
                      <a:alpha val="43137"/>
                    </a:srgbClr>
                  </a:outerShdw>
                </a:effectLst>
              </a:rPr>
              <a:t>privileges</a:t>
            </a:r>
            <a:r>
              <a:rPr lang="en-US" sz="5400" b="1" dirty="0">
                <a:effectLst>
                  <a:outerShdw blurRad="38100" dist="38100" dir="2700000" algn="tl">
                    <a:srgbClr val="000000">
                      <a:alpha val="43137"/>
                    </a:srgbClr>
                  </a:outerShdw>
                </a:effectLst>
              </a:rPr>
              <a:t>, in deference to </a:t>
            </a:r>
            <a:r>
              <a:rPr lang="en-US" sz="5400" b="1" u="sng" dirty="0">
                <a:solidFill>
                  <a:srgbClr val="FFFF00"/>
                </a:solidFill>
                <a:effectLst>
                  <a:outerShdw blurRad="38100" dist="38100" dir="2700000" algn="tl">
                    <a:srgbClr val="000000">
                      <a:alpha val="43137"/>
                    </a:srgbClr>
                  </a:outerShdw>
                </a:effectLst>
              </a:rPr>
              <a:t>others</a:t>
            </a:r>
            <a:r>
              <a:rPr lang="en-US" sz="54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832441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1315</Words>
  <Application>Microsoft Office PowerPoint</Application>
  <PresentationFormat>Widescreen</PresentationFormat>
  <Paragraphs>122</Paragraphs>
  <Slides>22</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miller</dc:creator>
  <cp:lastModifiedBy>chris miller</cp:lastModifiedBy>
  <cp:revision>15</cp:revision>
  <dcterms:created xsi:type="dcterms:W3CDTF">2019-11-06T21:18:25Z</dcterms:created>
  <dcterms:modified xsi:type="dcterms:W3CDTF">2022-10-12T19:04:06Z</dcterms:modified>
</cp:coreProperties>
</file>