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1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/>
        </p:nvSpPr>
        <p:spPr>
          <a:xfrm>
            <a:off x="-1" y="0"/>
            <a:ext cx="5868063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516" y="1673352"/>
            <a:ext cx="4197096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3046" y="1674546"/>
            <a:ext cx="2551176" cy="3508908"/>
          </a:xfrm>
        </p:spPr>
        <p:txBody>
          <a:bodyPr anchor="ctr"/>
          <a:lstStyle>
            <a:lvl1pPr marL="0" indent="0" algn="l">
              <a:buNone/>
              <a:defRPr sz="21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4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2011680"/>
            <a:ext cx="23317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3127248"/>
            <a:ext cx="2331720" cy="306324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06140" y="2011680"/>
            <a:ext cx="23317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06140" y="3127248"/>
            <a:ext cx="2331720" cy="306324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439" y="2011680"/>
            <a:ext cx="23317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2439" y="3127248"/>
            <a:ext cx="2331720" cy="306324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4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8852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815" y="4304418"/>
            <a:ext cx="4060587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346" y="365760"/>
            <a:ext cx="3463290" cy="2578608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346" y="3127248"/>
            <a:ext cx="3463290" cy="3054096"/>
          </a:xfrm>
        </p:spPr>
        <p:txBody>
          <a:bodyPr/>
          <a:lstStyle>
            <a:lvl1pPr marL="0" indent="0">
              <a:buNone/>
              <a:defRPr sz="1350"/>
            </a:lvl1pPr>
            <a:lvl2pPr marL="171450">
              <a:defRPr sz="1350"/>
            </a:lvl2pPr>
            <a:lvl3pPr marL="342900">
              <a:defRPr sz="1350"/>
            </a:lvl3pPr>
            <a:lvl4pPr marL="514350"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346" y="6356351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3131" y="1"/>
            <a:ext cx="4860869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8600" y="4323900"/>
            <a:ext cx="5335400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3332988" cy="2139696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49" y="2898648"/>
            <a:ext cx="3332988" cy="594360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3639312"/>
            <a:ext cx="3332988" cy="594360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49" y="4389120"/>
            <a:ext cx="3332988" cy="594360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24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5407362" y="0"/>
            <a:ext cx="3107988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78991"/>
            <a:ext cx="3950208" cy="313639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279393"/>
            <a:ext cx="3950208" cy="1500187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8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3545046" y="0"/>
            <a:ext cx="5604286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40080"/>
            <a:ext cx="2914650" cy="29535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6" y="640080"/>
            <a:ext cx="3367278" cy="5596128"/>
          </a:xfrm>
        </p:spPr>
        <p:txBody>
          <a:bodyPr anchor="ctr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1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776472"/>
            <a:ext cx="2914650" cy="24688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1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513724" y="1332237"/>
            <a:ext cx="3947799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74" y="2523744"/>
            <a:ext cx="2873502" cy="1453896"/>
          </a:xfrm>
        </p:spPr>
        <p:txBody>
          <a:bodyPr anchor="b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33772" y="640079"/>
            <a:ext cx="3627882" cy="556869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1298" y="4087368"/>
            <a:ext cx="2489454" cy="649224"/>
          </a:xfrm>
        </p:spPr>
        <p:txBody>
          <a:bodyPr>
            <a:noAutofit/>
          </a:bodyPr>
          <a:lstStyle>
            <a:lvl1pPr marL="0" indent="0" algn="ctr"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5046" y="3802959"/>
            <a:ext cx="317121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44782" y="0"/>
            <a:ext cx="3171476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400300" cy="210343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43186"/>
            <a:ext cx="2862072" cy="3529014"/>
          </a:xfrm>
        </p:spPr>
        <p:txBody>
          <a:bodyPr/>
          <a:lstStyle>
            <a:lvl1pPr marL="0" indent="0">
              <a:buNone/>
              <a:defRPr sz="1500"/>
            </a:lvl1pPr>
            <a:lvl2pPr marL="171450">
              <a:defRPr/>
            </a:lvl2pPr>
            <a:lvl3pPr marL="342900">
              <a:defRPr/>
            </a:lvl3pPr>
            <a:lvl4pPr marL="51435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1566" y="0"/>
            <a:ext cx="2332061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1192" y="3802957"/>
            <a:ext cx="2332061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7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/>
        </p:nvSpPr>
        <p:spPr>
          <a:xfrm>
            <a:off x="285743" y="1327051"/>
            <a:ext cx="4559757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6696" y="2242457"/>
            <a:ext cx="2798887" cy="2373086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1823" y="712789"/>
            <a:ext cx="3463528" cy="5432425"/>
          </a:xfrm>
        </p:spPr>
        <p:txBody>
          <a:bodyPr anchor="ctr"/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10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865" y="1"/>
            <a:ext cx="4578852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6627" y="211466"/>
            <a:ext cx="3706113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6492" y="4224528"/>
            <a:ext cx="4581144" cy="146304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9332" y="5724144"/>
            <a:ext cx="4718304" cy="649224"/>
          </a:xfrm>
        </p:spPr>
        <p:txBody>
          <a:bodyPr/>
          <a:lstStyle>
            <a:lvl1pPr marL="0" indent="0" algn="r">
              <a:buNone/>
              <a:defRPr sz="18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178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1680"/>
            <a:ext cx="78867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477229" y="181596"/>
            <a:ext cx="618954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312" y="2002536"/>
            <a:ext cx="4155948" cy="2148840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7792" y="4297680"/>
            <a:ext cx="3326130" cy="118872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13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299" y="2204789"/>
            <a:ext cx="1539924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4171" y="2211836"/>
            <a:ext cx="1539923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02041" y="2139888"/>
            <a:ext cx="1539923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910" y="2176535"/>
            <a:ext cx="1539923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7777" y="2139888"/>
            <a:ext cx="1539924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888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750"/>
              </a:spcBef>
              <a:buNone/>
              <a:defRPr sz="15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6888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750"/>
              </a:spcBef>
              <a:buNone/>
              <a:defRPr sz="15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777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750"/>
              </a:spcBef>
              <a:buNone/>
              <a:defRPr sz="15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57777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750"/>
              </a:spcBef>
              <a:buNone/>
              <a:defRPr sz="15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9910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750"/>
              </a:spcBef>
              <a:buNone/>
              <a:defRPr sz="15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79910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750"/>
              </a:spcBef>
              <a:buNone/>
              <a:defRPr sz="15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8914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750"/>
              </a:spcBef>
              <a:buNone/>
              <a:defRPr sz="15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8914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750"/>
              </a:spcBef>
              <a:buNone/>
              <a:defRPr sz="15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27885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750"/>
              </a:spcBef>
              <a:buNone/>
              <a:defRPr sz="15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27885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750"/>
              </a:spcBef>
              <a:buNone/>
              <a:defRPr sz="15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466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11680"/>
            <a:ext cx="370332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4316" y="2011680"/>
            <a:ext cx="370332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7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3127248"/>
            <a:ext cx="3703320" cy="306324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4316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4316" y="3127248"/>
            <a:ext cx="3703320" cy="306324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F9921-28F3-D840-A97E-462262A6A343}" type="datetimeFigureOut">
              <a:rPr lang="en-US" smtClean="0"/>
              <a:t>10/2/22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AAAD-86CE-6C41-9BC9-8FF6BA9A8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8AB9C-B791-18A5-FE5E-2ACFCAF4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8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66A8F9-5E7C-6106-3DD2-733B1027288C}"/>
              </a:ext>
            </a:extLst>
          </p:cNvPr>
          <p:cNvSpPr txBox="1"/>
          <p:nvPr/>
        </p:nvSpPr>
        <p:spPr>
          <a:xfrm>
            <a:off x="0" y="5717682"/>
            <a:ext cx="9144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i="1" dirty="0">
                <a:latin typeface="+mj-lt"/>
              </a:rPr>
              <a:t>HOW TO APOLOGIZE</a:t>
            </a:r>
          </a:p>
        </p:txBody>
      </p:sp>
    </p:spTree>
    <p:extLst>
      <p:ext uri="{BB962C8B-B14F-4D97-AF65-F5344CB8AC3E}">
        <p14:creationId xmlns:p14="http://schemas.microsoft.com/office/powerpoint/2010/main" val="285385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C10F-E982-5F1B-30DD-69A39A4D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Duty of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6DB5-39E7-F321-4535-7419AA9D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Divine Example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Forgiveness is in God’s character; it should therefore be in the character of His people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He sent His Son to bring forgiveness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God’s forgiveness is openly proclaimed and all who truly believe in Him are forgiven</a:t>
            </a:r>
          </a:p>
          <a:p>
            <a:pPr>
              <a:spcBef>
                <a:spcPts val="1800"/>
              </a:spcBef>
            </a:pPr>
            <a:r>
              <a:rPr lang="en-US" b="1" dirty="0"/>
              <a:t>God’s Commands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Our forgiveness requires we forgive others and that we seek forgiveness when we are in the wrong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There is no excuse for putting off the resolution of conflict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Christians must seek harmony and forgive in limitless measure</a:t>
            </a:r>
          </a:p>
        </p:txBody>
      </p:sp>
    </p:spTree>
    <p:extLst>
      <p:ext uri="{BB962C8B-B14F-4D97-AF65-F5344CB8AC3E}">
        <p14:creationId xmlns:p14="http://schemas.microsoft.com/office/powerpoint/2010/main" val="22031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D0A5-E878-A5D7-CD13-22E49198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Obstacles to Apologizing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2CCA3-7ED0-BEEF-E5A1-4048703E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1680"/>
            <a:ext cx="4223049" cy="416052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b="1" dirty="0"/>
              <a:t>Limited concern for the victim and/or the relationship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“It doesn’t matter” or “It’s not important to me”</a:t>
            </a:r>
          </a:p>
          <a:p>
            <a:pPr>
              <a:spcBef>
                <a:spcPts val="1800"/>
              </a:spcBef>
            </a:pPr>
            <a:r>
              <a:rPr lang="en-US" b="1" dirty="0"/>
              <a:t>Assumption of apology ineffectiveness </a:t>
            </a:r>
            <a:r>
              <a:rPr lang="en-US" dirty="0"/>
              <a:t>– “They won’t or they can’t forgive me” </a:t>
            </a:r>
          </a:p>
          <a:p>
            <a:pPr>
              <a:spcBef>
                <a:spcPts val="1800"/>
              </a:spcBef>
            </a:pPr>
            <a:r>
              <a:rPr lang="en-US" b="1" dirty="0"/>
              <a:t>Perception of apology as a threat to one’s self-image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“It will make me look weak, stupid, or unspiritual”</a:t>
            </a:r>
          </a:p>
        </p:txBody>
      </p:sp>
      <p:pic>
        <p:nvPicPr>
          <p:cNvPr id="5122" name="Picture 2" descr="Apologizing | Tips to Make Sure You Don't Bungle Your Next 'Sorry'">
            <a:extLst>
              <a:ext uri="{FF2B5EF4-FFF2-40B4-BE49-F238E27FC236}">
                <a16:creationId xmlns:a16="http://schemas.microsoft.com/office/drawing/2014/main" id="{D49BE49A-8029-F6C4-2D60-728F22520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7"/>
          <a:stretch/>
        </p:blipFill>
        <p:spPr bwMode="auto">
          <a:xfrm>
            <a:off x="5099125" y="2058847"/>
            <a:ext cx="3712601" cy="395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D0A5-E878-A5D7-CD13-22E49198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Power of Apologizing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2CCA3-7ED0-BEEF-E5A1-4048703E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16052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Power to Properly Value and Appreciate Grace </a:t>
            </a:r>
          </a:p>
          <a:p>
            <a:pPr>
              <a:spcBef>
                <a:spcPts val="1800"/>
              </a:spcBef>
            </a:pPr>
            <a:r>
              <a:rPr lang="en-US" dirty="0"/>
              <a:t>Power to Heal and Reconcile Broken Relationships </a:t>
            </a:r>
          </a:p>
          <a:p>
            <a:pPr>
              <a:spcBef>
                <a:spcPts val="1800"/>
              </a:spcBef>
            </a:pPr>
            <a:r>
              <a:rPr lang="en-US" dirty="0"/>
              <a:t>Power to Free Yourself from the Weight of Guilt </a:t>
            </a:r>
          </a:p>
          <a:p>
            <a:pPr>
              <a:spcBef>
                <a:spcPts val="1800"/>
              </a:spcBef>
            </a:pPr>
            <a:r>
              <a:rPr lang="en-US" dirty="0"/>
              <a:t>Power to Be Mature &amp; Courageous</a:t>
            </a:r>
          </a:p>
        </p:txBody>
      </p:sp>
      <p:pic>
        <p:nvPicPr>
          <p:cNvPr id="3074" name="Picture 2" descr="Power Stock Photos, Royalty Free Power Images | Depositphotos">
            <a:extLst>
              <a:ext uri="{FF2B5EF4-FFF2-40B4-BE49-F238E27FC236}">
                <a16:creationId xmlns:a16="http://schemas.microsoft.com/office/drawing/2014/main" id="{F10AE0B0-9558-CCDA-F7DF-C21C3A0A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1544"/>
            <a:ext cx="9144000" cy="25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D0A5-E878-A5D7-CD13-22E49198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“How-To” for Christians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98B48E-F247-5B89-60BF-48CC1A81D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6847" y="2011680"/>
            <a:ext cx="4475181" cy="416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b="1" u="sng" dirty="0"/>
              <a:t>Reflect</a:t>
            </a:r>
            <a:r>
              <a:rPr lang="en-US" sz="2000" dirty="0"/>
              <a:t> on Biblical Apologies</a:t>
            </a:r>
          </a:p>
          <a:p>
            <a:pPr>
              <a:spcBef>
                <a:spcPts val="1800"/>
              </a:spcBef>
            </a:pPr>
            <a:r>
              <a:rPr lang="en-US" sz="2000" b="1" u="sng" dirty="0"/>
              <a:t>Evaluate</a:t>
            </a:r>
            <a:r>
              <a:rPr lang="en-US" sz="2000" dirty="0"/>
              <a:t> What Went Wrong and Personally </a:t>
            </a:r>
            <a:r>
              <a:rPr lang="en-US" sz="2000" b="1" u="sng" dirty="0"/>
              <a:t>Acknowledge</a:t>
            </a:r>
            <a:r>
              <a:rPr lang="en-US" sz="2000" dirty="0"/>
              <a:t> the Damage It Caused</a:t>
            </a:r>
          </a:p>
          <a:p>
            <a:pPr>
              <a:spcBef>
                <a:spcPts val="1800"/>
              </a:spcBef>
            </a:pPr>
            <a:r>
              <a:rPr lang="en-US" sz="2000" b="1" u="sng" dirty="0"/>
              <a:t>Pray</a:t>
            </a:r>
            <a:r>
              <a:rPr lang="en-US" sz="2000" dirty="0"/>
              <a:t> to the Lord</a:t>
            </a:r>
          </a:p>
          <a:p>
            <a:pPr>
              <a:spcBef>
                <a:spcPts val="1800"/>
              </a:spcBef>
            </a:pPr>
            <a:r>
              <a:rPr lang="en-US" sz="2000" b="1" u="sng" dirty="0"/>
              <a:t>Take Initiative</a:t>
            </a:r>
            <a:r>
              <a:rPr lang="en-US" sz="2000" dirty="0"/>
              <a:t>: Go, Verbalize, Acknowledge Without Defensiveness, Express, Pursue</a:t>
            </a:r>
          </a:p>
          <a:p>
            <a:pPr>
              <a:spcBef>
                <a:spcPts val="1800"/>
              </a:spcBef>
            </a:pPr>
            <a:r>
              <a:rPr lang="en-US" sz="2000" b="1" u="sng" dirty="0"/>
              <a:t>Follow Through</a:t>
            </a:r>
            <a:r>
              <a:rPr lang="en-US" sz="2000" dirty="0"/>
              <a:t>: Commit, Contribute, Appreciate, Sacrifice</a:t>
            </a:r>
          </a:p>
          <a:p>
            <a:pPr>
              <a:spcBef>
                <a:spcPts val="1800"/>
              </a:spcBef>
            </a:pPr>
            <a:endParaRPr lang="en-US" sz="2000" dirty="0"/>
          </a:p>
        </p:txBody>
      </p:sp>
      <p:pic>
        <p:nvPicPr>
          <p:cNvPr id="2052" name="Picture 4" descr="Benjamin Franklin never Ruin an Apology With an Excuse - Etsy">
            <a:extLst>
              <a:ext uri="{FF2B5EF4-FFF2-40B4-BE49-F238E27FC236}">
                <a16:creationId xmlns:a16="http://schemas.microsoft.com/office/drawing/2014/main" id="{8C4D6E59-03B3-8028-8A7E-03D4302439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11680"/>
            <a:ext cx="3448498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66A8F9-5E7C-6106-3DD2-733B1027288C}"/>
              </a:ext>
            </a:extLst>
          </p:cNvPr>
          <p:cNvSpPr txBox="1"/>
          <p:nvPr/>
        </p:nvSpPr>
        <p:spPr>
          <a:xfrm>
            <a:off x="0" y="5248541"/>
            <a:ext cx="91440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i="1" dirty="0">
                <a:latin typeface="+mj-lt"/>
              </a:rPr>
              <a:t>Apologize and </a:t>
            </a:r>
            <a:br>
              <a:rPr lang="en-US" sz="4400" i="1" dirty="0">
                <a:latin typeface="+mj-lt"/>
              </a:rPr>
            </a:br>
            <a:r>
              <a:rPr lang="en-US" sz="4400" i="1" dirty="0">
                <a:latin typeface="+mj-lt"/>
              </a:rPr>
              <a:t>You Will Be Forgiven</a:t>
            </a:r>
          </a:p>
        </p:txBody>
      </p:sp>
      <p:pic>
        <p:nvPicPr>
          <p:cNvPr id="4100" name="Picture 4" descr="Zach Williams - Chain Breaker (Official Lyric Video) - YouTube">
            <a:extLst>
              <a:ext uri="{FF2B5EF4-FFF2-40B4-BE49-F238E27FC236}">
                <a16:creationId xmlns:a16="http://schemas.microsoft.com/office/drawing/2014/main" id="{6AC01A40-7D19-BC42-546A-775358CA1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3" b="12684"/>
          <a:stretch/>
        </p:blipFill>
        <p:spPr bwMode="auto">
          <a:xfrm>
            <a:off x="0" y="1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918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7" id="{C2E01597-D8A8-1E46-9330-13B48FCCFFB8}" vid="{69407C91-1BC2-3D4A-82D0-8026B0B2D0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Theme17</Template>
  <TotalTime>99</TotalTime>
  <Words>241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Elephant</vt:lpstr>
      <vt:lpstr>Theme17</vt:lpstr>
      <vt:lpstr>PowerPoint Presentation</vt:lpstr>
      <vt:lpstr>The Duty of Forgiveness</vt:lpstr>
      <vt:lpstr>Obstacles to Apologizing</vt:lpstr>
      <vt:lpstr>The Power of Apologizing</vt:lpstr>
      <vt:lpstr>A “How-To” for Christians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Parker</dc:creator>
  <cp:lastModifiedBy>Eric Parker</cp:lastModifiedBy>
  <cp:revision>3</cp:revision>
  <dcterms:created xsi:type="dcterms:W3CDTF">2022-10-02T17:29:26Z</dcterms:created>
  <dcterms:modified xsi:type="dcterms:W3CDTF">2022-10-02T19:08:32Z</dcterms:modified>
</cp:coreProperties>
</file>